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6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a multidisciplinary team to build an experiment platform…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platform can be used for teaching and research…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work is structured as a Senior Design/Capstone Project in ME 190/191</a:t>
            </a:r>
            <a:endParaRPr/>
          </a:p>
        </p:txBody>
      </p:sp>
      <p:sp>
        <p:nvSpPr>
          <p:cNvPr id="129" name="Google Shape;12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kinematic model we are going to have to disassemble from the Arduino code provided,</a:t>
            </a:r>
            <a:br>
              <a:rPr lang="en-US"/>
            </a:br>
            <a:r>
              <a:rPr lang="en-US"/>
              <a:t>We don’t necessarily want to run this thing with Arduino</a:t>
            </a:r>
            <a:br>
              <a:rPr lang="en-US"/>
            </a:br>
            <a:r>
              <a:rPr lang="en-US"/>
              <a:t>We are open to other drivers, we are still working on what the necessary engineering requirements are</a:t>
            </a:r>
            <a:endParaRPr/>
          </a:p>
        </p:txBody>
      </p:sp>
      <p:sp>
        <p:nvSpPr>
          <p:cNvPr id="179" name="Google Shape;17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10m (32.8 ft) is a hard goal</a:t>
            </a:r>
            <a:br>
              <a:rPr lang="en-US"/>
            </a:br>
            <a:r>
              <a:rPr lang="en-US"/>
              <a:t>We want proper documentation for the code and the model (of which we are going to be making a matlab/Simulink model for</a:t>
            </a:r>
            <a:br>
              <a:rPr lang="en-US"/>
            </a:br>
            <a:br>
              <a:rPr lang="en-US"/>
            </a:br>
            <a:r>
              <a:rPr lang="en-US"/>
              <a:t>We want to migrate away from Arduino so we can apply machine learning in the future to aid in better dynamic characteristics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There are a thousand things that can be improved, added on, or replaced</a:t>
            </a:r>
            <a:endParaRPr/>
          </a:p>
        </p:txBody>
      </p:sp>
      <p:sp>
        <p:nvSpPr>
          <p:cNvPr id="233" name="Google Shape;23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Mechanical: Matlab/Simulink model for the walking dynamcs as well as a proper model and structural and fatigue test of 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Electrical: Integration of Power electronics, sensor processing, microcontroller integration, and actuator dynamics </a:t>
            </a:r>
            <a:br>
              <a:rPr lang="en-US"/>
            </a:br>
            <a:br>
              <a:rPr lang="en-US"/>
            </a:br>
            <a:r>
              <a:rPr lang="en-US"/>
              <a:t>CS: getting the dynamic model to work with input and feedback, potentially machine learning, and backend work and support</a:t>
            </a:r>
            <a:endParaRPr/>
          </a:p>
        </p:txBody>
      </p:sp>
      <p:sp>
        <p:nvSpPr>
          <p:cNvPr id="241" name="Google Shape;24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1146705" y="609601"/>
            <a:ext cx="38559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5156200" y="592666"/>
            <a:ext cx="5891100" cy="51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1146705" y="2249486"/>
            <a:ext cx="38559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68" name="Google Shape;68;p13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141413" y="609600"/>
            <a:ext cx="5934600" cy="16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3" name="Google Shape;73;p14"/>
          <p:cNvSpPr/>
          <p:nvPr>
            <p:ph idx="2" type="pic"/>
          </p:nvPr>
        </p:nvSpPr>
        <p:spPr>
          <a:xfrm>
            <a:off x="7380721" y="609601"/>
            <a:ext cx="3666600" cy="518160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141410" y="2249486"/>
            <a:ext cx="59346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■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●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Char char="○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250"/>
              <a:buChar char="■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">
  <p:cSld name="3 Colum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141410" y="2674463"/>
            <a:ext cx="319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1127918" y="3360263"/>
            <a:ext cx="32088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88" name="Google Shape;88;p16"/>
          <p:cNvSpPr txBox="1"/>
          <p:nvPr>
            <p:ph idx="3" type="body"/>
          </p:nvPr>
        </p:nvSpPr>
        <p:spPr>
          <a:xfrm>
            <a:off x="4514766" y="2677635"/>
            <a:ext cx="3184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89" name="Google Shape;89;p16"/>
          <p:cNvSpPr txBox="1"/>
          <p:nvPr>
            <p:ph idx="4" type="body"/>
          </p:nvPr>
        </p:nvSpPr>
        <p:spPr>
          <a:xfrm>
            <a:off x="4504213" y="3363435"/>
            <a:ext cx="31959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90" name="Google Shape;90;p16"/>
          <p:cNvSpPr txBox="1"/>
          <p:nvPr>
            <p:ph idx="5" type="body"/>
          </p:nvPr>
        </p:nvSpPr>
        <p:spPr>
          <a:xfrm>
            <a:off x="7852442" y="2674463"/>
            <a:ext cx="3195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91" name="Google Shape;91;p16"/>
          <p:cNvSpPr txBox="1"/>
          <p:nvPr>
            <p:ph idx="6" type="body"/>
          </p:nvPr>
        </p:nvSpPr>
        <p:spPr>
          <a:xfrm>
            <a:off x="7852442" y="3360263"/>
            <a:ext cx="3195000" cy="24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rtl="0" algn="l">
              <a:lnSpc>
                <a:spcPct val="120000"/>
              </a:lnSpc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rtl="0" algn="l">
              <a:lnSpc>
                <a:spcPct val="120000"/>
              </a:lnSpc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92" name="Google Shape;92;p16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p4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21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21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21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2100"/>
              </a:spcBef>
              <a:spcAft>
                <a:spcPts val="21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7"/>
          <p:cNvGrpSpPr/>
          <p:nvPr/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>
          <p:nvSpPr>
            <p:cNvPr id="100" name="Google Shape;100;p17"/>
            <p:cNvSpPr/>
            <p:nvPr/>
          </p:nvSpPr>
          <p:spPr>
            <a:xfrm>
              <a:off x="1" y="-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rgbClr val="A6A6A6"/>
                </a:gs>
              </a:gsLst>
              <a:lin ang="504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pic>
          <p:nvPicPr>
            <p:cNvPr id="101" name="Google Shape;101;p17"/>
            <p:cNvPicPr preferRelativeResize="0"/>
            <p:nvPr/>
          </p:nvPicPr>
          <p:blipFill rotWithShape="1">
            <a:blip r:embed="rId3">
              <a:alphaModFix amt="30000"/>
            </a:blip>
            <a:srcRect b="0" l="0" r="0" t="0"/>
            <a:stretch/>
          </p:blipFill>
          <p:spPr>
            <a:xfrm>
              <a:off x="0" y="-1"/>
              <a:ext cx="12192003" cy="68580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17"/>
          <p:cNvSpPr/>
          <p:nvPr/>
        </p:nvSpPr>
        <p:spPr>
          <a:xfrm>
            <a:off x="2582333" y="2235200"/>
            <a:ext cx="7027200" cy="2396100"/>
          </a:xfrm>
          <a:prstGeom prst="round2DiagRect">
            <a:avLst>
              <a:gd fmla="val 9246" name="adj1"/>
              <a:gd fmla="val 0" name="adj2"/>
            </a:avLst>
          </a:prstGeom>
          <a:solidFill>
            <a:srgbClr val="000000">
              <a:alpha val="80000"/>
            </a:srgbClr>
          </a:solidFill>
          <a:ln cap="sq" cmpd="sng" w="19050">
            <a:solidFill>
              <a:schemeClr val="dk2">
                <a:alpha val="60000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</p:grpSpPr>
        <p:sp>
          <p:nvSpPr>
            <p:cNvPr id="104" name="Google Shape;104;p17"/>
            <p:cNvSpPr/>
            <p:nvPr/>
          </p:nvSpPr>
          <p:spPr>
            <a:xfrm flipH="1" rot="-5400000">
              <a:off x="9653587" y="33797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105" name="Google Shape;105;p17"/>
            <p:cNvSpPr/>
            <p:nvPr/>
          </p:nvSpPr>
          <p:spPr>
            <a:xfrm flipH="1" rot="-5400000">
              <a:off x="10078244" y="33107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 flipH="1" rot="-5400000">
              <a:off x="11146631" y="35742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 flipH="1" rot="-5400000">
              <a:off x="10230644" y="30345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108" name="Google Shape;108;p17"/>
            <p:cNvSpPr/>
            <p:nvPr/>
          </p:nvSpPr>
          <p:spPr>
            <a:xfrm rot="5400000">
              <a:off x="10034587" y="25627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109" name="Google Shape;109;p17"/>
            <p:cNvSpPr/>
            <p:nvPr/>
          </p:nvSpPr>
          <p:spPr>
            <a:xfrm rot="5400000">
              <a:off x="10747375" y="32326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 rot="5400000">
              <a:off x="11399044" y="30953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 rot="5400000">
              <a:off x="10353675" y="21531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112" name="Google Shape;112;p17"/>
            <p:cNvSpPr/>
            <p:nvPr/>
          </p:nvSpPr>
          <p:spPr>
            <a:xfrm rot="5400000">
              <a:off x="9848850" y="33088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 rot="5400000">
              <a:off x="2122751" y="3532184"/>
              <a:ext cx="417513" cy="512763"/>
            </a:xfrm>
            <a:custGeom>
              <a:rect b="b" l="l" r="r" t="t"/>
              <a:pathLst>
                <a:path extrusionOk="0" h="323" w="26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115" name="Google Shape;115;p17"/>
            <p:cNvSpPr/>
            <p:nvPr/>
          </p:nvSpPr>
          <p:spPr>
            <a:xfrm rot="5400000">
              <a:off x="1958445" y="3463128"/>
              <a:ext cx="157163" cy="152400"/>
            </a:xfrm>
            <a:custGeom>
              <a:rect b="b" l="l" r="r" t="t"/>
              <a:pathLst>
                <a:path extrusionOk="0" h="32" w="33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 rot="5400000">
              <a:off x="858308" y="3726653"/>
              <a:ext cx="188913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 rot="5400000">
              <a:off x="1658407" y="3186902"/>
              <a:ext cx="304800" cy="1544638"/>
            </a:xfrm>
            <a:custGeom>
              <a:rect b="b" l="l" r="r" t="t"/>
              <a:pathLst>
                <a:path extrusionOk="0" h="973" w="192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118" name="Google Shape;118;p17"/>
            <p:cNvSpPr/>
            <p:nvPr/>
          </p:nvSpPr>
          <p:spPr>
            <a:xfrm flipH="1" rot="-5400000">
              <a:off x="1860814" y="2715153"/>
              <a:ext cx="298450" cy="1154113"/>
            </a:xfrm>
            <a:custGeom>
              <a:rect b="b" l="l" r="r" t="t"/>
              <a:pathLst>
                <a:path extrusionOk="0" h="727" w="188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119" name="Google Shape;119;p17"/>
            <p:cNvSpPr/>
            <p:nvPr/>
          </p:nvSpPr>
          <p:spPr>
            <a:xfrm flipH="1" rot="-5400000">
              <a:off x="1289314" y="3385079"/>
              <a:ext cx="157163" cy="155575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 flipH="1" rot="-5400000">
              <a:off x="605895" y="3247760"/>
              <a:ext cx="188913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 flipH="1" rot="-5400000">
              <a:off x="1532202" y="2305578"/>
              <a:ext cx="307975" cy="1801813"/>
            </a:xfrm>
            <a:custGeom>
              <a:rect b="b" l="l" r="r" t="t"/>
              <a:pathLst>
                <a:path extrusionOk="0" h="1135" w="194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</p:sp>
        <p:sp>
          <p:nvSpPr>
            <p:cNvPr id="122" name="Google Shape;122;p17"/>
            <p:cNvSpPr/>
            <p:nvPr/>
          </p:nvSpPr>
          <p:spPr>
            <a:xfrm flipH="1" rot="-5400000">
              <a:off x="2154501" y="346127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 flipH="1" rot="-5400000">
              <a:off x="2448983" y="3436672"/>
              <a:ext cx="23813" cy="252413"/>
            </a:xfrm>
            <a:prstGeom prst="rect">
              <a:avLst/>
            </a:prstGeom>
            <a:solidFill>
              <a:schemeClr val="dk2">
                <a:alpha val="60000"/>
              </a:schemeClr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5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7"/>
          <p:cNvSpPr txBox="1"/>
          <p:nvPr>
            <p:ph type="ctrTitle"/>
          </p:nvPr>
        </p:nvSpPr>
        <p:spPr>
          <a:xfrm>
            <a:off x="2667000" y="2328334"/>
            <a:ext cx="6858000" cy="13678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en-US" sz="4400">
                <a:solidFill>
                  <a:srgbClr val="FFFFFF"/>
                </a:solidFill>
              </a:rPr>
              <a:t>OPENDOG SENIOR DESIGN</a:t>
            </a:r>
            <a:endParaRPr/>
          </a:p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2667001" y="3602038"/>
            <a:ext cx="6857999" cy="953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</a:pPr>
            <a:r>
              <a:rPr lang="en-US">
                <a:solidFill>
                  <a:schemeClr val="lt2"/>
                </a:solidFill>
              </a:rPr>
              <a:t>BUILDING A BRIDGE BETWEEN DEPARTMENTS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8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33" name="Google Shape;133;p1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4" name="Google Shape;134;p18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8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8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8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8" name="Google Shape;138;p18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8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0" name="Google Shape;140;p18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1" name="Google Shape;141;p18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8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4" name="Google Shape;144;p18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5" name="Google Shape;145;p18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46" name="Google Shape;146;p18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7" name="Google Shape;147;p18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8" name="Google Shape;148;p18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49" name="Google Shape;149;p18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2" name="Google Shape;152;p18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4" name="Google Shape;154;p18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8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6" name="Google Shape;156;p18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7" name="Google Shape;157;p18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8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0" name="Google Shape;160;p18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8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162" name="Google Shape;162;p18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3" name="Google Shape;163;p18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8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6" name="Google Shape;166;p18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8" name="Google Shape;168;p18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8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0" name="Google Shape;170;p18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8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2" name="Google Shape;172;p18"/>
          <p:cNvSpPr txBox="1"/>
          <p:nvPr>
            <p:ph type="title"/>
          </p:nvPr>
        </p:nvSpPr>
        <p:spPr>
          <a:xfrm>
            <a:off x="8036041" y="618518"/>
            <a:ext cx="3281003" cy="14785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wentieth Century"/>
              <a:buNone/>
            </a:pPr>
            <a:r>
              <a:rPr lang="en-US" sz="2800">
                <a:solidFill>
                  <a:srgbClr val="FFFFFF"/>
                </a:solidFill>
              </a:rPr>
              <a:t>WHAT IS GOING 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798949" y="808057"/>
            <a:ext cx="6752461" cy="5234394"/>
          </a:xfrm>
          <a:prstGeom prst="round2DiagRect">
            <a:avLst>
              <a:gd fmla="val 7418" name="adj1"/>
              <a:gd fmla="val 0" name="adj2"/>
            </a:avLst>
          </a:prstGeom>
          <a:solidFill>
            <a:srgbClr val="FFFFFF"/>
          </a:solidFill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4" name="Google Shape;174;p18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8988" y="1202891"/>
            <a:ext cx="6112382" cy="444675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>
            <p:ph idx="2" type="body"/>
          </p:nvPr>
        </p:nvSpPr>
        <p:spPr>
          <a:xfrm>
            <a:off x="8036041" y="2249487"/>
            <a:ext cx="3281004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</a:rPr>
              <a:t>We are attempting to bring a cross department project to multiple graduating seniors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Clr>
                <a:srgbClr val="FFFFFF"/>
              </a:buClr>
              <a:buSzPts val="2250"/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</a:rPr>
              <a:t>We want  to facilitate open communication and have a more accurate experience for engineering work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9"/>
          <p:cNvPicPr preferRelativeResize="0"/>
          <p:nvPr/>
        </p:nvPicPr>
        <p:blipFill rotWithShape="1">
          <a:blip r:embed="rId4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19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3" name="Google Shape;183;p19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84" name="Google Shape;184;p19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88" name="Google Shape;188;p19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9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0" name="Google Shape;190;p19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1" name="Google Shape;191;p19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4" name="Google Shape;194;p19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" name="Google Shape;195;p19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196" name="Google Shape;196;p19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7" name="Google Shape;197;p19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8" name="Google Shape;198;p19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9" name="Google Shape;199;p19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2" name="Google Shape;202;p19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4" name="Google Shape;204;p19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6" name="Google Shape;206;p19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7" name="Google Shape;207;p19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10" name="Google Shape;210;p19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212" name="Google Shape;212;p19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13" name="Google Shape;213;p19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16" name="Google Shape;216;p19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18" name="Google Shape;218;p19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0" name="Google Shape;220;p19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2" name="Google Shape;222;p19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sz="3600">
                <a:solidFill>
                  <a:srgbClr val="FFFFFF"/>
                </a:solidFill>
              </a:rPr>
              <a:t>WORK DONE SO FAR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A picture containing LEGO, toy&#10;&#10;Description automatically generated" id="223" name="Google Shape;223;p19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-4" l="4098" r="4092" t="0"/>
          <a:stretch/>
        </p:blipFill>
        <p:spPr>
          <a:xfrm>
            <a:off x="1141411" y="2249487"/>
            <a:ext cx="3494597" cy="3549650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</p:pic>
      <p:sp>
        <p:nvSpPr>
          <p:cNvPr id="224" name="Google Shape;224;p19"/>
          <p:cNvSpPr txBox="1"/>
          <p:nvPr>
            <p:ph idx="1" type="body"/>
          </p:nvPr>
        </p:nvSpPr>
        <p:spPr>
          <a:xfrm>
            <a:off x="5034579" y="2249487"/>
            <a:ext cx="6012832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FFFFFF"/>
                </a:solidFill>
              </a:rPr>
              <a:t>The initial design is open source.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FFFFFF"/>
                </a:solidFill>
              </a:rPr>
              <a:t>We have a kinematic model</a:t>
            </a:r>
            <a:endParaRPr>
              <a:solidFill>
                <a:srgbClr val="FFFFFF"/>
              </a:solidFill>
            </a:endParaRPr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FFFFFF"/>
                </a:solidFill>
              </a:rPr>
              <a:t>All of the source code is written in Arduino</a:t>
            </a:r>
            <a:endParaRPr>
              <a:solidFill>
                <a:srgbClr val="FFFFFF"/>
              </a:solidFill>
            </a:endParaRPr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FFFFFF"/>
                </a:solidFill>
              </a:rPr>
              <a:t>The motor drivers are open source hardware</a:t>
            </a:r>
            <a:endParaRPr>
              <a:solidFill>
                <a:srgbClr val="FFFFFF"/>
              </a:solidFill>
            </a:endParaRPr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lang="en-US">
                <a:solidFill>
                  <a:srgbClr val="FFFFFF"/>
                </a:solidFill>
              </a:rPr>
              <a:t>We have a CAD model that we remixed from the open source version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9843" y="1261369"/>
            <a:ext cx="7115163" cy="4015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1"/>
          <p:cNvPicPr preferRelativeResize="0"/>
          <p:nvPr/>
        </p:nvPicPr>
        <p:blipFill rotWithShape="1">
          <a:blip r:embed="rId3">
            <a:alphaModFix/>
          </a:blip>
          <a:srcRect b="20290" l="30340" r="11018" t="22294"/>
          <a:stretch/>
        </p:blipFill>
        <p:spPr>
          <a:xfrm>
            <a:off x="0" y="133250"/>
            <a:ext cx="6732125" cy="65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1"/>
          <p:cNvSpPr txBox="1"/>
          <p:nvPr>
            <p:ph type="title"/>
          </p:nvPr>
        </p:nvSpPr>
        <p:spPr>
          <a:xfrm>
            <a:off x="7261925" y="517325"/>
            <a:ext cx="49302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 sz="3600">
                <a:solidFill>
                  <a:srgbClr val="000000"/>
                </a:solidFill>
              </a:rPr>
              <a:t>WORK TO DO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7628375" y="1996025"/>
            <a:ext cx="4197300" cy="42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Teach/program the dog to walk at least 10m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Develop a kinematic model of the system for simulation/programming/training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Adaptation of the kinematic model in C and Python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None/>
            </a:pPr>
            <a:r>
              <a:rPr lang="en-US"/>
              <a:t>Efficiencies and optimization of both hardware and software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en-US"/>
              <a:t>MECHANICAL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US"/>
              <a:t>Kinematic and dynamic model for the walking of the Dog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US"/>
              <a:t>Structural analysis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US"/>
              <a:t>Dynamic system </a:t>
            </a:r>
            <a:r>
              <a:rPr lang="en-US"/>
              <a:t>analysis</a:t>
            </a:r>
            <a:endParaRPr/>
          </a:p>
        </p:txBody>
      </p:sp>
      <p:sp>
        <p:nvSpPr>
          <p:cNvPr id="245" name="Google Shape;245;p22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en-US"/>
              <a:t>ELECTRICAL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46" name="Google Shape;246;p22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US"/>
              <a:t>Battery management system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US"/>
              <a:t>Sensor and motor integration with control hardware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US"/>
              <a:t>Microcontroller system selection, programming, and debugging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Clr>
                <a:schemeClr val="lt1"/>
              </a:buClr>
              <a:buSzPts val="1750"/>
              <a:buNone/>
            </a:pPr>
            <a:r>
              <a:t/>
            </a:r>
            <a:endParaRPr/>
          </a:p>
        </p:txBody>
      </p:sp>
      <p:sp>
        <p:nvSpPr>
          <p:cNvPr id="247" name="Google Shape;247;p22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US"/>
              <a:t>Matlab model integration for dynamic response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US"/>
              <a:t>Working UI 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</a:pPr>
            <a:r>
              <a:rPr lang="en-US"/>
              <a:t>Control system programming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2100"/>
              </a:spcAft>
              <a:buClr>
                <a:schemeClr val="lt1"/>
              </a:buClr>
              <a:buSzPts val="1750"/>
              <a:buNone/>
            </a:pPr>
            <a:r>
              <a:t/>
            </a:r>
            <a:endParaRPr/>
          </a:p>
        </p:txBody>
      </p:sp>
      <p:sp>
        <p:nvSpPr>
          <p:cNvPr id="248" name="Google Shape;248;p22"/>
          <p:cNvSpPr txBox="1"/>
          <p:nvPr>
            <p:ph idx="5" type="body"/>
          </p:nvPr>
        </p:nvSpPr>
        <p:spPr>
          <a:xfrm>
            <a:off x="7851775" y="2674938"/>
            <a:ext cx="319563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b="1" lang="en-US"/>
              <a:t>COMPUTER SCIENCE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210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49" name="Google Shape;249;p22"/>
          <p:cNvSpPr txBox="1"/>
          <p:nvPr/>
        </p:nvSpPr>
        <p:spPr>
          <a:xfrm>
            <a:off x="1251751" y="745724"/>
            <a:ext cx="8407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Proposed team composition and tasksWQscaczscsdfvafs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