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2" r:id="rId2"/>
    <p:sldId id="283" r:id="rId3"/>
    <p:sldId id="286" r:id="rId4"/>
    <p:sldId id="284" r:id="rId5"/>
    <p:sldId id="290" r:id="rId6"/>
    <p:sldId id="300" r:id="rId7"/>
    <p:sldId id="299" r:id="rId8"/>
    <p:sldId id="291" r:id="rId9"/>
    <p:sldId id="288" r:id="rId10"/>
    <p:sldId id="301" r:id="rId11"/>
    <p:sldId id="289" r:id="rId12"/>
    <p:sldId id="287" r:id="rId13"/>
    <p:sldId id="294" r:id="rId14"/>
    <p:sldId id="298" r:id="rId15"/>
    <p:sldId id="295" r:id="rId16"/>
    <p:sldId id="297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B4B"/>
    <a:srgbClr val="6A6A6A"/>
    <a:srgbClr val="606060"/>
    <a:srgbClr val="515151"/>
    <a:srgbClr val="76CCA5"/>
    <a:srgbClr val="817065"/>
    <a:srgbClr val="432A52"/>
    <a:srgbClr val="52C3D9"/>
    <a:srgbClr val="E83D2C"/>
    <a:srgbClr val="FAA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9" autoAdjust="0"/>
    <p:restoredTop sz="84530" autoAdjust="0"/>
  </p:normalViewPr>
  <p:slideViewPr>
    <p:cSldViewPr snapToGrid="0" snapToObjects="1">
      <p:cViewPr>
        <p:scale>
          <a:sx n="95" d="100"/>
          <a:sy n="95" d="100"/>
        </p:scale>
        <p:origin x="262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F9C6A-BEA6-614F-A21D-856B02315B53}" type="datetimeFigureOut">
              <a:rPr lang="en-US" smtClean="0"/>
              <a:t>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180F-AD2F-FD48-B050-F6C68113D8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48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1DED5-D7B2-F949-8E34-19D7C3E3EE59}" type="datetimeFigureOut">
              <a:rPr lang="en-US" smtClean="0"/>
              <a:t>1/11/17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4054-B226-FE40-8398-62B84A197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2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7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manage member outreach campaigns via similar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yaml</a:t>
            </a:r>
            <a:r>
              <a:rPr lang="en-US" baseline="0" dirty="0" smtClean="0"/>
              <a:t>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people write rules for executing transforms.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0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the ATL look like?</a:t>
            </a:r>
          </a:p>
          <a:p>
            <a:endParaRPr lang="en-US" dirty="0" smtClean="0"/>
          </a:p>
          <a:p>
            <a:r>
              <a:rPr lang="en-US" dirty="0" smtClean="0"/>
              <a:t>Analytics + ETL + portmanteau = ATL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4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and manual development independent of airflow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</a:t>
            </a:r>
            <a:r>
              <a:rPr lang="en-US" baseline="0" dirty="0" smtClean="0"/>
              <a:t> really, </a:t>
            </a:r>
            <a:r>
              <a:rPr lang="en-US" baseline="0" dirty="0" err="1" smtClean="0"/>
              <a:t>yaml.SafeLoader</a:t>
            </a:r>
            <a:r>
              <a:rPr lang="en-US" baseline="0" dirty="0" smtClean="0"/>
              <a:t> is REALLY slow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Common specifications mean that we can develop a common understanding of what a “unit” is for testing in a given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 airflow </a:t>
            </a:r>
            <a:r>
              <a:rPr lang="en-US" dirty="0" err="1" smtClean="0"/>
              <a:t>env</a:t>
            </a:r>
            <a:r>
              <a:rPr lang="en-US" dirty="0" smtClean="0"/>
              <a:t> for integrity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07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85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2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Clover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6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Bureaucratic</a:t>
            </a:r>
            <a:r>
              <a:rPr lang="en-US" baseline="0" dirty="0" smtClean="0"/>
              <a:t> Data != Big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took a quick look at the contributors to our pipeline repo and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Airflow, and</a:t>
            </a:r>
            <a:r>
              <a:rPr lang="en-US" baseline="0" dirty="0" smtClean="0"/>
              <a:t> I’m sure we’re not alone here, things were held together with a mix of bubble gum, bailing wire, and shell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3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r>
              <a:rPr lang="en-US" baseline="0" dirty="0" smtClean="0"/>
              <a:t> shell scripts, enter Airflow, and a few more cloud providers while we’re at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is it that we have that breadth of contributors?</a:t>
            </a:r>
          </a:p>
          <a:p>
            <a:endParaRPr lang="en-US" dirty="0" smtClean="0"/>
          </a:p>
          <a:p>
            <a:r>
              <a:rPr lang="en-US" dirty="0" smtClean="0"/>
              <a:t>Well, not everybody writes pipelines from scratch.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5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people write</a:t>
            </a:r>
            <a:r>
              <a:rPr lang="en-US" baseline="0" dirty="0" smtClean="0"/>
              <a:t> declarative parser specifications.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72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now we parse &gt; 200 distinct file types in about a dozen</a:t>
            </a:r>
            <a:r>
              <a:rPr lang="en-US" baseline="0" dirty="0" smtClean="0"/>
              <a:t> different file formats and counting (including copybook, EDI, csv, excel, etc.)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rate of file type and file format growth has increased substantially since introducing specifications.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this is just parsers; we do similar things for file writers, data transport,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4054-B226-FE40-8398-62B84A1970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C3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7286" y="1377950"/>
            <a:ext cx="7315200" cy="30476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6000" baseline="0">
                <a:solidFill>
                  <a:srgbClr val="156151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makes </a:t>
            </a:r>
            <a:br>
              <a:rPr lang="en-US" dirty="0" smtClean="0"/>
            </a:br>
            <a:r>
              <a:rPr lang="en-US" dirty="0" smtClean="0"/>
              <a:t>healthcare </a:t>
            </a:r>
            <a:br>
              <a:rPr lang="en-US" dirty="0" smtClean="0"/>
            </a:br>
            <a:r>
              <a:rPr lang="en-US" dirty="0" smtClean="0"/>
              <a:t>work.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463550"/>
            <a:ext cx="2743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FS Pimlico Black"/>
                <a:cs typeface="FS Pimlico Black"/>
              </a:rPr>
              <a:t>Clover</a:t>
            </a:r>
            <a:br>
              <a:rPr lang="en-US" sz="6000" dirty="0" smtClean="0">
                <a:solidFill>
                  <a:schemeClr val="bg1"/>
                </a:solidFill>
                <a:latin typeface="FS Pimlico Black"/>
                <a:cs typeface="FS Pimlico Black"/>
              </a:rPr>
            </a:br>
            <a:endParaRPr lang="en-US" sz="6000" dirty="0">
              <a:solidFill>
                <a:schemeClr val="bg1"/>
              </a:solidFill>
              <a:latin typeface="FS Pimlico Black"/>
              <a:cs typeface="FS Pimlico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5664200"/>
            <a:ext cx="5876925" cy="850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Helvetica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The Clover Health Solution</a:t>
            </a:r>
          </a:p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July 7, 2013</a:t>
            </a:r>
          </a:p>
        </p:txBody>
      </p:sp>
    </p:spTree>
    <p:extLst>
      <p:ext uri="{BB962C8B-B14F-4D97-AF65-F5344CB8AC3E}">
        <p14:creationId xmlns:p14="http://schemas.microsoft.com/office/powerpoint/2010/main" val="5278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286500"/>
          </a:xfrm>
          <a:prstGeom prst="rect">
            <a:avLst/>
          </a:prstGeom>
          <a:solidFill>
            <a:srgbClr val="E83D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F191A2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410886" y="6366933"/>
            <a:ext cx="2175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lover_Logo_Green_RGB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" y="6443857"/>
            <a:ext cx="742502" cy="1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7429B1-A7D6-9348-861B-BEDD01416C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285468"/>
            <a:ext cx="8229600" cy="4226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buNone/>
              <a:defRPr sz="1800" b="0" i="0">
                <a:solidFill>
                  <a:srgbClr val="6A6A6A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E83D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"/>
            <a:ext cx="7315200" cy="9143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9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286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52C3D9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2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Purp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432A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"/>
            <a:ext cx="7315200" cy="9143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aseline="0">
                <a:solidFill>
                  <a:srgbClr val="FFFFFF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285468"/>
            <a:ext cx="8229600" cy="4232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buNone/>
              <a:defRPr sz="1800" b="0" i="0">
                <a:solidFill>
                  <a:srgbClr val="6A6A6A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286500"/>
          </a:xfrm>
          <a:prstGeom prst="rect">
            <a:avLst/>
          </a:prstGeom>
          <a:solidFill>
            <a:srgbClr val="115B4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76CCA5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79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Gree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285468"/>
            <a:ext cx="8229600" cy="4232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buNone/>
              <a:defRPr sz="1800" b="0" i="0">
                <a:solidFill>
                  <a:srgbClr val="6A6A6A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15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"/>
            <a:ext cx="7315200" cy="9143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aseline="0">
                <a:solidFill>
                  <a:srgbClr val="FFFFFF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52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286500"/>
          </a:xfrm>
          <a:prstGeom prst="rect">
            <a:avLst/>
          </a:prstGeom>
          <a:solidFill>
            <a:srgbClr val="76CC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156151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10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76CC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"/>
            <a:ext cx="7315200" cy="9143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aseline="0">
                <a:solidFill>
                  <a:srgbClr val="FFFFFF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285468"/>
            <a:ext cx="8229600" cy="4232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buNone/>
              <a:defRPr sz="1800" b="0" i="0">
                <a:solidFill>
                  <a:srgbClr val="6A6A6A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02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286500"/>
          </a:xfrm>
          <a:prstGeom prst="rect">
            <a:avLst/>
          </a:prstGeom>
          <a:solidFill>
            <a:srgbClr val="8170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76CCA5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09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T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8170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"/>
            <a:ext cx="7315200" cy="90804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aseline="0">
                <a:solidFill>
                  <a:srgbClr val="FFFFFF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285468"/>
            <a:ext cx="8229600" cy="4232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buNone/>
              <a:defRPr sz="1800" b="0" i="0">
                <a:solidFill>
                  <a:srgbClr val="6A6A6A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5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15B4B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7286" y="1377950"/>
            <a:ext cx="7315200" cy="30476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6000" baseline="0">
                <a:solidFill>
                  <a:srgbClr val="52C3D9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makes</a:t>
            </a:r>
            <a:br>
              <a:rPr lang="en-US" dirty="0" smtClean="0"/>
            </a:br>
            <a:r>
              <a:rPr lang="en-US" dirty="0" smtClean="0"/>
              <a:t>healthcare</a:t>
            </a:r>
            <a:br>
              <a:rPr lang="en-US" dirty="0" smtClean="0"/>
            </a:br>
            <a:r>
              <a:rPr lang="en-US" dirty="0" smtClean="0"/>
              <a:t>work.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46355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FS Pimlico Black"/>
                <a:cs typeface="FS Pimlico Black"/>
              </a:rPr>
              <a:t>Clover</a:t>
            </a:r>
            <a:endParaRPr lang="en-US" sz="6000" dirty="0">
              <a:solidFill>
                <a:schemeClr val="bg1"/>
              </a:solidFill>
              <a:latin typeface="FS Pimlico Black"/>
              <a:cs typeface="FS Pimlico Black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5" y="5664200"/>
            <a:ext cx="5876925" cy="850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The Clover Health Solution</a:t>
            </a:r>
          </a:p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July 7, 2013</a:t>
            </a:r>
          </a:p>
        </p:txBody>
      </p:sp>
    </p:spTree>
    <p:extLst>
      <p:ext uri="{BB962C8B-B14F-4D97-AF65-F5344CB8AC3E}">
        <p14:creationId xmlns:p14="http://schemas.microsoft.com/office/powerpoint/2010/main" val="173698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tro Pag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CC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688568"/>
            <a:ext cx="6731000" cy="4232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buNone/>
              <a:defRPr sz="2800" b="1" i="0" baseline="0">
                <a:solidFill>
                  <a:srgbClr val="115B4B"/>
                </a:solidFill>
                <a:latin typeface="Helvetica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Intro text goes here</a:t>
            </a:r>
            <a:endParaRPr lang="en-US" dirty="0"/>
          </a:p>
        </p:txBody>
      </p:sp>
      <p:pic>
        <p:nvPicPr>
          <p:cNvPr id="8" name="Picture 7" descr="Clover_Logo_White_RGB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" y="6443857"/>
            <a:ext cx="742502" cy="171255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64816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91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tro P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5B4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688568"/>
            <a:ext cx="6731000" cy="4232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buNone/>
              <a:defRPr sz="2800" b="1" i="0" baseline="0">
                <a:solidFill>
                  <a:srgbClr val="52C3D9"/>
                </a:solidFill>
                <a:latin typeface="Helvetica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Intro text goes here</a:t>
            </a:r>
            <a:endParaRPr lang="en-US" dirty="0"/>
          </a:p>
        </p:txBody>
      </p:sp>
      <p:pic>
        <p:nvPicPr>
          <p:cNvPr id="11" name="Picture 10" descr="Clover_Logo_White_RGB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" y="6443857"/>
            <a:ext cx="742502" cy="171255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64816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0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3D2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410886" y="6366933"/>
            <a:ext cx="21755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7" name="Picture 6" descr="Clover_Logo_White_RGB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" y="6443857"/>
            <a:ext cx="742502" cy="1712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F191A2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3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C3D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410886" y="6366933"/>
            <a:ext cx="21755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7" name="Picture 6" descr="Clover_Logo_White_RGB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" y="6443857"/>
            <a:ext cx="742502" cy="1712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156151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66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5615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410886" y="6366933"/>
            <a:ext cx="21755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7" name="Picture 6" descr="Clover_Logo_White_RGB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" y="6443857"/>
            <a:ext cx="742502" cy="1712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52C3D9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4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2A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47286" y="1377950"/>
            <a:ext cx="7315200" cy="30476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6000" baseline="0">
                <a:solidFill>
                  <a:srgbClr val="52C3D9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makes </a:t>
            </a:r>
            <a:br>
              <a:rPr lang="en-US" dirty="0" smtClean="0"/>
            </a:br>
            <a:r>
              <a:rPr lang="en-US" dirty="0" smtClean="0"/>
              <a:t>healthcare</a:t>
            </a:r>
            <a:br>
              <a:rPr lang="en-US" dirty="0" smtClean="0"/>
            </a:br>
            <a:r>
              <a:rPr lang="en-US" dirty="0" smtClean="0"/>
              <a:t>work.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463550"/>
            <a:ext cx="2743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FS Pimlico Black"/>
                <a:cs typeface="FS Pimlico Black"/>
              </a:rPr>
              <a:t>Clover</a:t>
            </a:r>
            <a:br>
              <a:rPr lang="en-US" sz="6000" dirty="0" smtClean="0">
                <a:solidFill>
                  <a:schemeClr val="bg1"/>
                </a:solidFill>
                <a:latin typeface="FS Pimlico Black"/>
                <a:cs typeface="FS Pimlico Black"/>
              </a:rPr>
            </a:br>
            <a:endParaRPr lang="en-US" sz="6000" dirty="0">
              <a:solidFill>
                <a:schemeClr val="bg1"/>
              </a:solidFill>
              <a:latin typeface="FS Pimlico Black"/>
              <a:cs typeface="FS Pimlico Black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5" y="5664200"/>
            <a:ext cx="5876925" cy="850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The Clover Health Solution</a:t>
            </a:r>
          </a:p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July 7, 2013</a:t>
            </a:r>
          </a:p>
        </p:txBody>
      </p:sp>
    </p:spTree>
    <p:extLst>
      <p:ext uri="{BB962C8B-B14F-4D97-AF65-F5344CB8AC3E}">
        <p14:creationId xmlns:p14="http://schemas.microsoft.com/office/powerpoint/2010/main" val="7419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CC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7286" y="1377950"/>
            <a:ext cx="7315200" cy="30476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6000" baseline="0">
                <a:solidFill>
                  <a:srgbClr val="156151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makes </a:t>
            </a:r>
            <a:br>
              <a:rPr lang="en-US" dirty="0" smtClean="0"/>
            </a:br>
            <a:r>
              <a:rPr lang="en-US" dirty="0" smtClean="0"/>
              <a:t>healthcare </a:t>
            </a:r>
            <a:br>
              <a:rPr lang="en-US" dirty="0" smtClean="0"/>
            </a:br>
            <a:r>
              <a:rPr lang="en-US" dirty="0" smtClean="0"/>
              <a:t>work.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463550"/>
            <a:ext cx="2743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FS Pimlico Black"/>
                <a:cs typeface="FS Pimlico Black"/>
              </a:rPr>
              <a:t>Clover</a:t>
            </a:r>
            <a:br>
              <a:rPr lang="en-US" sz="6000" dirty="0" smtClean="0">
                <a:solidFill>
                  <a:schemeClr val="bg1"/>
                </a:solidFill>
                <a:latin typeface="FS Pimlico Black"/>
                <a:cs typeface="FS Pimlico Black"/>
              </a:rPr>
            </a:br>
            <a:endParaRPr lang="en-US" sz="6000" dirty="0">
              <a:solidFill>
                <a:schemeClr val="bg1"/>
              </a:solidFill>
              <a:latin typeface="FS Pimlico Black"/>
              <a:cs typeface="FS Pimlico Black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5664200"/>
            <a:ext cx="5876925" cy="850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Helvetic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The Clover Health Solution</a:t>
            </a:r>
          </a:p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July 7, 2013</a:t>
            </a:r>
          </a:p>
        </p:txBody>
      </p:sp>
    </p:spTree>
    <p:extLst>
      <p:ext uri="{BB962C8B-B14F-4D97-AF65-F5344CB8AC3E}">
        <p14:creationId xmlns:p14="http://schemas.microsoft.com/office/powerpoint/2010/main" val="213799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286500"/>
          </a:xfrm>
          <a:prstGeom prst="rect">
            <a:avLst/>
          </a:prstGeom>
          <a:solidFill>
            <a:srgbClr val="FAA2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45376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E83D2C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285468"/>
            <a:ext cx="8229600" cy="4219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buFontTx/>
              <a:buNone/>
              <a:defRPr sz="1800" b="0" i="0">
                <a:solidFill>
                  <a:srgbClr val="6A6A6A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AA2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"/>
            <a:ext cx="7315200" cy="9143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aseline="0">
                <a:solidFill>
                  <a:srgbClr val="FFFFFF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286500"/>
          </a:xfrm>
          <a:prstGeom prst="rect">
            <a:avLst/>
          </a:prstGeom>
          <a:solidFill>
            <a:srgbClr val="52C3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2379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156151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0886" y="6366933"/>
            <a:ext cx="2175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-dude.ps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9" r="3364"/>
          <a:stretch/>
        </p:blipFill>
        <p:spPr>
          <a:xfrm>
            <a:off x="0" y="0"/>
            <a:ext cx="9144000" cy="6286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3081"/>
            <a:ext cx="7315200" cy="2379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6000" baseline="0">
                <a:solidFill>
                  <a:srgbClr val="156151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 Slide -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285468"/>
            <a:ext cx="8229600" cy="4245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buNone/>
              <a:defRPr sz="1800" b="0" i="0">
                <a:solidFill>
                  <a:srgbClr val="6A6A6A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52C3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"/>
            <a:ext cx="7315200" cy="90804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aseline="0">
                <a:solidFill>
                  <a:srgbClr val="FFFFFF"/>
                </a:solidFill>
                <a:latin typeface="FS Pimlico Black"/>
                <a:cs typeface="FS Pimlico Black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155B4B"/>
                </a:solidFill>
                <a:latin typeface="FS Pimlico Black"/>
                <a:ea typeface="+mn-ea"/>
                <a:cs typeface="FS Pimlico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0886" y="6366933"/>
            <a:ext cx="2175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0886" y="6366933"/>
            <a:ext cx="2175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Helvetica"/>
                <a:cs typeface="Helvetica Light"/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481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55B4B"/>
                </a:solidFill>
                <a:latin typeface="FS Pimlico Black"/>
                <a:cs typeface="FS Pimlico Black"/>
              </a:defRPr>
            </a:lvl1pPr>
          </a:lstStyle>
          <a:p>
            <a:fld id="{DD7429B1-A7D6-9348-861B-BEDD01416C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lover_Logo_Green_RGB_Small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" y="6443857"/>
            <a:ext cx="742502" cy="17125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79" r:id="rId3"/>
    <p:sldLayoutId id="2147483681" r:id="rId4"/>
    <p:sldLayoutId id="2147483677" r:id="rId5"/>
    <p:sldLayoutId id="2147483678" r:id="rId6"/>
    <p:sldLayoutId id="2147483675" r:id="rId7"/>
    <p:sldLayoutId id="2147483692" r:id="rId8"/>
    <p:sldLayoutId id="2147483661" r:id="rId9"/>
    <p:sldLayoutId id="2147483674" r:id="rId10"/>
    <p:sldLayoutId id="2147483663" r:id="rId11"/>
    <p:sldLayoutId id="2147483676" r:id="rId12"/>
    <p:sldLayoutId id="2147483662" r:id="rId13"/>
    <p:sldLayoutId id="2147483682" r:id="rId14"/>
    <p:sldLayoutId id="2147483672" r:id="rId15"/>
    <p:sldLayoutId id="2147483687" r:id="rId16"/>
    <p:sldLayoutId id="2147483688" r:id="rId17"/>
    <p:sldLayoutId id="2147483691" r:id="rId18"/>
    <p:sldLayoutId id="2147483690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115B4B"/>
        </a:buClr>
        <a:buFontTx/>
        <a:buNone/>
        <a:defRPr sz="1800" b="0" i="0" kern="1200">
          <a:solidFill>
            <a:srgbClr val="51515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800" b="0" i="0" kern="1200">
          <a:solidFill>
            <a:srgbClr val="51515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115B4B"/>
        </a:buClr>
        <a:buFont typeface="Arial"/>
        <a:buChar char="•"/>
        <a:defRPr sz="1600" b="0" i="0" kern="1200">
          <a:solidFill>
            <a:srgbClr val="51515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51515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51515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286" y="1352550"/>
            <a:ext cx="7315200" cy="3015906"/>
          </a:xfrm>
        </p:spPr>
        <p:txBody>
          <a:bodyPr/>
          <a:lstStyle/>
          <a:p>
            <a:r>
              <a:rPr lang="en-US" dirty="0" smtClean="0"/>
              <a:t>uses Airflow to</a:t>
            </a:r>
            <a:br>
              <a:rPr lang="en-US" dirty="0" smtClean="0"/>
            </a:br>
            <a:r>
              <a:rPr lang="en-US" dirty="0" smtClean="0"/>
              <a:t>make </a:t>
            </a:r>
            <a:br>
              <a:rPr lang="en-US" dirty="0" smtClean="0"/>
            </a:br>
            <a:r>
              <a:rPr lang="en-US" dirty="0" smtClean="0"/>
              <a:t>healthcare </a:t>
            </a:r>
            <a:br>
              <a:rPr lang="en-US" dirty="0" smtClean="0"/>
            </a:br>
            <a:r>
              <a:rPr lang="en-US" dirty="0" smtClean="0"/>
              <a:t>work.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</a:rPr>
              <a:t>George Leslie-Waksman </a:t>
            </a:r>
            <a:r>
              <a:rPr lang="mr-IN" dirty="0" smtClean="0">
                <a:solidFill>
                  <a:schemeClr val="bg1"/>
                </a:solidFill>
                <a:latin typeface="Helvetica Light"/>
              </a:rPr>
              <a:t>–</a:t>
            </a:r>
            <a:r>
              <a:rPr lang="en-US" dirty="0" smtClean="0">
                <a:solidFill>
                  <a:schemeClr val="bg1"/>
                </a:solidFill>
                <a:latin typeface="Helvetica Light"/>
              </a:rPr>
              <a:t> Data Platform Engineering</a:t>
            </a:r>
          </a:p>
          <a:p>
            <a:r>
              <a:rPr lang="en-US" dirty="0" smtClean="0">
                <a:solidFill>
                  <a:schemeClr val="bg1"/>
                </a:solidFill>
                <a:latin typeface="Helvetica Light"/>
              </a:rPr>
              <a:t>January 11, 2017</a:t>
            </a:r>
            <a:endParaRPr lang="en-US" dirty="0">
              <a:solidFill>
                <a:schemeClr val="bg1"/>
              </a:solidFill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2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 just parsing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3249" y="914400"/>
            <a:ext cx="6400800" cy="4862870"/>
          </a:xfrm>
          <a:prstGeom prst="rect">
            <a:avLst/>
          </a:prstGeom>
          <a:ln>
            <a:solidFill>
              <a:srgbClr val="115B4B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Fira Code" charset="0"/>
              </a:rPr>
              <a:t>name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b="1" dirty="0">
                <a:latin typeface="Fira Code" charset="0"/>
              </a:rPr>
              <a:t>[</a:t>
            </a:r>
            <a:r>
              <a:rPr lang="en-US" sz="1000" dirty="0">
                <a:latin typeface="Fira Code" charset="0"/>
              </a:rPr>
              <a:t>REDACTED</a:t>
            </a:r>
            <a:r>
              <a:rPr lang="en-US" sz="1000" b="1" dirty="0">
                <a:latin typeface="Fira Code" charset="0"/>
              </a:rPr>
              <a:t>]</a:t>
            </a:r>
            <a:r>
              <a:rPr lang="en-US" sz="1000" dirty="0">
                <a:latin typeface="Fira Code" charset="0"/>
              </a:rPr>
              <a:t> Screening</a:t>
            </a:r>
          </a:p>
          <a:p>
            <a:r>
              <a:rPr lang="en-US" sz="1000" dirty="0" err="1">
                <a:latin typeface="Fira Code" charset="0"/>
              </a:rPr>
              <a:t>uuid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b="1" dirty="0">
                <a:latin typeface="Fira Code" charset="0"/>
              </a:rPr>
              <a:t>[</a:t>
            </a:r>
            <a:r>
              <a:rPr lang="en-US" sz="1000" dirty="0">
                <a:latin typeface="Fira Code" charset="0"/>
              </a:rPr>
              <a:t>REDACTED</a:t>
            </a:r>
            <a:r>
              <a:rPr lang="en-US" sz="1000" b="1" dirty="0">
                <a:latin typeface="Fira Code" charset="0"/>
              </a:rPr>
              <a:t>]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/>
            </a:r>
            <a:br>
              <a:rPr lang="en-US" sz="1000" dirty="0">
                <a:latin typeface="Fira Code" charset="0"/>
              </a:rPr>
            </a:b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splits</a:t>
            </a:r>
            <a:r>
              <a:rPr lang="en-US" sz="1000" b="1" dirty="0">
                <a:latin typeface="Fira Code" charset="0"/>
              </a:rPr>
              <a:t>: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</a:t>
            </a:r>
            <a:r>
              <a:rPr lang="en-US" sz="1000" b="1" dirty="0">
                <a:latin typeface="Fira Code" charset="0"/>
              </a:rPr>
              <a:t>-</a:t>
            </a:r>
            <a:r>
              <a:rPr lang="en-US" sz="1000" dirty="0">
                <a:latin typeface="Fira Code" charset="0"/>
              </a:rPr>
              <a:t> name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Holdout</a:t>
            </a:r>
          </a:p>
          <a:p>
            <a:r>
              <a:rPr lang="en-US" sz="1000" dirty="0">
                <a:latin typeface="Fira Code" charset="0"/>
              </a:rPr>
              <a:t>    description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Members that should not show up in the list</a:t>
            </a:r>
          </a:p>
          <a:p>
            <a:r>
              <a:rPr lang="en-US" sz="1000" dirty="0">
                <a:latin typeface="Fira Code" charset="0"/>
              </a:rPr>
              <a:t>    allocation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2</a:t>
            </a:r>
          </a:p>
          <a:p>
            <a:r>
              <a:rPr lang="en-US" sz="1000" dirty="0">
                <a:latin typeface="Fira Code" charset="0"/>
              </a:rPr>
              <a:t>    control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true</a:t>
            </a:r>
          </a:p>
          <a:p>
            <a:r>
              <a:rPr lang="en-US" sz="1000" dirty="0">
                <a:latin typeface="Fira Code" charset="0"/>
              </a:rPr>
              <a:t>  </a:t>
            </a:r>
            <a:r>
              <a:rPr lang="en-US" sz="1000" b="1" dirty="0">
                <a:latin typeface="Fira Code" charset="0"/>
              </a:rPr>
              <a:t>-</a:t>
            </a:r>
            <a:r>
              <a:rPr lang="en-US" sz="1000" dirty="0">
                <a:latin typeface="Fira Code" charset="0"/>
              </a:rPr>
              <a:t> name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Active</a:t>
            </a:r>
          </a:p>
          <a:p>
            <a:r>
              <a:rPr lang="en-US" sz="1000" dirty="0">
                <a:latin typeface="Fira Code" charset="0"/>
              </a:rPr>
              <a:t>    description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Members that we're trying to call</a:t>
            </a:r>
          </a:p>
          <a:p>
            <a:r>
              <a:rPr lang="en-US" sz="1000" dirty="0">
                <a:latin typeface="Fira Code" charset="0"/>
              </a:rPr>
              <a:t>    allocation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8</a:t>
            </a:r>
          </a:p>
          <a:p>
            <a:r>
              <a:rPr lang="en-US" sz="1000" dirty="0">
                <a:latin typeface="Fira Code" charset="0"/>
              </a:rPr>
              <a:t>    spreadsheet</a:t>
            </a:r>
            <a:r>
              <a:rPr lang="en-US" sz="1000" b="1" dirty="0">
                <a:latin typeface="Fira Code" charset="0"/>
              </a:rPr>
              <a:t>: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    id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b="1" dirty="0">
                <a:latin typeface="Fira Code" charset="0"/>
              </a:rPr>
              <a:t>[</a:t>
            </a:r>
            <a:r>
              <a:rPr lang="en-US" sz="1000" dirty="0">
                <a:latin typeface="Fira Code" charset="0"/>
              </a:rPr>
              <a:t>REDACTED</a:t>
            </a:r>
            <a:r>
              <a:rPr lang="en-US" sz="1000" b="1" dirty="0">
                <a:latin typeface="Fira Code" charset="0"/>
              </a:rPr>
              <a:t>]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    </a:t>
            </a:r>
            <a:r>
              <a:rPr lang="en-US" sz="1000" dirty="0" err="1">
                <a:latin typeface="Fira Code" charset="0"/>
              </a:rPr>
              <a:t>write_to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Member Info</a:t>
            </a:r>
          </a:p>
          <a:p>
            <a:r>
              <a:rPr lang="en-US" sz="1000" dirty="0">
                <a:latin typeface="Fira Code" charset="0"/>
              </a:rPr>
              <a:t>      </a:t>
            </a:r>
            <a:r>
              <a:rPr lang="en-US" sz="1000" dirty="0" err="1">
                <a:latin typeface="Fira Code" charset="0"/>
              </a:rPr>
              <a:t>read_from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State</a:t>
            </a:r>
          </a:p>
          <a:p>
            <a:r>
              <a:rPr lang="en-US" sz="1000" dirty="0">
                <a:latin typeface="Fira Code" charset="0"/>
              </a:rPr>
              <a:t/>
            </a:r>
            <a:br>
              <a:rPr lang="en-US" sz="1000" dirty="0">
                <a:latin typeface="Fira Code" charset="0"/>
              </a:rPr>
            </a:b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timeline</a:t>
            </a:r>
            <a:r>
              <a:rPr lang="en-US" sz="1000" b="1" dirty="0">
                <a:latin typeface="Fira Code" charset="0"/>
              </a:rPr>
              <a:t>: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start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b="1" dirty="0">
                <a:latin typeface="Fira Code" charset="0"/>
              </a:rPr>
              <a:t>[</a:t>
            </a:r>
            <a:r>
              <a:rPr lang="en-US" sz="1000" dirty="0">
                <a:latin typeface="Fira Code" charset="0"/>
              </a:rPr>
              <a:t>REDACTED</a:t>
            </a:r>
            <a:r>
              <a:rPr lang="en-US" sz="1000" b="1" dirty="0">
                <a:latin typeface="Fira Code" charset="0"/>
              </a:rPr>
              <a:t>]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</a:t>
            </a:r>
            <a:r>
              <a:rPr lang="en-US" sz="1000" dirty="0" err="1">
                <a:latin typeface="Fira Code" charset="0"/>
              </a:rPr>
              <a:t>ops_end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b="1" dirty="0">
                <a:latin typeface="Fira Code" charset="0"/>
              </a:rPr>
              <a:t>[</a:t>
            </a:r>
            <a:r>
              <a:rPr lang="en-US" sz="1000" dirty="0">
                <a:latin typeface="Fira Code" charset="0"/>
              </a:rPr>
              <a:t>REDACTED</a:t>
            </a:r>
            <a:r>
              <a:rPr lang="en-US" sz="1000" b="1" dirty="0">
                <a:latin typeface="Fira Code" charset="0"/>
              </a:rPr>
              <a:t>]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</a:t>
            </a:r>
            <a:r>
              <a:rPr lang="en-US" sz="1000" dirty="0" err="1">
                <a:latin typeface="Fira Code" charset="0"/>
              </a:rPr>
              <a:t>data_end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b="1" dirty="0">
                <a:latin typeface="Fira Code" charset="0"/>
              </a:rPr>
              <a:t>[</a:t>
            </a:r>
            <a:r>
              <a:rPr lang="en-US" sz="1000" dirty="0">
                <a:latin typeface="Fira Code" charset="0"/>
              </a:rPr>
              <a:t>REDACTED</a:t>
            </a:r>
            <a:r>
              <a:rPr lang="en-US" sz="1000" b="1" dirty="0">
                <a:latin typeface="Fira Code" charset="0"/>
              </a:rPr>
              <a:t>]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/>
            </a:r>
            <a:br>
              <a:rPr lang="en-US" sz="1000" dirty="0">
                <a:latin typeface="Fira Code" charset="0"/>
              </a:rPr>
            </a:b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queries</a:t>
            </a:r>
            <a:r>
              <a:rPr lang="en-US" sz="1000" b="1" dirty="0">
                <a:latin typeface="Fira Code" charset="0"/>
              </a:rPr>
              <a:t>: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eligibility</a:t>
            </a:r>
            <a:r>
              <a:rPr lang="en-US" sz="1000" b="1" dirty="0">
                <a:latin typeface="Fira Code" charset="0"/>
              </a:rPr>
              <a:t>: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  file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dirty="0" err="1">
                <a:latin typeface="Fira Code" charset="0"/>
              </a:rPr>
              <a:t>eligibility.sql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success</a:t>
            </a:r>
            <a:r>
              <a:rPr lang="en-US" sz="1000" b="1" dirty="0">
                <a:latin typeface="Fira Code" charset="0"/>
              </a:rPr>
              <a:t>: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  file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dirty="0" err="1">
                <a:latin typeface="Fira Code" charset="0"/>
              </a:rPr>
              <a:t>success.sql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reference</a:t>
            </a:r>
            <a:r>
              <a:rPr lang="en-US" sz="1000" b="1" dirty="0">
                <a:latin typeface="Fira Code" charset="0"/>
              </a:rPr>
              <a:t>:</a:t>
            </a:r>
            <a:endParaRPr lang="en-US" sz="1000" dirty="0">
              <a:latin typeface="Fira Code" charset="0"/>
            </a:endParaRPr>
          </a:p>
          <a:p>
            <a:r>
              <a:rPr lang="en-US" sz="1000" dirty="0">
                <a:latin typeface="Fira Code" charset="0"/>
              </a:rPr>
              <a:t>    file</a:t>
            </a:r>
            <a:r>
              <a:rPr lang="en-US" sz="1000" b="1" dirty="0">
                <a:latin typeface="Fira Code" charset="0"/>
              </a:rPr>
              <a:t>:</a:t>
            </a:r>
            <a:r>
              <a:rPr lang="en-US" sz="1000" dirty="0">
                <a:latin typeface="Fira Code" charset="0"/>
              </a:rPr>
              <a:t> </a:t>
            </a:r>
            <a:r>
              <a:rPr lang="en-US" sz="1000" dirty="0" err="1">
                <a:latin typeface="Fira Code" charset="0"/>
              </a:rPr>
              <a:t>reference.sql</a:t>
            </a:r>
            <a:endParaRPr lang="en-US" sz="1000" dirty="0">
              <a:effectLst/>
              <a:latin typeface="Fira Cod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09177"/>
            <a:ext cx="72479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for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campaign_spec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in</a:t>
            </a:r>
            <a:r>
              <a:rPr lang="en-US" sz="1200" dirty="0">
                <a:latin typeface="Fira Code" charset="0"/>
              </a:rPr>
              <a:t> SPECIFICATIONS</a:t>
            </a:r>
            <a:r>
              <a:rPr lang="en-US" sz="1200" b="1" dirty="0">
                <a:latin typeface="Fira Code" charset="0"/>
              </a:rPr>
              <a:t>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campaign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campaign_object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Campaign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campaign_spec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campaign_eligibility_task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python_operator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PythonOperator</a:t>
            </a:r>
            <a:r>
              <a:rPr lang="en-US" sz="1200" b="1" dirty="0">
                <a:latin typeface="Fira Code" charset="0"/>
              </a:rPr>
              <a:t>(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task_id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campaign_eligibility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_'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+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campaign_spec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name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python_callable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 err="1">
                <a:latin typeface="Fira Code" charset="0"/>
              </a:rPr>
              <a:t>process_campaigns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process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op_kwargs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b="1" dirty="0">
                <a:latin typeface="Fira Code" charset="0"/>
              </a:rPr>
              <a:t>{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...</a:t>
            </a:r>
            <a:r>
              <a:rPr lang="en-US" sz="1200" b="1" dirty="0">
                <a:latin typeface="Fira Code" charset="0"/>
              </a:rPr>
              <a:t>},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pool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APP_DB_TASK_POOL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dag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campaign_eligibility_task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set_upstream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NOTIFIER_TASK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sheet_reader_task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python_operator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PythonOperator</a:t>
            </a:r>
            <a:r>
              <a:rPr lang="en-US" sz="1200" b="1" dirty="0">
                <a:latin typeface="Fira Code" charset="0"/>
              </a:rPr>
              <a:t>(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task_id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sheet_reader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_'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+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campaign_spec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name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python_callable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 err="1">
                <a:latin typeface="Fira Code" charset="0"/>
              </a:rPr>
              <a:t>reconcile_states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mark_spreadsheet_states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op_kwargs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b="1" dirty="0">
                <a:latin typeface="Fira Code" charset="0"/>
              </a:rPr>
              <a:t>{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...</a:t>
            </a:r>
            <a:r>
              <a:rPr lang="en-US" sz="1200" b="1" dirty="0">
                <a:latin typeface="Fira Code" charset="0"/>
              </a:rPr>
              <a:t>},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pool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APP_DB_TASK_POOL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dag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sheet_reader_task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set_upstream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campaign_eligibility_task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sheet_writer_task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python_operator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PythonOperator</a:t>
            </a:r>
            <a:r>
              <a:rPr lang="en-US" sz="1200" b="1" dirty="0">
                <a:latin typeface="Fira Code" charset="0"/>
              </a:rPr>
              <a:t>(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task_id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sheet_writer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_'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+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campaign_spec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name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python_callable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 err="1">
                <a:latin typeface="Fira Code" charset="0"/>
              </a:rPr>
              <a:t>sheet_writer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process_campaign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op_kwargs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b="1" dirty="0">
                <a:latin typeface="Fira Code" charset="0"/>
              </a:rPr>
              <a:t>{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...</a:t>
            </a:r>
            <a:r>
              <a:rPr lang="en-US" sz="1200" b="1" dirty="0">
                <a:latin typeface="Fira Code" charset="0"/>
              </a:rPr>
              <a:t>},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pool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APP_DB_TASK_POOL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dag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sheet_writer_task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set_upstream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sheet_reader_task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>
                <a:solidFill>
                  <a:srgbClr val="B51700"/>
                </a:solidFill>
                <a:latin typeface="Fira Code" charset="0"/>
              </a:rPr>
              <a:t> 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sheet_writer_task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set_downstream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DAG_FINISHED_TASK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simple pieces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9808" y="2422505"/>
            <a:ext cx="6268453" cy="2308324"/>
          </a:xfrm>
          <a:prstGeom prst="rect">
            <a:avLst/>
          </a:prstGeom>
          <a:ln>
            <a:solidFill>
              <a:srgbClr val="115B4B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Fira Code" charset="0"/>
              </a:rPr>
              <a:t>depends_on</a:t>
            </a:r>
            <a:r>
              <a:rPr lang="en-US" sz="1200" b="1" dirty="0">
                <a:latin typeface="Fira Code" charset="0"/>
              </a:rPr>
              <a:t>:</a:t>
            </a:r>
            <a:endParaRPr lang="en-US" sz="1200" dirty="0">
              <a:latin typeface="Fira Code" charset="0"/>
            </a:endParaRPr>
          </a:p>
          <a:p>
            <a:r>
              <a:rPr lang="en-US" sz="1200" b="1" dirty="0">
                <a:latin typeface="Fira Code" charset="0"/>
              </a:rPr>
              <a:t>-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trg_analytics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call_logs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fact_call_logs_all.sql</a:t>
            </a:r>
            <a:endParaRPr lang="en-US" sz="1200" dirty="0">
              <a:latin typeface="Fira Code" charset="0"/>
            </a:endParaRPr>
          </a:p>
          <a:p>
            <a:r>
              <a:rPr lang="en-US" sz="1200" b="1" dirty="0">
                <a:latin typeface="Fira Code" charset="0"/>
              </a:rPr>
              <a:t>-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stg_analytics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hospital_events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stg_rehab_admissions.sql</a:t>
            </a:r>
            <a:endParaRPr lang="en-US" sz="1200" dirty="0">
              <a:latin typeface="Fira Code" charset="0"/>
            </a:endParaRPr>
          </a:p>
          <a:p>
            <a:r>
              <a:rPr lang="en-US" sz="1200" b="1" dirty="0">
                <a:latin typeface="Fira Code" charset="0"/>
              </a:rPr>
              <a:t>-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stg_analytics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home_visits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stg_awv_home_visits.sql</a:t>
            </a:r>
            <a:endParaRPr lang="en-US" sz="1200" dirty="0">
              <a:latin typeface="Fira Code" charset="0"/>
            </a:endParaRPr>
          </a:p>
          <a:p>
            <a:r>
              <a:rPr lang="en-US" sz="1200" b="1" dirty="0">
                <a:latin typeface="Fira Code" charset="0"/>
              </a:rPr>
              <a:t>-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stg_analytics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home_visits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stg_clover_home_visits.sql</a:t>
            </a:r>
            <a:endParaRPr lang="en-US" sz="1200" dirty="0">
              <a:latin typeface="Fira Code" charset="0"/>
            </a:endParaRPr>
          </a:p>
          <a:p>
            <a:r>
              <a:rPr lang="en-US" sz="1200" b="1" dirty="0">
                <a:latin typeface="Fira Code" charset="0"/>
              </a:rPr>
              <a:t>-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stg_analytics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medical_claims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medical_claims_office_visits.sql</a:t>
            </a:r>
            <a:endParaRPr lang="en-US" sz="1200" dirty="0">
              <a:latin typeface="Fira Code" charset="0"/>
            </a:endParaRPr>
          </a:p>
          <a:p>
            <a:r>
              <a:rPr lang="en-US" sz="1200" b="1" dirty="0">
                <a:latin typeface="Fira Code" charset="0"/>
              </a:rPr>
              <a:t>-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stg_analytics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hospital_events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stg_hospital_sessions.sql</a:t>
            </a:r>
            <a:endParaRPr lang="en-US" sz="1200" dirty="0">
              <a:latin typeface="Fira Code" charset="0"/>
            </a:endParaRPr>
          </a:p>
          <a:p>
            <a:r>
              <a:rPr lang="en-US" sz="1200" b="1" dirty="0">
                <a:latin typeface="Fira Code" charset="0"/>
              </a:rPr>
              <a:t>-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stg_analytics</a:t>
            </a:r>
            <a:r>
              <a:rPr lang="en-US" sz="1200" dirty="0">
                <a:latin typeface="Fira Code" charset="0"/>
              </a:rPr>
              <a:t>/clover/</a:t>
            </a:r>
            <a:r>
              <a:rPr lang="en-US" sz="1200" dirty="0" err="1">
                <a:latin typeface="Fira Code" charset="0"/>
              </a:rPr>
              <a:t>clover_staff.sql</a:t>
            </a:r>
            <a:endParaRPr lang="en-US" sz="1200" dirty="0">
              <a:latin typeface="Fira Code" charset="0"/>
            </a:endParaRPr>
          </a:p>
          <a:p>
            <a:r>
              <a:rPr lang="en-US" sz="1200" b="1" dirty="0">
                <a:latin typeface="Fira Code" charset="0"/>
              </a:rPr>
              <a:t>-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stg_analytics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home_visits</a:t>
            </a:r>
            <a:r>
              <a:rPr lang="en-US" sz="1200" dirty="0">
                <a:latin typeface="Fira Code" charset="0"/>
              </a:rPr>
              <a:t>/</a:t>
            </a:r>
            <a:r>
              <a:rPr lang="en-US" sz="1200" dirty="0" err="1">
                <a:latin typeface="Fira Code" charset="0"/>
              </a:rPr>
              <a:t>stg_qraps_visits.sql</a:t>
            </a:r>
            <a:endParaRPr lang="en-US" sz="1200" dirty="0">
              <a:latin typeface="Fira Code" charset="0"/>
            </a:endParaRPr>
          </a:p>
          <a:p>
            <a:r>
              <a:rPr lang="en-US" sz="1200" dirty="0" err="1">
                <a:latin typeface="Fira Code" charset="0"/>
              </a:rPr>
              <a:t>file_to_run</a:t>
            </a:r>
            <a:r>
              <a:rPr lang="en-US" sz="1200" b="1" dirty="0">
                <a:latin typeface="Fira Code" charset="0"/>
              </a:rPr>
              <a:t>: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trg_analytics</a:t>
            </a:r>
            <a:r>
              <a:rPr lang="en-US" sz="1200" dirty="0">
                <a:latin typeface="Fira Code" charset="0"/>
              </a:rPr>
              <a:t>/events/</a:t>
            </a:r>
            <a:r>
              <a:rPr lang="en-US" sz="1200" dirty="0" err="1">
                <a:latin typeface="Fira Code" charset="0"/>
              </a:rPr>
              <a:t>fact_contact_events.sql</a:t>
            </a:r>
            <a:endParaRPr lang="en-US" sz="1200" dirty="0">
              <a:latin typeface="Fira Code" charset="0"/>
            </a:endParaRPr>
          </a:p>
          <a:p>
            <a:r>
              <a:rPr lang="en-US" sz="1200" dirty="0" err="1">
                <a:latin typeface="Fira Code" charset="0"/>
              </a:rPr>
              <a:t>task_id</a:t>
            </a:r>
            <a:r>
              <a:rPr lang="en-US" sz="1200" b="1" dirty="0">
                <a:latin typeface="Fira Code" charset="0"/>
              </a:rPr>
              <a:t>: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trg_analytics</a:t>
            </a:r>
            <a:r>
              <a:rPr lang="en-US" sz="1200" dirty="0">
                <a:latin typeface="Fira Code" charset="0"/>
              </a:rPr>
              <a:t>/events/</a:t>
            </a:r>
            <a:r>
              <a:rPr lang="en-US" sz="1200" dirty="0" err="1">
                <a:latin typeface="Fira Code" charset="0"/>
              </a:rPr>
              <a:t>fact_contact_events.sql</a:t>
            </a:r>
            <a:endParaRPr lang="en-US" sz="1200" dirty="0">
              <a:latin typeface="Fira Code" charset="0"/>
            </a:endParaRPr>
          </a:p>
          <a:p>
            <a:r>
              <a:rPr lang="en-US" sz="1200" dirty="0" err="1">
                <a:latin typeface="Fira Code" charset="0"/>
              </a:rPr>
              <a:t>task_type</a:t>
            </a:r>
            <a:r>
              <a:rPr lang="en-US" sz="1200" b="1" dirty="0">
                <a:latin typeface="Fira Code" charset="0"/>
              </a:rPr>
              <a:t>: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sql</a:t>
            </a:r>
            <a:endParaRPr lang="en-US" sz="1200" dirty="0">
              <a:effectLst/>
              <a:latin typeface="Fira Cod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05970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295E99"/>
                </a:solidFill>
                <a:latin typeface="Fira Code" charset="0"/>
              </a:rPr>
              <a:t>def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sql_task_builder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task_spec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conn_id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solidFill>
                  <a:srgbClr val="427AB3"/>
                </a:solidFill>
                <a:latin typeface="Fira Code" charset="0"/>
              </a:rPr>
              <a:t>None</a:t>
            </a:r>
            <a:r>
              <a:rPr lang="en-US" sz="1200" b="1" dirty="0">
                <a:latin typeface="Fira Code" charset="0"/>
              </a:rPr>
              <a:t>):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conn_id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task_spec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get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db_id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conn_id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if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not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conn_id</a:t>
            </a:r>
            <a:r>
              <a:rPr lang="en-US" sz="1200" b="1" dirty="0">
                <a:latin typeface="Fira Code" charset="0"/>
              </a:rPr>
              <a:t>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charset="0"/>
              </a:rPr>
              <a:t>       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raise</a:t>
            </a:r>
            <a:r>
              <a:rPr lang="en-US" sz="1200" dirty="0">
                <a:solidFill>
                  <a:srgbClr val="000000"/>
                </a:solidFill>
                <a:latin typeface="Fira Code" charset="0"/>
              </a:rPr>
              <a:t> </a:t>
            </a:r>
            <a:r>
              <a:rPr lang="en-US" sz="1200" b="1" dirty="0" err="1">
                <a:solidFill>
                  <a:srgbClr val="D81E00"/>
                </a:solidFill>
                <a:latin typeface="Fira Code" charset="0"/>
              </a:rPr>
              <a:t>ValueError</a:t>
            </a:r>
            <a:r>
              <a:rPr lang="en-US" sz="1200" b="1" dirty="0">
                <a:solidFill>
                  <a:srgbClr val="000000"/>
                </a:solidFill>
                <a:latin typeface="Fira Code" charset="0"/>
              </a:rPr>
              <a:t>(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'valid connection ID is required for SQL tasks</a:t>
            </a:r>
            <a:r>
              <a:rPr lang="en-US" sz="1200" dirty="0" smtClean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b="1" dirty="0" smtClean="0">
                <a:solidFill>
                  <a:srgbClr val="000000"/>
                </a:solidFill>
                <a:latin typeface="Fira Code" charset="0"/>
              </a:rPr>
              <a:t>)</a:t>
            </a:r>
            <a:r>
              <a:rPr lang="en-US" sz="1200" dirty="0">
                <a:latin typeface="Fira Code" charset="0"/>
              </a:rPr>
              <a:t/>
            </a:r>
            <a:br>
              <a:rPr lang="en-US" sz="1200" dirty="0">
                <a:latin typeface="Fira Code" charset="0"/>
              </a:rPr>
            </a:b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if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task_spec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get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timeout_seconds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b="1" dirty="0">
                <a:latin typeface="Fira Code" charset="0"/>
              </a:rPr>
              <a:t>):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</a:t>
            </a:r>
            <a:r>
              <a:rPr lang="en-US" sz="1200" dirty="0" err="1">
                <a:latin typeface="Fira Code" charset="0"/>
              </a:rPr>
              <a:t>task_timeout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datetime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timedelta</a:t>
            </a:r>
            <a:r>
              <a:rPr lang="en-US" sz="1200" b="1" dirty="0">
                <a:latin typeface="Fira Code" charset="0"/>
              </a:rPr>
              <a:t>(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    seconds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 err="1">
                <a:latin typeface="Fira Code" charset="0"/>
              </a:rPr>
              <a:t>task_spec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get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timeout_seconds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b="1" dirty="0">
                <a:latin typeface="Fira Code" charset="0"/>
              </a:rPr>
              <a:t>))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else</a:t>
            </a:r>
            <a:r>
              <a:rPr lang="en-US" sz="1200" b="1" dirty="0">
                <a:latin typeface="Fira Code" charset="0"/>
              </a:rPr>
              <a:t>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        </a:t>
            </a:r>
            <a:r>
              <a:rPr lang="en-US" sz="1200" dirty="0" err="1">
                <a:latin typeface="Fira Code" charset="0"/>
              </a:rPr>
              <a:t>task_timeout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datetime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timedelta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hours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b="1" dirty="0">
                <a:solidFill>
                  <a:srgbClr val="0329D8"/>
                </a:solidFill>
                <a:latin typeface="Fira Code" charset="0"/>
              </a:rPr>
              <a:t>6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return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af_op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InstrumentedPostgresOperator</a:t>
            </a:r>
            <a:r>
              <a:rPr lang="en-US" sz="1200" b="1" dirty="0">
                <a:latin typeface="Fira Code" charset="0"/>
              </a:rPr>
              <a:t>(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</a:t>
            </a:r>
            <a:r>
              <a:rPr lang="en-US" sz="1200" dirty="0" err="1">
                <a:latin typeface="Fira Code" charset="0"/>
              </a:rPr>
              <a:t>task_id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 err="1">
                <a:latin typeface="Fira Code" charset="0"/>
              </a:rPr>
              <a:t>path_to_task_id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task_spec</a:t>
            </a:r>
            <a:r>
              <a:rPr lang="en-US" sz="1200" b="1" dirty="0">
                <a:latin typeface="Fira Code" charset="0"/>
              </a:rPr>
              <a:t>[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task_id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b="1" dirty="0">
                <a:latin typeface="Fira Code" charset="0"/>
              </a:rPr>
              <a:t>]),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</a:t>
            </a:r>
            <a:r>
              <a:rPr lang="en-US" sz="1200" dirty="0" err="1">
                <a:latin typeface="Fira Code" charset="0"/>
              </a:rPr>
              <a:t>postgres_conn_id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 err="1">
                <a:latin typeface="Fira Code" charset="0"/>
              </a:rPr>
              <a:t>conn_id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</a:t>
            </a:r>
            <a:r>
              <a:rPr lang="en-US" sz="1200" dirty="0" err="1">
                <a:latin typeface="Fira Code" charset="0"/>
              </a:rPr>
              <a:t>sql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 err="1">
                <a:latin typeface="Fira Code" charset="0"/>
              </a:rPr>
              <a:t>task_spec</a:t>
            </a:r>
            <a:r>
              <a:rPr lang="en-US" sz="1200" b="1" dirty="0">
                <a:latin typeface="Fira Code" charset="0"/>
              </a:rPr>
              <a:t>[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file_to_run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b="1" dirty="0">
                <a:latin typeface="Fira Code" charset="0"/>
              </a:rPr>
              <a:t>],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</a:t>
            </a:r>
            <a:r>
              <a:rPr lang="en-US" sz="1200" dirty="0" err="1">
                <a:latin typeface="Fira Code" charset="0"/>
              </a:rPr>
              <a:t>execution_timeout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 err="1">
                <a:latin typeface="Fira Code" charset="0"/>
              </a:rPr>
              <a:t>task_timeout</a:t>
            </a:r>
            <a:r>
              <a:rPr lang="en-US" sz="1200" b="1" dirty="0">
                <a:latin typeface="Fira Code" charset="0"/>
              </a:rPr>
              <a:t>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dag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effectLst/>
              <a:latin typeface="Fira Cod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80069"/>
            <a:ext cx="76244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295E99"/>
                </a:solidFill>
                <a:latin typeface="Fira Code" charset="0"/>
              </a:rPr>
              <a:t>def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setup_tasks_dependencies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task_specs</a:t>
            </a:r>
            <a:r>
              <a:rPr lang="en-US" sz="1200" b="1" dirty="0">
                <a:latin typeface="Fira Code" charset="0"/>
              </a:rPr>
              <a:t>):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for</a:t>
            </a:r>
            <a:r>
              <a:rPr lang="en-US" sz="1200" dirty="0">
                <a:latin typeface="Fira Code" charset="0"/>
              </a:rPr>
              <a:t> spec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in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task_specs</a:t>
            </a:r>
            <a:r>
              <a:rPr lang="en-US" sz="1200" b="1" dirty="0">
                <a:latin typeface="Fira Code" charset="0"/>
              </a:rPr>
              <a:t>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task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dag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get_task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path_to_task_id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spec</a:t>
            </a:r>
            <a:r>
              <a:rPr lang="en-US" sz="1200" b="1" dirty="0">
                <a:latin typeface="Fira Code" charset="0"/>
              </a:rPr>
              <a:t>[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task_id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b="1" dirty="0">
                <a:latin typeface="Fira Code" charset="0"/>
              </a:rPr>
              <a:t>]))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</a:t>
            </a:r>
            <a:r>
              <a:rPr lang="en-US" sz="1200" dirty="0" err="1">
                <a:latin typeface="Fira Code" charset="0"/>
              </a:rPr>
              <a:t>upstream_task_ids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get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dirty="0" err="1">
                <a:solidFill>
                  <a:srgbClr val="5EA702"/>
                </a:solidFill>
                <a:latin typeface="Fira Code" charset="0"/>
              </a:rPr>
              <a:t>depends_on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latin typeface="Fira Code" charset="0"/>
              </a:rPr>
              <a:t>[])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for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upstream_task_id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in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upstream_task_ids</a:t>
            </a:r>
            <a:r>
              <a:rPr lang="en-US" sz="1200" b="1" dirty="0">
                <a:latin typeface="Fira Code" charset="0"/>
              </a:rPr>
              <a:t>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    </a:t>
            </a:r>
            <a:r>
              <a:rPr lang="en-US" sz="1200" dirty="0" err="1">
                <a:latin typeface="Fira Code" charset="0"/>
              </a:rPr>
              <a:t>dag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get_task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path_to_task_id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upstream_task_id</a:t>
            </a:r>
            <a:r>
              <a:rPr lang="en-US" sz="1200" b="1" dirty="0">
                <a:latin typeface="Fira Code" charset="0"/>
              </a:rPr>
              <a:t>))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set_downstream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task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we build complex systems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6690"/>
            <a:ext cx="7628580" cy="5320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84" y="1937084"/>
            <a:ext cx="1144084" cy="11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Code Diagram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2557491"/>
            <a:ext cx="3129193" cy="3554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Library 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6393" y="4060881"/>
            <a:ext cx="5063821" cy="2051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Transforms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7795" y="3569536"/>
            <a:ext cx="5678415" cy="4913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YAML specifications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49523" y="2846917"/>
            <a:ext cx="1836687" cy="702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86210" y="2846917"/>
            <a:ext cx="763515" cy="1213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07796" y="2557491"/>
            <a:ext cx="3078212" cy="991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Generators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94874" y="1689323"/>
            <a:ext cx="4191133" cy="8602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Airflow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1126067"/>
            <a:ext cx="1359568" cy="806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Integrity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YAML is very human-readable and DSLs are easy to teach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Copy + Paste + Edit + Push + wait for CI is a quickly adopted workflow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Declarative structures can be used for multiple purposes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We have unit tests and integration test structures in parallel to Airflow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Schema validation is like free unit tests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 err="1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PyKwalify</a:t>
            </a: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 is powerful and easy to use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FS Pimlico Black" charset="0"/>
                <a:ea typeface="FS Pimlico Black" charset="0"/>
                <a:cs typeface="FS Pimlico Black" charset="0"/>
              </a:rPr>
              <a:t>PyYAML’s</a:t>
            </a: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 native Python implementation is very slow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 err="1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yaml.CSafeLoader</a:t>
            </a: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 is pretty quick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More contributors ⇒ stricter testing requirements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FS Pimlico Black" charset="0"/>
                <a:ea typeface="FS Pimlico Black" charset="0"/>
                <a:cs typeface="FS Pimlico Black" charset="0"/>
              </a:rPr>
              <a:t>More contributors ⇒ </a:t>
            </a: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faster iteration</a:t>
            </a:r>
            <a:endParaRPr lang="en-US" dirty="0">
              <a:latin typeface="FS Pimlico Black" charset="0"/>
              <a:ea typeface="FS Pimlico Black" charset="0"/>
              <a:cs typeface="FS Pimlico Black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rgbClr val="6A6A6A"/>
              </a:solidFill>
              <a:latin typeface="FS Pimlico Black" charset="0"/>
              <a:ea typeface="FS Pimlico Black" charset="0"/>
              <a:cs typeface="FS Pimlico Black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now, more bullet points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topic of testing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6393" y="1750285"/>
            <a:ext cx="75192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Fira Code" charset="0"/>
              </a:rPr>
              <a:t>TEST_AIRFLOW_HOME </a:t>
            </a:r>
            <a:r>
              <a:rPr lang="en-US" sz="14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 err="1">
                <a:latin typeface="Fira Code" charset="0"/>
              </a:rPr>
              <a:t>os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path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join</a:t>
            </a:r>
            <a:r>
              <a:rPr lang="en-US" sz="1400" b="1" dirty="0">
                <a:latin typeface="Fira Code" charset="0"/>
              </a:rPr>
              <a:t>(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</a:t>
            </a:r>
            <a:r>
              <a:rPr lang="en-US" sz="1400" dirty="0" err="1">
                <a:latin typeface="Fira Code" charset="0"/>
              </a:rPr>
              <a:t>os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path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dirname</a:t>
            </a:r>
            <a:r>
              <a:rPr lang="en-US" sz="1400" b="1" dirty="0">
                <a:latin typeface="Fira Code" charset="0"/>
              </a:rPr>
              <a:t>(</a:t>
            </a:r>
            <a:r>
              <a:rPr lang="en-US" sz="1400" dirty="0">
                <a:latin typeface="Fira Code" charset="0"/>
              </a:rPr>
              <a:t>__file</a:t>
            </a:r>
            <a:r>
              <a:rPr lang="en-US" sz="1400" dirty="0" smtClean="0">
                <a:latin typeface="Fira Code" charset="0"/>
              </a:rPr>
              <a:t>__</a:t>
            </a:r>
            <a:r>
              <a:rPr lang="en-US" sz="1400" b="1" dirty="0" smtClean="0">
                <a:latin typeface="Fira Code" charset="0"/>
              </a:rPr>
              <a:t>),</a:t>
            </a:r>
          </a:p>
          <a:p>
            <a:r>
              <a:rPr lang="en-US" sz="1400" b="1" dirty="0">
                <a:solidFill>
                  <a:srgbClr val="5EA702"/>
                </a:solidFill>
                <a:latin typeface="Fira Code" charset="0"/>
              </a:rPr>
              <a:t> </a:t>
            </a:r>
            <a:r>
              <a:rPr lang="en-US" sz="1400" b="1" dirty="0" smtClean="0">
                <a:solidFill>
                  <a:srgbClr val="5EA702"/>
                </a:solidFill>
                <a:latin typeface="Fira Code" charset="0"/>
              </a:rPr>
              <a:t>   </a:t>
            </a:r>
            <a:r>
              <a:rPr lang="en-US" sz="1400" dirty="0" smtClean="0">
                <a:solidFill>
                  <a:srgbClr val="5EA702"/>
                </a:solidFill>
                <a:latin typeface="Fira Code" charset="0"/>
              </a:rPr>
              <a:t>'tests</a:t>
            </a:r>
            <a:r>
              <a:rPr lang="en-US" sz="14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400" b="1" dirty="0">
                <a:latin typeface="Fira Code" charset="0"/>
              </a:rPr>
              <a:t>,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400" dirty="0" err="1">
                <a:solidFill>
                  <a:srgbClr val="5EA702"/>
                </a:solidFill>
                <a:latin typeface="Fira Code" charset="0"/>
              </a:rPr>
              <a:t>test_airflow_home</a:t>
            </a:r>
            <a:r>
              <a:rPr lang="en-US" sz="1400" dirty="0">
                <a:solidFill>
                  <a:srgbClr val="5EA702"/>
                </a:solidFill>
                <a:latin typeface="Fira Code" charset="0"/>
              </a:rPr>
              <a:t>'</a:t>
            </a:r>
            <a:r>
              <a:rPr lang="en-US" sz="1400" b="1" dirty="0">
                <a:latin typeface="Fira Code" charset="0"/>
              </a:rPr>
              <a:t>)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TEST_ENV_VARS </a:t>
            </a:r>
            <a:r>
              <a:rPr lang="en-US" sz="14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b="1" dirty="0">
                <a:latin typeface="Fira Code" charset="0"/>
              </a:rPr>
              <a:t>{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</a:t>
            </a:r>
            <a:r>
              <a:rPr lang="en-US" sz="1400" dirty="0">
                <a:solidFill>
                  <a:srgbClr val="5EA702"/>
                </a:solidFill>
                <a:latin typeface="Fira Code" charset="0"/>
              </a:rPr>
              <a:t>'AIRFLOW_HOME'</a:t>
            </a:r>
            <a:r>
              <a:rPr lang="en-US" sz="1400" b="1" dirty="0">
                <a:latin typeface="Fira Code" charset="0"/>
              </a:rPr>
              <a:t>:</a:t>
            </a:r>
            <a:r>
              <a:rPr lang="en-US" sz="1400" dirty="0">
                <a:latin typeface="Fira Code" charset="0"/>
              </a:rPr>
              <a:t> TEST_AIRFLOW_HOME</a:t>
            </a:r>
            <a:r>
              <a:rPr lang="en-US" sz="1400" b="1" dirty="0">
                <a:latin typeface="Fira Code" charset="0"/>
              </a:rPr>
              <a:t>,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charset="0"/>
              </a:rPr>
              <a:t>    </a:t>
            </a:r>
            <a:r>
              <a:rPr lang="en-US" sz="1400" dirty="0">
                <a:solidFill>
                  <a:srgbClr val="5EA702"/>
                </a:solidFill>
                <a:latin typeface="Fira Code" charset="0"/>
              </a:rPr>
              <a:t>'AIRFLOW_CONN_S3_DEFAULT'</a:t>
            </a:r>
            <a:r>
              <a:rPr lang="en-US" sz="1400" b="1" dirty="0">
                <a:solidFill>
                  <a:srgbClr val="000000"/>
                </a:solidFill>
                <a:latin typeface="Fira Code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Fira Code" charset="0"/>
              </a:rPr>
              <a:t> </a:t>
            </a:r>
            <a:r>
              <a:rPr lang="en-US" sz="1400" dirty="0">
                <a:solidFill>
                  <a:srgbClr val="5EA702"/>
                </a:solidFill>
                <a:latin typeface="Fira Code" charset="0"/>
              </a:rPr>
              <a:t>'n/a'</a:t>
            </a:r>
            <a:r>
              <a:rPr lang="en-US" sz="1400" b="1" dirty="0">
                <a:solidFill>
                  <a:srgbClr val="000000"/>
                </a:solidFill>
                <a:latin typeface="Fira Code" charset="0"/>
              </a:rPr>
              <a:t>,</a:t>
            </a:r>
            <a:endParaRPr lang="en-US" sz="1400" dirty="0">
              <a:solidFill>
                <a:srgbClr val="5EA702"/>
              </a:solidFill>
              <a:latin typeface="Fira Code" charset="0"/>
            </a:endParaRPr>
          </a:p>
          <a:p>
            <a:r>
              <a:rPr lang="en-US" sz="1400" b="1" dirty="0">
                <a:latin typeface="Fira Code" charset="0"/>
              </a:rPr>
              <a:t>}</a:t>
            </a:r>
            <a:endParaRPr lang="en-US" sz="1400" dirty="0">
              <a:latin typeface="Fira Code" charset="0"/>
            </a:endParaRPr>
          </a:p>
          <a:p>
            <a:endParaRPr lang="en-US" sz="1400" dirty="0">
              <a:latin typeface="Fira Code" charset="0"/>
            </a:endParaRPr>
          </a:p>
          <a:p>
            <a:r>
              <a:rPr lang="en-US" sz="1400" b="1" dirty="0" err="1">
                <a:solidFill>
                  <a:srgbClr val="295E99"/>
                </a:solidFill>
                <a:latin typeface="Fira Code" charset="0"/>
              </a:rPr>
              <a:t>def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 err="1">
                <a:latin typeface="Fira Code" charset="0"/>
              </a:rPr>
              <a:t>pytest_configure</a:t>
            </a:r>
            <a:r>
              <a:rPr lang="en-US" sz="1400" b="1" dirty="0">
                <a:latin typeface="Fira Code" charset="0"/>
              </a:rPr>
              <a:t>(</a:t>
            </a:r>
            <a:r>
              <a:rPr lang="en-US" sz="1400" dirty="0" err="1">
                <a:latin typeface="Fira Code" charset="0"/>
              </a:rPr>
              <a:t>config</a:t>
            </a:r>
            <a:r>
              <a:rPr lang="en-US" sz="1400" b="1" dirty="0">
                <a:latin typeface="Fira Code" charset="0"/>
              </a:rPr>
              <a:t>):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charset="0"/>
              </a:rPr>
              <a:t>    </a:t>
            </a:r>
            <a:r>
              <a:rPr lang="en-US" sz="1400" dirty="0">
                <a:solidFill>
                  <a:srgbClr val="A16C00"/>
                </a:solidFill>
                <a:latin typeface="Fira Code" charset="0"/>
              </a:rPr>
              <a:t>"""Configure and </a:t>
            </a:r>
            <a:r>
              <a:rPr lang="en-US" sz="1400" dirty="0" err="1">
                <a:solidFill>
                  <a:srgbClr val="A16C00"/>
                </a:solidFill>
                <a:latin typeface="Fira Code" charset="0"/>
              </a:rPr>
              <a:t>init</a:t>
            </a:r>
            <a:r>
              <a:rPr lang="en-US" sz="1400" dirty="0">
                <a:solidFill>
                  <a:srgbClr val="A16C00"/>
                </a:solidFill>
                <a:latin typeface="Fira Code" charset="0"/>
              </a:rPr>
              <a:t> </a:t>
            </a:r>
            <a:r>
              <a:rPr lang="en-US" sz="1400" dirty="0" err="1">
                <a:solidFill>
                  <a:srgbClr val="A16C00"/>
                </a:solidFill>
                <a:latin typeface="Fira Code" charset="0"/>
              </a:rPr>
              <a:t>envvars</a:t>
            </a:r>
            <a:r>
              <a:rPr lang="en-US" sz="1400" dirty="0">
                <a:solidFill>
                  <a:srgbClr val="A16C00"/>
                </a:solidFill>
                <a:latin typeface="Fira Code" charset="0"/>
              </a:rPr>
              <a:t> for airflow."""</a:t>
            </a:r>
          </a:p>
          <a:p>
            <a:r>
              <a:rPr lang="en-US" sz="1400" dirty="0">
                <a:latin typeface="Fira Code" charset="0"/>
              </a:rPr>
              <a:t>    </a:t>
            </a:r>
            <a:r>
              <a:rPr lang="en-US" sz="1400" dirty="0" err="1">
                <a:latin typeface="Fira Code" charset="0"/>
              </a:rPr>
              <a:t>config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old_env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b="1" dirty="0">
                <a:latin typeface="Fira Code" charset="0"/>
              </a:rPr>
              <a:t>{}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</a:t>
            </a:r>
            <a:r>
              <a:rPr lang="en-US" sz="1400" b="1" dirty="0">
                <a:solidFill>
                  <a:srgbClr val="295E99"/>
                </a:solidFill>
                <a:latin typeface="Fira Code" charset="0"/>
              </a:rPr>
              <a:t>for</a:t>
            </a:r>
            <a:r>
              <a:rPr lang="en-US" sz="1400" dirty="0">
                <a:latin typeface="Fira Code" charset="0"/>
              </a:rPr>
              <a:t> key</a:t>
            </a:r>
            <a:r>
              <a:rPr lang="en-US" sz="1400" b="1" dirty="0">
                <a:latin typeface="Fira Code" charset="0"/>
              </a:rPr>
              <a:t>,</a:t>
            </a:r>
            <a:r>
              <a:rPr lang="en-US" sz="1400" dirty="0">
                <a:latin typeface="Fira Code" charset="0"/>
              </a:rPr>
              <a:t> value </a:t>
            </a:r>
            <a:r>
              <a:rPr lang="en-US" sz="1400" b="1" dirty="0">
                <a:solidFill>
                  <a:srgbClr val="295E99"/>
                </a:solidFill>
                <a:latin typeface="Fira Code" charset="0"/>
              </a:rPr>
              <a:t>in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 err="1">
                <a:latin typeface="Fira Code" charset="0"/>
              </a:rPr>
              <a:t>TEST_ENV_VARS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items</a:t>
            </a:r>
            <a:r>
              <a:rPr lang="en-US" sz="1400" b="1" dirty="0">
                <a:latin typeface="Fira Code" charset="0"/>
              </a:rPr>
              <a:t>():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    </a:t>
            </a:r>
            <a:r>
              <a:rPr lang="en-US" sz="1400" dirty="0" err="1">
                <a:latin typeface="Fira Code" charset="0"/>
              </a:rPr>
              <a:t>config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old_env</a:t>
            </a:r>
            <a:r>
              <a:rPr lang="en-US" sz="1400" b="1" dirty="0">
                <a:latin typeface="Fira Code" charset="0"/>
              </a:rPr>
              <a:t>[</a:t>
            </a:r>
            <a:r>
              <a:rPr lang="en-US" sz="1400" dirty="0">
                <a:latin typeface="Fira Code" charset="0"/>
              </a:rPr>
              <a:t>key</a:t>
            </a:r>
            <a:r>
              <a:rPr lang="en-US" sz="1400" b="1" dirty="0">
                <a:latin typeface="Fira Code" charset="0"/>
              </a:rPr>
              <a:t>]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 err="1">
                <a:latin typeface="Fira Code" charset="0"/>
              </a:rPr>
              <a:t>os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getenv</a:t>
            </a:r>
            <a:r>
              <a:rPr lang="en-US" sz="1400" b="1" dirty="0">
                <a:latin typeface="Fira Code" charset="0"/>
              </a:rPr>
              <a:t>(</a:t>
            </a:r>
            <a:r>
              <a:rPr lang="en-US" sz="1400" dirty="0">
                <a:latin typeface="Fira Code" charset="0"/>
              </a:rPr>
              <a:t>key</a:t>
            </a:r>
            <a:r>
              <a:rPr lang="en-US" sz="1400" b="1" dirty="0">
                <a:latin typeface="Fira Code" charset="0"/>
              </a:rPr>
              <a:t>)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    </a:t>
            </a:r>
            <a:r>
              <a:rPr lang="en-US" sz="1400" dirty="0" err="1">
                <a:latin typeface="Fira Code" charset="0"/>
              </a:rPr>
              <a:t>os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environ</a:t>
            </a:r>
            <a:r>
              <a:rPr lang="en-US" sz="1400" b="1" dirty="0">
                <a:latin typeface="Fira Code" charset="0"/>
              </a:rPr>
              <a:t>[</a:t>
            </a:r>
            <a:r>
              <a:rPr lang="en-US" sz="1400" dirty="0">
                <a:latin typeface="Fira Code" charset="0"/>
              </a:rPr>
              <a:t>key</a:t>
            </a:r>
            <a:r>
              <a:rPr lang="en-US" sz="1400" b="1" dirty="0">
                <a:latin typeface="Fira Code" charset="0"/>
              </a:rPr>
              <a:t>]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400" dirty="0">
                <a:latin typeface="Fira Code" charset="0"/>
              </a:rPr>
              <a:t> value</a:t>
            </a:r>
          </a:p>
          <a:p>
            <a:endParaRPr lang="en-US" sz="1400" dirty="0">
              <a:latin typeface="Fira Code" charset="0"/>
            </a:endParaRPr>
          </a:p>
          <a:p>
            <a:r>
              <a:rPr lang="en-US" sz="1400" b="1" dirty="0" err="1">
                <a:solidFill>
                  <a:srgbClr val="295E99"/>
                </a:solidFill>
                <a:latin typeface="Fira Code" charset="0"/>
              </a:rPr>
              <a:t>def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 err="1">
                <a:latin typeface="Fira Code" charset="0"/>
              </a:rPr>
              <a:t>pytest_unconfigure</a:t>
            </a:r>
            <a:r>
              <a:rPr lang="en-US" sz="1400" b="1" dirty="0">
                <a:latin typeface="Fira Code" charset="0"/>
              </a:rPr>
              <a:t>(</a:t>
            </a:r>
            <a:r>
              <a:rPr lang="en-US" sz="1400" dirty="0" err="1">
                <a:latin typeface="Fira Code" charset="0"/>
              </a:rPr>
              <a:t>config</a:t>
            </a:r>
            <a:r>
              <a:rPr lang="en-US" sz="1400" b="1" dirty="0">
                <a:latin typeface="Fira Code" charset="0"/>
              </a:rPr>
              <a:t>):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charset="0"/>
              </a:rPr>
              <a:t>    </a:t>
            </a:r>
            <a:r>
              <a:rPr lang="en-US" sz="1400" dirty="0">
                <a:solidFill>
                  <a:srgbClr val="A16C00"/>
                </a:solidFill>
                <a:latin typeface="Fira Code" charset="0"/>
              </a:rPr>
              <a:t>"""Restore </a:t>
            </a:r>
            <a:r>
              <a:rPr lang="en-US" sz="1400" dirty="0" err="1">
                <a:solidFill>
                  <a:srgbClr val="A16C00"/>
                </a:solidFill>
                <a:latin typeface="Fira Code" charset="0"/>
              </a:rPr>
              <a:t>envvars</a:t>
            </a:r>
            <a:r>
              <a:rPr lang="en-US" sz="1400" dirty="0">
                <a:solidFill>
                  <a:srgbClr val="A16C00"/>
                </a:solidFill>
                <a:latin typeface="Fira Code" charset="0"/>
              </a:rPr>
              <a:t> to old values."""</a:t>
            </a:r>
          </a:p>
          <a:p>
            <a:r>
              <a:rPr lang="en-US" sz="1400" dirty="0">
                <a:latin typeface="Fira Code" charset="0"/>
              </a:rPr>
              <a:t>    </a:t>
            </a:r>
            <a:r>
              <a:rPr lang="en-US" sz="1400" b="1" dirty="0">
                <a:solidFill>
                  <a:srgbClr val="295E99"/>
                </a:solidFill>
                <a:latin typeface="Fira Code" charset="0"/>
              </a:rPr>
              <a:t>for</a:t>
            </a:r>
            <a:r>
              <a:rPr lang="en-US" sz="1400" dirty="0">
                <a:latin typeface="Fira Code" charset="0"/>
              </a:rPr>
              <a:t> key</a:t>
            </a:r>
            <a:r>
              <a:rPr lang="en-US" sz="1400" b="1" dirty="0">
                <a:latin typeface="Fira Code" charset="0"/>
              </a:rPr>
              <a:t>,</a:t>
            </a:r>
            <a:r>
              <a:rPr lang="en-US" sz="1400" dirty="0">
                <a:latin typeface="Fira Code" charset="0"/>
              </a:rPr>
              <a:t> value </a:t>
            </a:r>
            <a:r>
              <a:rPr lang="en-US" sz="1400" b="1" dirty="0">
                <a:solidFill>
                  <a:srgbClr val="295E99"/>
                </a:solidFill>
                <a:latin typeface="Fira Code" charset="0"/>
              </a:rPr>
              <a:t>in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 err="1">
                <a:latin typeface="Fira Code" charset="0"/>
              </a:rPr>
              <a:t>config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old_env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items</a:t>
            </a:r>
            <a:r>
              <a:rPr lang="en-US" sz="1400" b="1" dirty="0">
                <a:latin typeface="Fira Code" charset="0"/>
              </a:rPr>
              <a:t>():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    </a:t>
            </a:r>
            <a:r>
              <a:rPr lang="en-US" sz="1400" b="1" dirty="0">
                <a:solidFill>
                  <a:srgbClr val="295E99"/>
                </a:solidFill>
                <a:latin typeface="Fira Code" charset="0"/>
              </a:rPr>
              <a:t>if</a:t>
            </a:r>
            <a:r>
              <a:rPr lang="en-US" sz="1400" dirty="0">
                <a:latin typeface="Fira Code" charset="0"/>
              </a:rPr>
              <a:t> value </a:t>
            </a:r>
            <a:r>
              <a:rPr lang="en-US" sz="1400" b="1" dirty="0">
                <a:solidFill>
                  <a:srgbClr val="295E99"/>
                </a:solidFill>
                <a:latin typeface="Fira Code" charset="0"/>
              </a:rPr>
              <a:t>is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>
                <a:solidFill>
                  <a:srgbClr val="427AB3"/>
                </a:solidFill>
                <a:latin typeface="Fira Code" charset="0"/>
              </a:rPr>
              <a:t>None</a:t>
            </a:r>
            <a:r>
              <a:rPr lang="en-US" sz="1400" b="1" dirty="0">
                <a:latin typeface="Fira Code" charset="0"/>
              </a:rPr>
              <a:t>: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        </a:t>
            </a:r>
            <a:r>
              <a:rPr lang="en-US" sz="1400" b="1" dirty="0">
                <a:solidFill>
                  <a:srgbClr val="295E99"/>
                </a:solidFill>
                <a:latin typeface="Fira Code" charset="0"/>
              </a:rPr>
              <a:t>del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dirty="0" err="1">
                <a:latin typeface="Fira Code" charset="0"/>
              </a:rPr>
              <a:t>os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environ</a:t>
            </a:r>
            <a:r>
              <a:rPr lang="en-US" sz="1400" b="1" dirty="0">
                <a:latin typeface="Fira Code" charset="0"/>
              </a:rPr>
              <a:t>[</a:t>
            </a:r>
            <a:r>
              <a:rPr lang="en-US" sz="1400" dirty="0">
                <a:latin typeface="Fira Code" charset="0"/>
              </a:rPr>
              <a:t>key</a:t>
            </a:r>
            <a:r>
              <a:rPr lang="en-US" sz="1400" b="1" dirty="0">
                <a:latin typeface="Fira Code" charset="0"/>
              </a:rPr>
              <a:t>]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    </a:t>
            </a:r>
            <a:r>
              <a:rPr lang="en-US" sz="1400" b="1" dirty="0">
                <a:solidFill>
                  <a:srgbClr val="295E99"/>
                </a:solidFill>
                <a:latin typeface="Fira Code" charset="0"/>
              </a:rPr>
              <a:t>else</a:t>
            </a:r>
            <a:r>
              <a:rPr lang="en-US" sz="1400" b="1" dirty="0">
                <a:latin typeface="Fira Code" charset="0"/>
              </a:rPr>
              <a:t>:</a:t>
            </a:r>
            <a:endParaRPr lang="en-US" sz="1400" dirty="0">
              <a:latin typeface="Fira Code" charset="0"/>
            </a:endParaRPr>
          </a:p>
          <a:p>
            <a:r>
              <a:rPr lang="en-US" sz="1400" dirty="0">
                <a:latin typeface="Fira Code" charset="0"/>
              </a:rPr>
              <a:t>            </a:t>
            </a:r>
            <a:r>
              <a:rPr lang="en-US" sz="1400" dirty="0" err="1">
                <a:latin typeface="Fira Code" charset="0"/>
              </a:rPr>
              <a:t>os</a:t>
            </a:r>
            <a:r>
              <a:rPr lang="en-US" sz="14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400" dirty="0" err="1">
                <a:latin typeface="Fira Code" charset="0"/>
              </a:rPr>
              <a:t>environ</a:t>
            </a:r>
            <a:r>
              <a:rPr lang="en-US" sz="1400" b="1" dirty="0">
                <a:latin typeface="Fira Code" charset="0"/>
              </a:rPr>
              <a:t>[</a:t>
            </a:r>
            <a:r>
              <a:rPr lang="en-US" sz="1400" dirty="0">
                <a:latin typeface="Fira Code" charset="0"/>
              </a:rPr>
              <a:t>key</a:t>
            </a:r>
            <a:r>
              <a:rPr lang="en-US" sz="1400" b="1" dirty="0">
                <a:latin typeface="Fira Code" charset="0"/>
              </a:rPr>
              <a:t>]</a:t>
            </a:r>
            <a:r>
              <a:rPr lang="en-US" sz="1400" dirty="0">
                <a:latin typeface="Fira Code" charset="0"/>
              </a:rPr>
              <a:t> </a:t>
            </a:r>
            <a:r>
              <a:rPr lang="en-US" sz="14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400" dirty="0">
                <a:latin typeface="Fira Code" charset="0"/>
              </a:rPr>
              <a:t> value</a:t>
            </a:r>
            <a:endParaRPr lang="en-US" sz="1400" dirty="0">
              <a:effectLst/>
              <a:latin typeface="Fira Cod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16256"/>
            <a:ext cx="2616200" cy="1574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1317049"/>
            <a:ext cx="31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pytest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is a magical library that can make your test environment look like a production airflow environment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351" y="1147676"/>
            <a:ext cx="170110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Fira Code" charset="0"/>
                <a:ea typeface="Fira Code" charset="0"/>
                <a:cs typeface="Fira Code" charset="0"/>
              </a:rPr>
              <a:t>conftest.py</a:t>
            </a:r>
            <a:endParaRPr lang="en-US" dirty="0">
              <a:latin typeface="Fira Code" charset="0"/>
              <a:ea typeface="Fira Code" charset="0"/>
              <a:cs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now, a punchline.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18546"/>
            <a:ext cx="8686800" cy="36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528" y="1060087"/>
            <a:ext cx="46562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FS Pimlico Black" charset="0"/>
                <a:ea typeface="FS Pimlico Black" charset="0"/>
                <a:cs typeface="FS Pimlico Black" charset="0"/>
              </a:rPr>
              <a:t>Clover Engineering and Data Science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FS Pimlico Black" charset="0"/>
                <a:ea typeface="FS Pimlico Black" charset="0"/>
                <a:cs typeface="FS Pimlico Black" charset="0"/>
              </a:rPr>
              <a:t>The Airflow community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>
                <a:latin typeface="FS Pimlico Black" charset="0"/>
                <a:ea typeface="FS Pimlico Black" charset="0"/>
                <a:cs typeface="FS Pimlico Black" charset="0"/>
              </a:rPr>
              <a:t>pytest</a:t>
            </a:r>
            <a:endParaRPr lang="en-US" sz="3200" dirty="0" smtClean="0">
              <a:latin typeface="FS Pimlico Black" charset="0"/>
              <a:ea typeface="FS Pimlico Black" charset="0"/>
              <a:cs typeface="FS Pimlico Blac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FS Pimlico Black" charset="0"/>
                <a:ea typeface="FS Pimlico Black" charset="0"/>
                <a:cs typeface="FS Pimlico Black" charset="0"/>
              </a:rPr>
              <a:t>YAML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>
                <a:latin typeface="FS Pimlico Black" charset="0"/>
                <a:ea typeface="FS Pimlico Black" charset="0"/>
                <a:cs typeface="FS Pimlico Black" charset="0"/>
              </a:rPr>
              <a:t>PyKwalify</a:t>
            </a:r>
            <a:endParaRPr lang="en-US" sz="3200" dirty="0" smtClean="0">
              <a:latin typeface="FS Pimlico Black" charset="0"/>
              <a:ea typeface="FS Pimlico Black" charset="0"/>
              <a:cs typeface="FS Pimlico Blac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>
                <a:latin typeface="FS Pimlico Black" charset="0"/>
                <a:ea typeface="FS Pimlico Black" charset="0"/>
                <a:cs typeface="FS Pimlico Black" charset="0"/>
              </a:rPr>
              <a:t>SQLAlchemy</a:t>
            </a:r>
            <a:endParaRPr lang="en-US" sz="3200" dirty="0" smtClean="0">
              <a:latin typeface="FS Pimlico Black" charset="0"/>
              <a:ea typeface="FS Pimlico Black" charset="0"/>
              <a:cs typeface="FS Pimlico Blac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err="1" smtClean="0">
                <a:latin typeface="FS Pimlico Black" charset="0"/>
                <a:ea typeface="FS Pimlico Black" charset="0"/>
                <a:cs typeface="FS Pimlico Black" charset="0"/>
              </a:rPr>
              <a:t>testing.postgresql</a:t>
            </a:r>
            <a:endParaRPr lang="en-US" sz="3200" dirty="0">
              <a:latin typeface="FS Pimlico Black" charset="0"/>
              <a:ea typeface="FS Pimlico Black" charset="0"/>
              <a:cs typeface="FS Pimlic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7286" y="1377949"/>
            <a:ext cx="7315200" cy="4722061"/>
          </a:xfrm>
        </p:spPr>
        <p:txBody>
          <a:bodyPr>
            <a:normAutofit/>
          </a:bodyPr>
          <a:lstStyle/>
          <a:p>
            <a:r>
              <a:rPr lang="en-US" dirty="0" smtClean="0"/>
              <a:t>is a health insurance company.</a:t>
            </a:r>
            <a:br>
              <a:rPr lang="en-US" dirty="0" smtClean="0"/>
            </a:br>
            <a:r>
              <a:rPr lang="en-US" dirty="0" smtClean="0"/>
              <a:t>We cover elderly and disabled individuals. Our focus is on preventative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an Artisanal Data company, not a Big Data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9318" y="1293728"/>
            <a:ext cx="7315200" cy="4276893"/>
          </a:xfrm>
        </p:spPr>
        <p:txBody>
          <a:bodyPr>
            <a:normAutofit fontScale="90000"/>
          </a:bodyPr>
          <a:lstStyle/>
          <a:p>
            <a:pPr>
              <a:lnSpc>
                <a:spcPts val="5200"/>
              </a:lnSpc>
            </a:pPr>
            <a:r>
              <a:rPr lang="en-US" dirty="0" smtClean="0"/>
              <a:t>has engineers</a:t>
            </a:r>
            <a:br>
              <a:rPr lang="en-US" dirty="0" smtClean="0"/>
            </a:br>
            <a:r>
              <a:rPr lang="en-US" dirty="0" smtClean="0"/>
              <a:t>has data scientists</a:t>
            </a:r>
            <a:br>
              <a:rPr lang="en-US" dirty="0" smtClean="0"/>
            </a:br>
            <a:r>
              <a:rPr lang="en-US" dirty="0" smtClean="0"/>
              <a:t>has actuaries</a:t>
            </a:r>
            <a:br>
              <a:rPr lang="en-US" dirty="0" smtClean="0"/>
            </a:br>
            <a:r>
              <a:rPr lang="en-US" dirty="0" smtClean="0"/>
              <a:t>has insurance ops people</a:t>
            </a:r>
            <a:br>
              <a:rPr lang="en-US" dirty="0" smtClean="0"/>
            </a:br>
            <a:r>
              <a:rPr lang="en-US" dirty="0" smtClean="0"/>
              <a:t>all contributing to our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Everybody loves stack icons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76" y="4174958"/>
            <a:ext cx="1810856" cy="2012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96" y="1142662"/>
            <a:ext cx="4322618" cy="1460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14" y="4851587"/>
            <a:ext cx="5014200" cy="13036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07" y="906443"/>
            <a:ext cx="1905000" cy="1905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89485" y="3080819"/>
            <a:ext cx="278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ira Code" charset="0"/>
                <a:ea typeface="Fira Code" charset="0"/>
                <a:cs typeface="Fira Code" charset="0"/>
              </a:rPr>
              <a:t>#!/bin/</a:t>
            </a:r>
            <a:r>
              <a:rPr lang="en-US" sz="3600" dirty="0" err="1" smtClean="0">
                <a:latin typeface="Fira Code" charset="0"/>
                <a:ea typeface="Fira Code" charset="0"/>
                <a:cs typeface="Fira Code" charset="0"/>
              </a:rPr>
              <a:t>sh</a:t>
            </a:r>
            <a:endParaRPr lang="en-US" sz="3600" dirty="0">
              <a:latin typeface="Fira Code" charset="0"/>
              <a:ea typeface="Fira Code" charset="0"/>
              <a:cs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Especially with pinwheels!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714"/>
            <a:ext cx="3626968" cy="1363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68" y="2602714"/>
            <a:ext cx="3662414" cy="2563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76" y="4174958"/>
            <a:ext cx="1810856" cy="2012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96" y="1142662"/>
            <a:ext cx="4322618" cy="1460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14" y="4851587"/>
            <a:ext cx="5014200" cy="13036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07" y="906443"/>
            <a:ext cx="1905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07" y="2297994"/>
            <a:ext cx="1973179" cy="19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The vast majority of non-engineer interactions with Airflow are through: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Declarative definitions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SQL + Dependencies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Airflow UI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Pipeline development flow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Custom code (high technical difficulty)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Iterate (moderate technical difficulty)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If not &lt;understand problem&gt;: </a:t>
            </a:r>
            <a:r>
              <a:rPr lang="en-US" dirty="0" err="1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goto</a:t>
            </a: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 2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Abstract problem to declarative specification (high technical difficulty)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Make a new specification (low technical difficulty)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If not &lt;solved healthcare&gt;: </a:t>
            </a:r>
            <a:r>
              <a:rPr lang="en-US" dirty="0" err="1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goto</a:t>
            </a:r>
            <a:r>
              <a:rPr lang="en-US" dirty="0" smtClean="0">
                <a:solidFill>
                  <a:srgbClr val="6A6A6A"/>
                </a:solidFill>
                <a:latin typeface="FS Pimlico Black" charset="0"/>
                <a:ea typeface="FS Pimlico Black" charset="0"/>
                <a:cs typeface="FS Pimlico Black" charset="0"/>
              </a:rPr>
              <a:t> 5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FS Pimlico Black" charset="0"/>
                <a:ea typeface="FS Pimlico Black" charset="0"/>
                <a:cs typeface="FS Pimlico Black" charset="0"/>
              </a:rPr>
              <a:t>Managing pipeline complexity is the really hard part</a:t>
            </a:r>
            <a:endParaRPr lang="en-US" dirty="0">
              <a:solidFill>
                <a:srgbClr val="6A6A6A"/>
              </a:solidFill>
              <a:latin typeface="FS Pimlico Black" charset="0"/>
              <a:ea typeface="FS Pimlico Black" charset="0"/>
              <a:cs typeface="FS Pimlico Black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Pipelines are hard, let’s go declarative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Specification </a:t>
            </a:r>
            <a:r>
              <a:rPr lang="is-IS" dirty="0"/>
              <a:t>→</a:t>
            </a:r>
            <a:r>
              <a:rPr lang="en-US" dirty="0" smtClean="0"/>
              <a:t> Parse Tasks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42738" y="914400"/>
            <a:ext cx="10708105" cy="9633406"/>
          </a:xfrm>
          <a:prstGeom prst="rect">
            <a:avLst/>
          </a:prstGeom>
          <a:ln>
            <a:solidFill>
              <a:srgbClr val="115B4B"/>
            </a:solidFill>
          </a:ln>
        </p:spPr>
        <p:txBody>
          <a:bodyPr wrap="square">
            <a:spAutoFit/>
          </a:bodyPr>
          <a:lstStyle/>
          <a:p>
            <a:r>
              <a:rPr lang="is-IS" sz="1000" dirty="0">
                <a:latin typeface="Fira Code" charset="0"/>
              </a:rPr>
              <a:t>classify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source_folders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'SFTP2'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'SFTP_TMGUSER'</a:t>
            </a:r>
            <a:r>
              <a:rPr lang="is-IS" sz="1000" b="1" dirty="0">
                <a:latin typeface="Fira Code" charset="0"/>
              </a:rPr>
              <a:t>]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classifier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regex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Fira Code" charset="0"/>
              </a:rPr>
              <a:t>      source</a:t>
            </a:r>
            <a:r>
              <a:rPr lang="is-IS" sz="1000" b="1" dirty="0">
                <a:solidFill>
                  <a:srgbClr val="000000"/>
                </a:solidFill>
                <a:latin typeface="Fira Code" charset="0"/>
              </a:rPr>
              <a:t>:</a:t>
            </a:r>
            <a:r>
              <a:rPr lang="is-IS" sz="1000" dirty="0">
                <a:solidFill>
                  <a:srgbClr val="000000"/>
                </a:solidFill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'^EFTO\.RH5141\.HCCMODD.*\.D(?P&lt;date&gt;\d{6})\.T(?P&lt;time&gt;\d{6})\d.*$'</a:t>
            </a:r>
          </a:p>
          <a:p>
            <a:r>
              <a:rPr lang="is-IS" sz="1000" dirty="0">
                <a:solidFill>
                  <a:srgbClr val="000000"/>
                </a:solidFill>
                <a:latin typeface="Fira Code" charset="0"/>
              </a:rPr>
              <a:t>      target</a:t>
            </a:r>
            <a:r>
              <a:rPr lang="is-IS" sz="1000" b="1" dirty="0">
                <a:solidFill>
                  <a:srgbClr val="000000"/>
                </a:solidFill>
                <a:latin typeface="Fira Code" charset="0"/>
              </a:rPr>
              <a:t>:</a:t>
            </a:r>
            <a:r>
              <a:rPr lang="is-IS" sz="1000" dirty="0">
                <a:solidFill>
                  <a:srgbClr val="000000"/>
                </a:solidFill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'hccmodd_d\g&lt;date&gt;_t\g&lt;time&gt;.cbl'</a:t>
            </a:r>
          </a:p>
          <a:p>
            <a:r>
              <a:rPr lang="is-IS" sz="1000" dirty="0">
                <a:latin typeface="Fira Code" charset="0"/>
              </a:rPr>
              <a:t/>
            </a:r>
            <a:br>
              <a:rPr lang="is-IS" sz="1000" dirty="0">
                <a:latin typeface="Fira Code" charset="0"/>
              </a:rPr>
            </a:b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parse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Fira Code" charset="0"/>
              </a:rPr>
              <a:t>  filename_strptime_format</a:t>
            </a:r>
            <a:r>
              <a:rPr lang="is-IS" sz="1000" b="1" dirty="0">
                <a:solidFill>
                  <a:srgbClr val="000000"/>
                </a:solidFill>
                <a:latin typeface="Fira Code" charset="0"/>
              </a:rPr>
              <a:t>:</a:t>
            </a:r>
            <a:r>
              <a:rPr lang="is-IS" sz="1000" dirty="0">
                <a:solidFill>
                  <a:srgbClr val="000000"/>
                </a:solidFill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'hccmodd_d%y%m%d_t%H%M%S.cbl'</a:t>
            </a:r>
          </a:p>
          <a:p>
            <a:r>
              <a:rPr lang="is-IS" sz="1000" dirty="0">
                <a:latin typeface="Fira Code" charset="0"/>
              </a:rPr>
              <a:t>  parser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copybook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record_type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records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id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name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header</a:t>
            </a:r>
          </a:p>
          <a:p>
            <a:r>
              <a:rPr lang="is-IS" sz="1000" dirty="0">
                <a:latin typeface="Fira Code" charset="0"/>
              </a:rPr>
              <a:t>          columns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record_type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contract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run_date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14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date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'%Y%m%d'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payment_date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14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20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date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'%Y%m'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id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'3'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name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trailer</a:t>
            </a:r>
          </a:p>
          <a:p>
            <a:r>
              <a:rPr lang="is-IS" sz="1000" dirty="0">
                <a:latin typeface="Fira Code" charset="0"/>
              </a:rPr>
              <a:t>          columns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record_type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contract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record_count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15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integer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id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'A'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name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detail_record_a</a:t>
            </a:r>
          </a:p>
          <a:p>
            <a:r>
              <a:rPr lang="is-IS" sz="1000" dirty="0">
                <a:latin typeface="Fira Code" charset="0"/>
              </a:rPr>
              <a:t>          columns</a:t>
            </a:r>
            <a:r>
              <a:rPr lang="is-IS" sz="1000" b="1" dirty="0">
                <a:latin typeface="Fira Code" charset="0"/>
              </a:rPr>
              <a:t>: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record_type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health_insurance_claim_account_number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beneficiary_last_name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13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25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beneficiary_first_name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25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32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beneficiary_initial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32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33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date_of_birth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33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41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date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'%Y%m%d'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sex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41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42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enum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Unknown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Male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'2'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Female</a:t>
            </a:r>
            <a:r>
              <a:rPr lang="is-IS" sz="1000" b="1" dirty="0">
                <a:latin typeface="Fira Code" charset="0"/>
              </a:rPr>
              <a:t>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social_security_number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42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string</a:t>
            </a:r>
            <a:r>
              <a:rPr lang="is-IS" sz="1000" b="1" dirty="0">
                <a:latin typeface="Fira Code" charset="0"/>
              </a:rPr>
              <a:t>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age_group_female_00_34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age_group_female_35_44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age_group_female_45_54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54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age_group_female_55_59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54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55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age_group_female_60_64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55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56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age_group_female_65_69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56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57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age_group_female_70_74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57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58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age_group_female_75_79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58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59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age_group_female_80_84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59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age_group_female_85_89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age_group_female_90_94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age_group_female_95_gt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age_group_male_00_34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64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age_group_male_35_44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64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65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age_group_male_45_54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65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66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age_group_male_55_59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66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67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age_group_male_60_64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67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68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age_group_male_65_69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68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69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age_group_male_70_74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69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age_group_male_75_79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70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age_group_male_80_84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71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age_group_male_85_89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72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age_group_male_90_94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73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74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latin typeface="Fira Code" charset="0"/>
            </a:endParaRPr>
          </a:p>
          <a:p>
            <a:r>
              <a:rPr lang="is-IS" sz="1000" dirty="0">
                <a:latin typeface="Fira Code" charset="0"/>
              </a:rPr>
              <a:t>            </a:t>
            </a:r>
            <a:r>
              <a:rPr lang="is-IS" sz="1000" b="1" dirty="0">
                <a:latin typeface="Fira Code" charset="0"/>
              </a:rPr>
              <a:t>-</a:t>
            </a:r>
            <a:r>
              <a:rPr lang="is-IS" sz="1000" dirty="0">
                <a:latin typeface="Fira Code" charset="0"/>
              </a:rPr>
              <a:t> age_group_male_95_gt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start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74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end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75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type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boolean</a:t>
            </a:r>
            <a:r>
              <a:rPr lang="is-IS" sz="1000" b="1" dirty="0">
                <a:latin typeface="Fira Code" charset="0"/>
              </a:rPr>
              <a:t>,</a:t>
            </a:r>
            <a:r>
              <a:rPr lang="is-IS" sz="1000" dirty="0">
                <a:latin typeface="Fira Code" charset="0"/>
              </a:rPr>
              <a:t> format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{</a:t>
            </a:r>
            <a:r>
              <a:rPr lang="is-IS" sz="1000" dirty="0">
                <a:latin typeface="Fira Code" charset="0"/>
              </a:rPr>
              <a:t>true_values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'1'</a:t>
            </a:r>
            <a:r>
              <a:rPr lang="is-IS" sz="1000" b="1" dirty="0">
                <a:latin typeface="Fira Code" charset="0"/>
              </a:rPr>
              <a:t>],</a:t>
            </a:r>
            <a:r>
              <a:rPr lang="is-IS" sz="1000" dirty="0">
                <a:latin typeface="Fira Code" charset="0"/>
              </a:rPr>
              <a:t> false_values</a:t>
            </a:r>
            <a:r>
              <a:rPr lang="is-IS" sz="1000" b="1" dirty="0">
                <a:latin typeface="Fira Code" charset="0"/>
              </a:rPr>
              <a:t>:</a:t>
            </a:r>
            <a:r>
              <a:rPr lang="is-IS" sz="1000" dirty="0">
                <a:latin typeface="Fira Code" charset="0"/>
              </a:rPr>
              <a:t> </a:t>
            </a:r>
            <a:r>
              <a:rPr lang="is-IS" sz="1000" b="1" dirty="0">
                <a:latin typeface="Fira Code" charset="0"/>
              </a:rPr>
              <a:t>[</a:t>
            </a:r>
            <a:r>
              <a:rPr lang="is-IS" sz="1000" dirty="0">
                <a:solidFill>
                  <a:srgbClr val="5EA702"/>
                </a:solidFill>
                <a:latin typeface="Fira Code" charset="0"/>
              </a:rPr>
              <a:t>'0'</a:t>
            </a:r>
            <a:r>
              <a:rPr lang="is-IS" sz="1000" b="1" dirty="0">
                <a:latin typeface="Fira Code" charset="0"/>
              </a:rPr>
              <a:t>]}}</a:t>
            </a:r>
            <a:endParaRPr lang="is-IS" sz="1000" dirty="0">
              <a:effectLst/>
              <a:latin typeface="Fira Cod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78399"/>
            <a:ext cx="57553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295E99"/>
                </a:solidFill>
                <a:latin typeface="Fira Code" charset="0"/>
              </a:rPr>
              <a:t>def</a:t>
            </a:r>
            <a:r>
              <a:rPr lang="en-US" sz="1200" dirty="0">
                <a:latin typeface="Fira Code" charset="0"/>
              </a:rPr>
              <a:t> _</a:t>
            </a:r>
            <a:r>
              <a:rPr lang="en-US" sz="1200" dirty="0" err="1">
                <a:latin typeface="Fira Code" charset="0"/>
              </a:rPr>
              <a:t>single_spec_tasks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spec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smtClean="0">
                <a:latin typeface="Fira Code" charset="0"/>
              </a:rPr>
              <a:t>upstream</a:t>
            </a:r>
            <a:r>
              <a:rPr lang="en-US" sz="1200" b="1" dirty="0" smtClean="0">
                <a:latin typeface="Fira Code" charset="0"/>
              </a:rPr>
              <a:t>,</a:t>
            </a:r>
            <a:r>
              <a:rPr lang="en-US" sz="1200" dirty="0" smtClean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pg_schema_task</a:t>
            </a:r>
            <a:r>
              <a:rPr lang="en-US" sz="1200" b="1" dirty="0">
                <a:latin typeface="Fira Code" charset="0"/>
              </a:rPr>
              <a:t>):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classify_task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_</a:t>
            </a:r>
            <a:r>
              <a:rPr lang="en-US" sz="1200" dirty="0" err="1">
                <a:latin typeface="Fira Code" charset="0"/>
              </a:rPr>
              <a:t>classify_task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spec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 smtClean="0">
                <a:latin typeface="Fira Code" charset="0"/>
              </a:rPr>
              <a:t>classify_task</a:t>
            </a:r>
            <a:r>
              <a:rPr lang="en-US" sz="1200" b="1" dirty="0" err="1" smtClean="0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 smtClean="0">
                <a:latin typeface="Fira Code" charset="0"/>
              </a:rPr>
              <a:t>set_upstream</a:t>
            </a:r>
            <a:r>
              <a:rPr lang="en-US" sz="1200" b="1" dirty="0" smtClean="0">
                <a:latin typeface="Fira Code" charset="0"/>
              </a:rPr>
              <a:t>(</a:t>
            </a:r>
            <a:r>
              <a:rPr lang="en-US" sz="1200" dirty="0" smtClean="0">
                <a:latin typeface="Fira Code" charset="0"/>
              </a:rPr>
              <a:t>upstream</a:t>
            </a:r>
            <a:r>
              <a:rPr lang="en-US" sz="1200" b="1" dirty="0" smtClean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classify_catalog_task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_</a:t>
            </a:r>
            <a:r>
              <a:rPr lang="en-US" sz="1200" dirty="0" err="1">
                <a:latin typeface="Fira Code" charset="0"/>
              </a:rPr>
              <a:t>catalog_task</a:t>
            </a:r>
            <a:r>
              <a:rPr lang="en-US" sz="1200" b="1" dirty="0" smtClean="0">
                <a:latin typeface="Fira Code" charset="0"/>
              </a:rPr>
              <a:t>(</a:t>
            </a:r>
          </a:p>
          <a:p>
            <a:r>
              <a:rPr lang="en-US" sz="1200" b="1" dirty="0">
                <a:latin typeface="Fira Code" charset="0"/>
              </a:rPr>
              <a:t> </a:t>
            </a:r>
            <a:r>
              <a:rPr lang="en-US" sz="1200" b="1" dirty="0" smtClean="0">
                <a:latin typeface="Fira Code" charset="0"/>
              </a:rPr>
              <a:t>       </a:t>
            </a:r>
            <a:r>
              <a:rPr lang="en-US" sz="1200" dirty="0" smtClean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CLASSIFIED_BUCKET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name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classify_catalog_task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set_upstream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classify_task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parse_task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_</a:t>
            </a:r>
            <a:r>
              <a:rPr lang="en-US" sz="1200" dirty="0" err="1">
                <a:latin typeface="Fira Code" charset="0"/>
              </a:rPr>
              <a:t>parse_task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spec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parse_task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set_upstream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classify_task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pg_load_task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_</a:t>
            </a:r>
            <a:r>
              <a:rPr lang="en-US" sz="1200" dirty="0" err="1">
                <a:latin typeface="Fira Code" charset="0"/>
              </a:rPr>
              <a:t>pg_load_task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spec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pg_load_task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set_upstream</a:t>
            </a:r>
            <a:r>
              <a:rPr lang="en-US" sz="1200" b="1" dirty="0">
                <a:latin typeface="Fira Code" charset="0"/>
              </a:rPr>
              <a:t>([</a:t>
            </a:r>
            <a:r>
              <a:rPr lang="en-US" sz="1200" dirty="0" err="1">
                <a:latin typeface="Fira Code" charset="0"/>
              </a:rPr>
              <a:t>pg_schema_task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parse_task</a:t>
            </a:r>
            <a:r>
              <a:rPr lang="en-US" sz="1200" b="1" dirty="0">
                <a:latin typeface="Fira Code" charset="0"/>
              </a:rPr>
              <a:t>])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parse_catalog_task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_</a:t>
            </a:r>
            <a:r>
              <a:rPr lang="en-US" sz="1200" dirty="0" err="1">
                <a:latin typeface="Fira Code" charset="0"/>
              </a:rPr>
              <a:t>catalog_task</a:t>
            </a:r>
            <a:r>
              <a:rPr lang="en-US" sz="1200" b="1" dirty="0" smtClean="0">
                <a:latin typeface="Fira Code" charset="0"/>
              </a:rPr>
              <a:t>(</a:t>
            </a:r>
          </a:p>
          <a:p>
            <a:r>
              <a:rPr lang="en-US" sz="1200" b="1" dirty="0">
                <a:latin typeface="Fira Code" charset="0"/>
              </a:rPr>
              <a:t> </a:t>
            </a:r>
            <a:r>
              <a:rPr lang="en-US" sz="1200" b="1" dirty="0" smtClean="0">
                <a:latin typeface="Fira Code" charset="0"/>
              </a:rPr>
              <a:t>       </a:t>
            </a:r>
            <a:r>
              <a:rPr lang="en-US" sz="1200" dirty="0" smtClean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PARSED_BUCKET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name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parse_catalog_task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set_upstream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parse_task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finished_task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operators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DummyOperator</a:t>
            </a:r>
            <a:r>
              <a:rPr lang="en-US" sz="1200" b="1" dirty="0">
                <a:latin typeface="Fira Code" charset="0"/>
              </a:rPr>
              <a:t>(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</a:t>
            </a:r>
            <a:r>
              <a:rPr lang="en-US" sz="1200" dirty="0" err="1">
                <a:latin typeface="Fira Code" charset="0"/>
              </a:rPr>
              <a:t>task_id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solidFill>
                  <a:srgbClr val="5EA702"/>
                </a:solidFill>
                <a:latin typeface="Fira Code" charset="0"/>
              </a:rPr>
              <a:t>'finished_{}'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>
                <a:latin typeface="Fira Code" charset="0"/>
              </a:rPr>
              <a:t>format</a:t>
            </a:r>
            <a:r>
              <a:rPr lang="en-US" sz="1200" b="1" dirty="0">
                <a:latin typeface="Fira Code" charset="0"/>
              </a:rPr>
              <a:t>(</a:t>
            </a:r>
            <a:r>
              <a:rPr lang="en-US" sz="1200" dirty="0" err="1">
                <a:latin typeface="Fira Code" charset="0"/>
              </a:rPr>
              <a:t>spec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name</a:t>
            </a:r>
            <a:r>
              <a:rPr lang="en-US" sz="1200" b="1" dirty="0">
                <a:latin typeface="Fira Code" charset="0"/>
              </a:rPr>
              <a:t>),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    dag</a:t>
            </a:r>
            <a:r>
              <a:rPr lang="en-US" sz="1200" b="1" dirty="0">
                <a:solidFill>
                  <a:srgbClr val="D97100"/>
                </a:solidFill>
                <a:latin typeface="Fira Code" charset="0"/>
              </a:rPr>
              <a:t>=</a:t>
            </a:r>
            <a:r>
              <a:rPr lang="en-US" sz="1200" dirty="0">
                <a:latin typeface="Fira Code" charset="0"/>
              </a:rPr>
              <a:t>dag</a:t>
            </a:r>
            <a:r>
              <a:rPr lang="en-US" sz="1200" b="1" dirty="0">
                <a:latin typeface="Fira Code" charset="0"/>
              </a:rPr>
              <a:t>)</a:t>
            </a:r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dirty="0" err="1">
                <a:latin typeface="Fira Code" charset="0"/>
              </a:rPr>
              <a:t>finished_task</a:t>
            </a:r>
            <a:r>
              <a:rPr lang="en-US" sz="1200" b="1" dirty="0" err="1">
                <a:solidFill>
                  <a:srgbClr val="D97100"/>
                </a:solidFill>
                <a:latin typeface="Fira Code" charset="0"/>
              </a:rPr>
              <a:t>.</a:t>
            </a:r>
            <a:r>
              <a:rPr lang="en-US" sz="1200" dirty="0" err="1">
                <a:latin typeface="Fira Code" charset="0"/>
              </a:rPr>
              <a:t>set_upstream</a:t>
            </a:r>
            <a:r>
              <a:rPr lang="en-US" sz="1200" b="1" dirty="0" smtClean="0">
                <a:latin typeface="Fira Code" charset="0"/>
              </a:rPr>
              <a:t>([</a:t>
            </a:r>
          </a:p>
          <a:p>
            <a:r>
              <a:rPr lang="en-US" sz="1200" b="1" dirty="0">
                <a:latin typeface="Fira Code" charset="0"/>
              </a:rPr>
              <a:t> </a:t>
            </a:r>
            <a:r>
              <a:rPr lang="en-US" sz="1200" b="1" dirty="0" smtClean="0">
                <a:latin typeface="Fira Code" charset="0"/>
              </a:rPr>
              <a:t>       </a:t>
            </a:r>
            <a:r>
              <a:rPr lang="en-US" sz="1200" dirty="0" err="1" smtClean="0">
                <a:latin typeface="Fira Code" charset="0"/>
              </a:rPr>
              <a:t>classify_catalog_task</a:t>
            </a:r>
            <a:r>
              <a:rPr lang="en-US" sz="1200" b="1" dirty="0">
                <a:latin typeface="Fira Code" charset="0"/>
              </a:rPr>
              <a:t>,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 smtClean="0">
                <a:latin typeface="Fira Code" charset="0"/>
              </a:rPr>
              <a:t>parse_catalog_task</a:t>
            </a:r>
            <a:r>
              <a:rPr lang="en-US" sz="1200" b="1" dirty="0" smtClean="0">
                <a:latin typeface="Fira Code" charset="0"/>
              </a:rPr>
              <a:t>,</a:t>
            </a:r>
          </a:p>
          <a:p>
            <a:r>
              <a:rPr lang="en-US" sz="1200" b="1" dirty="0">
                <a:latin typeface="Fira Code" charset="0"/>
              </a:rPr>
              <a:t> </a:t>
            </a:r>
            <a:r>
              <a:rPr lang="en-US" sz="1200" b="1" dirty="0" smtClean="0">
                <a:latin typeface="Fira Code" charset="0"/>
              </a:rPr>
              <a:t>       </a:t>
            </a:r>
            <a:r>
              <a:rPr lang="en-US" sz="1200" dirty="0" err="1" smtClean="0">
                <a:latin typeface="Fira Code" charset="0"/>
              </a:rPr>
              <a:t>pg_load_task</a:t>
            </a:r>
            <a:r>
              <a:rPr lang="en-US" sz="1200" b="1" dirty="0">
                <a:latin typeface="Fira Code" charset="0"/>
              </a:rPr>
              <a:t>])</a:t>
            </a:r>
            <a:endParaRPr lang="en-US" sz="1200" dirty="0">
              <a:latin typeface="Fira Code" charset="0"/>
            </a:endParaRPr>
          </a:p>
          <a:p>
            <a:endParaRPr lang="en-US" sz="1200" dirty="0">
              <a:latin typeface="Fira Code" charset="0"/>
            </a:endParaRPr>
          </a:p>
          <a:p>
            <a:r>
              <a:rPr lang="en-US" sz="1200" dirty="0">
                <a:latin typeface="Fira Code" charset="0"/>
              </a:rPr>
              <a:t>    </a:t>
            </a:r>
            <a:r>
              <a:rPr lang="en-US" sz="1200" b="1" dirty="0">
                <a:solidFill>
                  <a:srgbClr val="295E99"/>
                </a:solidFill>
                <a:latin typeface="Fira Code" charset="0"/>
              </a:rPr>
              <a:t>return</a:t>
            </a:r>
            <a:r>
              <a:rPr lang="en-US" sz="1200" dirty="0">
                <a:latin typeface="Fira Code" charset="0"/>
              </a:rPr>
              <a:t> </a:t>
            </a:r>
            <a:r>
              <a:rPr lang="en-US" sz="1200" dirty="0" err="1">
                <a:latin typeface="Fira Code" charset="0"/>
              </a:rPr>
              <a:t>finished_task</a:t>
            </a:r>
            <a:endParaRPr lang="en-US" sz="1200" dirty="0"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Parse all the things!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8056"/>
            <a:ext cx="8241792" cy="4868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72" y="4140877"/>
            <a:ext cx="2964128" cy="22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15151"/>
      </a:dk1>
      <a:lt1>
        <a:sysClr val="window" lastClr="FFFFFF"/>
      </a:lt1>
      <a:dk2>
        <a:srgbClr val="155B4B"/>
      </a:dk2>
      <a:lt2>
        <a:srgbClr val="817065"/>
      </a:lt2>
      <a:accent1>
        <a:srgbClr val="52C3D9"/>
      </a:accent1>
      <a:accent2>
        <a:srgbClr val="76CCA5"/>
      </a:accent2>
      <a:accent3>
        <a:srgbClr val="FAA231"/>
      </a:accent3>
      <a:accent4>
        <a:srgbClr val="E83D2C"/>
      </a:accent4>
      <a:accent5>
        <a:srgbClr val="F186A2"/>
      </a:accent5>
      <a:accent6>
        <a:srgbClr val="432A52"/>
      </a:accent6>
      <a:hlink>
        <a:srgbClr val="52C3D9"/>
      </a:hlink>
      <a:folHlink>
        <a:srgbClr val="155B4B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989</TotalTime>
  <Words>641</Words>
  <Application>Microsoft Macintosh PowerPoint</Application>
  <PresentationFormat>On-screen Show (4:3)</PresentationFormat>
  <Paragraphs>316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Fira Code</vt:lpstr>
      <vt:lpstr>FS Pimlico Black</vt:lpstr>
      <vt:lpstr>Helvetica</vt:lpstr>
      <vt:lpstr>Helvetica Light</vt:lpstr>
      <vt:lpstr>Mangal</vt:lpstr>
      <vt:lpstr>Times New Roman</vt:lpstr>
      <vt:lpstr>Office Theme</vt:lpstr>
      <vt:lpstr>uses Airflow to make  healthcare  work.</vt:lpstr>
      <vt:lpstr>is a health insurance company. We cover elderly and disabled individuals. Our focus is on preventative care.</vt:lpstr>
      <vt:lpstr>is an Artisanal Data company, not a Big Data company.</vt:lpstr>
      <vt:lpstr>has engineers has data scientists has actuaries has insurance ops people all contributing to our pipeline</vt:lpstr>
      <vt:lpstr>Everybody loves stack icons…</vt:lpstr>
      <vt:lpstr>Especially with pinwheels!</vt:lpstr>
      <vt:lpstr>Pipelines are hard, let’s go declarative</vt:lpstr>
      <vt:lpstr>Specification → Parse Tasks</vt:lpstr>
      <vt:lpstr>Parse all the things!</vt:lpstr>
      <vt:lpstr>Not just parsing…</vt:lpstr>
      <vt:lpstr>From simple pieces…</vt:lpstr>
      <vt:lpstr>…we build complex systems</vt:lpstr>
      <vt:lpstr>Logical Code Diagram</vt:lpstr>
      <vt:lpstr>And now, more bullet points…</vt:lpstr>
      <vt:lpstr>On the topic of testing…</vt:lpstr>
      <vt:lpstr>And now, a punchline.</vt:lpstr>
      <vt:lpstr>Thanks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makes  healthcare  work.</dc:title>
  <dc:creator>Addie Hinkle</dc:creator>
  <cp:lastModifiedBy>George Leslie-Waksman</cp:lastModifiedBy>
  <cp:revision>48</cp:revision>
  <dcterms:created xsi:type="dcterms:W3CDTF">2016-04-19T23:51:39Z</dcterms:created>
  <dcterms:modified xsi:type="dcterms:W3CDTF">2017-01-11T23:52:37Z</dcterms:modified>
</cp:coreProperties>
</file>