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66a56b16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366a56b16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cd4b25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5cd4b25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cd4b25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5cd4b25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366a56b16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366a56b16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366a56b16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366a56b16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5cd4b25b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5cd4b25b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5cd4b25b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5cd4b25b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366a56b1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366a56b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cd4b25b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5cd4b25b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b47ef0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6b47ef0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366a56b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366a56b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366a56b1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366a56b1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66a56b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66a56b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66a56b16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66a56b16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366a56b16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366a56b16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cd4b2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cd4b2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cd4b25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cd4b25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cd4b25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5cd4b25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5cd4b25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5cd4b25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INSURANCE COST MACHINE LEARNING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36100"/>
            <a:ext cx="85206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TABLEAU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688038"/>
            <a:ext cx="6691375" cy="36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92675" y="4344075"/>
            <a:ext cx="89973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00"/>
              <a:t>Being both older and a smoker will result in </a:t>
            </a:r>
            <a:r>
              <a:rPr lang="en" sz="2000"/>
              <a:t>significant</a:t>
            </a:r>
            <a:r>
              <a:rPr lang="en" sz="2000"/>
              <a:t> insurance on average.</a:t>
            </a:r>
            <a:endParaRPr sz="2000"/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50325" y="174725"/>
            <a:ext cx="8520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ETL in Jupyter Notebook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46" y="958225"/>
            <a:ext cx="3743674" cy="28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00" y="911900"/>
            <a:ext cx="3690382" cy="28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4158825"/>
            <a:ext cx="85206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Outliner Found for Age and Children Variables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ETL in Jupyter Notebook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08125" y="4158825"/>
            <a:ext cx="8943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boxplot for BMI and insurance charges reveals potential outliers in these variables.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99" y="1299111"/>
            <a:ext cx="3602701" cy="27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560" y="1299100"/>
            <a:ext cx="3775815" cy="2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&amp; FINDINGS  - OVERVIEW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213075" y="3321362"/>
            <a:ext cx="27261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486975" y="4296799"/>
            <a:ext cx="27261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0" y="1685613"/>
            <a:ext cx="2826909" cy="177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3537899"/>
            <a:ext cx="27261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070" y="1474051"/>
            <a:ext cx="2494519" cy="1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909" y="2192425"/>
            <a:ext cx="2865766" cy="19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&amp; FINDINGS - </a:t>
            </a:r>
            <a:r>
              <a:rPr lang="en"/>
              <a:t>LINEAR</a:t>
            </a:r>
            <a:r>
              <a:rPr lang="en"/>
              <a:t> </a:t>
            </a:r>
            <a:r>
              <a:rPr lang="en"/>
              <a:t>REGRESSION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6502750" y="2133975"/>
            <a:ext cx="23295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0"/>
              <a:t>Model 1:</a:t>
            </a:r>
            <a:endParaRPr sz="2460"/>
          </a:p>
          <a:p>
            <a:pPr indent="-305167" lvl="0" marL="457200" rtl="0" algn="l">
              <a:spcBef>
                <a:spcPts val="1200"/>
              </a:spcBef>
              <a:spcAft>
                <a:spcPts val="0"/>
              </a:spcAft>
              <a:buSzPct val="115853"/>
              <a:buChar char="●"/>
            </a:pPr>
            <a:r>
              <a:rPr lang="en" sz="1892"/>
              <a:t>The r2 score is : </a:t>
            </a:r>
            <a:r>
              <a:rPr b="1" lang="en" sz="1892"/>
              <a:t>0.734</a:t>
            </a:r>
            <a:endParaRPr b="1" sz="1892"/>
          </a:p>
          <a:p>
            <a:pPr indent="-305167" lvl="0" marL="457200" rtl="0" algn="l">
              <a:spcBef>
                <a:spcPts val="0"/>
              </a:spcBef>
              <a:spcAft>
                <a:spcPts val="0"/>
              </a:spcAft>
              <a:buSzPct val="115853"/>
              <a:buChar char="●"/>
            </a:pPr>
            <a:r>
              <a:rPr lang="en" sz="1892"/>
              <a:t>The mean squared error : </a:t>
            </a:r>
            <a:r>
              <a:rPr b="1" lang="en" sz="1892"/>
              <a:t>35791108.9</a:t>
            </a:r>
            <a:endParaRPr b="1" sz="1892"/>
          </a:p>
          <a:p>
            <a:pPr indent="-305167" lvl="0" marL="457200" rtl="0" algn="l">
              <a:spcBef>
                <a:spcPts val="0"/>
              </a:spcBef>
              <a:spcAft>
                <a:spcPts val="0"/>
              </a:spcAft>
              <a:buSzPct val="115853"/>
              <a:buChar char="●"/>
            </a:pPr>
            <a:r>
              <a:rPr lang="en" sz="1892"/>
              <a:t>The root mean squared: </a:t>
            </a:r>
            <a:r>
              <a:rPr b="1" lang="en" sz="1892"/>
              <a:t>5982.6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60"/>
              <a:t>Model 2:</a:t>
            </a:r>
            <a:endParaRPr sz="2460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r2 score is : </a:t>
            </a:r>
            <a:r>
              <a:rPr b="1" lang="en"/>
              <a:t>0.727</a:t>
            </a:r>
            <a:endParaRPr b="1"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mean squared error : </a:t>
            </a:r>
            <a:r>
              <a:rPr b="1" lang="en"/>
              <a:t>36733495.7</a:t>
            </a:r>
            <a:endParaRPr b="1"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root mean squared: </a:t>
            </a:r>
            <a:r>
              <a:rPr b="1" lang="en"/>
              <a:t>6060.8</a:t>
            </a:r>
            <a:endParaRPr b="1"/>
          </a:p>
        </p:txBody>
      </p:sp>
      <p:sp>
        <p:nvSpPr>
          <p:cNvPr id="158" name="Google Shape;158;p26"/>
          <p:cNvSpPr txBox="1"/>
          <p:nvPr/>
        </p:nvSpPr>
        <p:spPr>
          <a:xfrm>
            <a:off x="3058300" y="13990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502750" y="13681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Findings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56050" y="1406188"/>
            <a:ext cx="3230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 Benefits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639125" y="13990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21902" y="2133975"/>
            <a:ext cx="28320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70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Used Tableau to </a:t>
            </a:r>
            <a:r>
              <a:rPr lang="en" sz="2000"/>
              <a:t>perform exploratory analysis</a:t>
            </a:r>
            <a:endParaRPr sz="2000"/>
          </a:p>
          <a:p>
            <a:pPr indent="-3270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Evaluated two models</a:t>
            </a:r>
            <a:endParaRPr sz="2000"/>
          </a:p>
          <a:p>
            <a:pPr indent="-3147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50"/>
              <a:t>All the independent variables in the dataset</a:t>
            </a:r>
            <a:endParaRPr sz="1750"/>
          </a:p>
          <a:p>
            <a:pPr indent="-3147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50"/>
              <a:t>Removed not statistically significant variables (sex, number of children &amp; region)</a:t>
            </a:r>
            <a:endParaRPr sz="175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55250" y="2133975"/>
            <a:ext cx="28320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Simplicity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implementation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Interpretable</a:t>
            </a:r>
            <a:endParaRPr sz="1500"/>
          </a:p>
        </p:txBody>
      </p:sp>
      <p:cxnSp>
        <p:nvCxnSpPr>
          <p:cNvPr id="164" name="Google Shape;164;p26"/>
          <p:cNvCxnSpPr/>
          <p:nvPr/>
        </p:nvCxnSpPr>
        <p:spPr>
          <a:xfrm flipH="1">
            <a:off x="2888325" y="1849275"/>
            <a:ext cx="780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6"/>
          <p:cNvCxnSpPr/>
          <p:nvPr/>
        </p:nvCxnSpPr>
        <p:spPr>
          <a:xfrm flipH="1">
            <a:off x="6114475" y="1799450"/>
            <a:ext cx="780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&amp; FINDINGS - RANDOM FOREST 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6502750" y="2133975"/>
            <a:ext cx="23295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The r-squared value: </a:t>
            </a:r>
            <a:r>
              <a:rPr b="1" lang="en" sz="1250"/>
              <a:t>0.82</a:t>
            </a: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The mean squared error: </a:t>
            </a:r>
            <a:r>
              <a:rPr b="1" lang="en" sz="1250"/>
              <a:t>23770253.02</a:t>
            </a:r>
            <a:endParaRPr b="1"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The root mean squared error: </a:t>
            </a:r>
            <a:r>
              <a:rPr b="1" lang="en" sz="1250"/>
              <a:t>4875.47</a:t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058300" y="13990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600300" y="13681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Findings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07250" y="1399025"/>
            <a:ext cx="3230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 Benefits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702925" y="13681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680225" y="2133975"/>
            <a:ext cx="23295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original model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62575" y="2133975"/>
            <a:ext cx="29247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Handles the </a:t>
            </a:r>
            <a:r>
              <a:rPr lang="en" sz="1500"/>
              <a:t>complexity</a:t>
            </a:r>
            <a:r>
              <a:rPr lang="en" sz="1500"/>
              <a:t> of the data well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less </a:t>
            </a:r>
            <a:r>
              <a:rPr lang="en" sz="1500"/>
              <a:t>affected</a:t>
            </a:r>
            <a:r>
              <a:rPr lang="en" sz="1500"/>
              <a:t> by outliers in the data</a:t>
            </a:r>
            <a:endParaRPr sz="1500"/>
          </a:p>
        </p:txBody>
      </p:sp>
      <p:cxnSp>
        <p:nvCxnSpPr>
          <p:cNvPr id="178" name="Google Shape;178;p27"/>
          <p:cNvCxnSpPr/>
          <p:nvPr/>
        </p:nvCxnSpPr>
        <p:spPr>
          <a:xfrm flipH="1">
            <a:off x="3398025" y="1799450"/>
            <a:ext cx="780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6114475" y="1799450"/>
            <a:ext cx="780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&amp; FINDINGS - </a:t>
            </a:r>
            <a:r>
              <a:rPr lang="en"/>
              <a:t>NEURAL NETWORK</a:t>
            </a:r>
            <a:r>
              <a:rPr lang="en"/>
              <a:t> 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502750" y="1799450"/>
            <a:ext cx="23295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7"/>
              <a:t>Model 1:</a:t>
            </a:r>
            <a:endParaRPr sz="4507"/>
          </a:p>
          <a:p>
            <a:pPr indent="-3001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The r-squared score</a:t>
            </a:r>
            <a:r>
              <a:rPr lang="en" sz="4507"/>
              <a:t>: </a:t>
            </a:r>
            <a:r>
              <a:rPr b="1" lang="en" sz="4507"/>
              <a:t>-1.3</a:t>
            </a:r>
            <a:endParaRPr b="1" sz="4507"/>
          </a:p>
          <a:p>
            <a:pPr indent="-3001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Loss: </a:t>
            </a:r>
            <a:r>
              <a:rPr b="1" lang="en" sz="4507"/>
              <a:t>11.63</a:t>
            </a:r>
            <a:endParaRPr b="1" sz="4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7"/>
              <a:t>Model 2:</a:t>
            </a:r>
            <a:endParaRPr sz="4507"/>
          </a:p>
          <a:p>
            <a:pPr indent="-3001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The r-squared score: </a:t>
            </a:r>
            <a:r>
              <a:rPr b="1" lang="en" sz="4507"/>
              <a:t>-1.4</a:t>
            </a:r>
            <a:endParaRPr b="1" sz="4507"/>
          </a:p>
          <a:p>
            <a:pPr indent="-3001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Loss: </a:t>
            </a:r>
            <a:r>
              <a:rPr b="1" lang="en" sz="4507"/>
              <a:t>83.22</a:t>
            </a:r>
            <a:endParaRPr b="1" sz="4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7"/>
              <a:t>Model 3:</a:t>
            </a:r>
            <a:endParaRPr sz="4507"/>
          </a:p>
          <a:p>
            <a:pPr indent="-3001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The r-squared score: </a:t>
            </a:r>
            <a:r>
              <a:rPr b="1" lang="en" sz="4507"/>
              <a:t>0.63</a:t>
            </a:r>
            <a:endParaRPr b="1" sz="4507"/>
          </a:p>
          <a:p>
            <a:pPr indent="-3001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Loss: </a:t>
            </a:r>
            <a:r>
              <a:rPr b="1" lang="en" sz="4507"/>
              <a:t>0.14</a:t>
            </a:r>
            <a:endParaRPr b="1" sz="4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7"/>
              <a:t>Model 4:</a:t>
            </a:r>
            <a:endParaRPr sz="4507"/>
          </a:p>
          <a:p>
            <a:pPr indent="-3001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The r-squared score: </a:t>
            </a:r>
            <a:r>
              <a:rPr b="1" lang="en" sz="4507"/>
              <a:t>0.65</a:t>
            </a:r>
            <a:endParaRPr b="1" sz="4507"/>
          </a:p>
          <a:p>
            <a:pPr indent="-3001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7"/>
              <a:t>Loss: </a:t>
            </a:r>
            <a:r>
              <a:rPr b="1" lang="en" sz="4507"/>
              <a:t>0.14</a:t>
            </a:r>
            <a:endParaRPr b="1" sz="4507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3058300" y="13990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6600300" y="13681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Findings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407250" y="1399025"/>
            <a:ext cx="3230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 Benefits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702925" y="1368113"/>
            <a:ext cx="223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680225" y="2133975"/>
            <a:ext cx="23295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original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additional layers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 activation function to linear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100 epochs to each iteration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57700" y="2133975"/>
            <a:ext cx="23295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options to modify to achieve higher accuracy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learn complex relationships between input and output</a:t>
            </a:r>
            <a:endParaRPr sz="1500"/>
          </a:p>
        </p:txBody>
      </p:sp>
      <p:cxnSp>
        <p:nvCxnSpPr>
          <p:cNvPr id="192" name="Google Shape;192;p28"/>
          <p:cNvCxnSpPr/>
          <p:nvPr/>
        </p:nvCxnSpPr>
        <p:spPr>
          <a:xfrm flipH="1">
            <a:off x="3398025" y="1799450"/>
            <a:ext cx="780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 flipH="1">
            <a:off x="6114475" y="1799450"/>
            <a:ext cx="780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6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3444450"/>
            <a:ext cx="87243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 of 0.82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Explain 82% of the variation of the </a:t>
            </a:r>
            <a:r>
              <a:rPr lang="en"/>
              <a:t>insurance</a:t>
            </a:r>
            <a:r>
              <a:rPr lang="en"/>
              <a:t> charge using Age, Numbers of Children, Smoking Habit, BMI Measures, and Regions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Smoking habit has the most </a:t>
            </a:r>
            <a:r>
              <a:rPr lang="en"/>
              <a:t>significant</a:t>
            </a:r>
            <a:r>
              <a:rPr lang="en"/>
              <a:t> impact on the insurance rate, following by BMI measure and age.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6" y="745500"/>
            <a:ext cx="4305399" cy="29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do to improve our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 Plan categories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spend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Hunter, Sam and Randy for your help!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450" y="1277125"/>
            <a:ext cx="3581123" cy="358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70325"/>
            <a:ext cx="85206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solidFill>
                  <a:schemeClr val="accent4"/>
                </a:solidFill>
              </a:rPr>
              <a:t>AGENDA</a:t>
            </a:r>
            <a:endParaRPr b="1" sz="3600">
              <a:solidFill>
                <a:schemeClr val="accent4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81675"/>
            <a:ext cx="4260300" cy="38265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PROJECT OVERVIEW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TOPIC BACKGROUND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DATA SOURCE &amp; PACKAGES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DATA EXPLORATION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TABLEAU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JUPYTER NOTEBOOK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12250" y="1081675"/>
            <a:ext cx="4119900" cy="38265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DATA MODELING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NEURAL NETWORK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MODEL FINDINGS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NEURAL NETWORK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https://www.healthcare.gov/how-plans-set-your-premiums/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https://www.healthaffairs.org/doi/10.1377/hlthaff.2023.00996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https://medium.com/luca-chuangs-bapm-notes/build-a-neural-network-in-python-regression-a80a906f634c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https://thecleverprogrammer.com/2021/10/26/health-insurance-premium-prediction-with-machine-learning/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499"/>
              <a:buFont typeface="Arial"/>
              <a:buNone/>
            </a:pPr>
            <a:r>
              <a:rPr b="1" lang="en" sz="3600">
                <a:solidFill>
                  <a:schemeClr val="accent4"/>
                </a:solidFill>
              </a:rPr>
              <a:t>PROJECT OVERVIEW &amp; TOPIC BACKGROUND</a:t>
            </a:r>
            <a:endParaRPr b="1" sz="3600">
              <a:solidFill>
                <a:schemeClr val="accent4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00" y="1205475"/>
            <a:ext cx="4123048" cy="15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650" y="1028375"/>
            <a:ext cx="2065025" cy="20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600" y="2863347"/>
            <a:ext cx="2065025" cy="20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1925" y="2895376"/>
            <a:ext cx="2347575" cy="1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525" y="2793063"/>
            <a:ext cx="1710026" cy="2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PACKAGE INSTALL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788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Kaggle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88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Packages: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Spark packages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OS library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Scikit Learn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39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642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TABLEAU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12100" y="4096650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Insurance costs increase with age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24" y="852963"/>
            <a:ext cx="5667700" cy="30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46725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TABLEAU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10467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2000"/>
              <a:t>The greater the weight, the higher the associated insurance charges.</a:t>
            </a:r>
            <a:endParaRPr sz="20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25" y="964225"/>
            <a:ext cx="4810947" cy="29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782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TABLEAU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425" y="990625"/>
            <a:ext cx="2826601" cy="33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50300" y="434407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00"/>
              <a:t>The insurance charges for males are higher than those for females.</a:t>
            </a:r>
            <a:endParaRPr sz="2000"/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7782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TABLEAU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50300" y="434407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00"/>
              <a:t>People with three children face the highest insurance charges.</a:t>
            </a:r>
            <a:endParaRPr sz="2000"/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50" y="849651"/>
            <a:ext cx="6621701" cy="3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7782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TABLEAU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50300" y="434407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00"/>
              <a:t>Smokers incur higher insurance costs.</a:t>
            </a:r>
            <a:endParaRPr sz="2000"/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75" y="848525"/>
            <a:ext cx="3036075" cy="32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