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62" r:id="rId4"/>
    <p:sldId id="289" r:id="rId5"/>
    <p:sldId id="281" r:id="rId6"/>
    <p:sldId id="288" r:id="rId7"/>
    <p:sldId id="263" r:id="rId8"/>
    <p:sldId id="284" r:id="rId9"/>
    <p:sldId id="285" r:id="rId10"/>
    <p:sldId id="286" r:id="rId11"/>
    <p:sldId id="290" r:id="rId12"/>
    <p:sldId id="287" r:id="rId13"/>
    <p:sldId id="291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4EEF8"/>
    <a:srgbClr val="48A2A0"/>
    <a:srgbClr val="6C92C0"/>
    <a:srgbClr val="A4D6D5"/>
    <a:srgbClr val="B0C4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7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6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8878" y="3326310"/>
            <a:ext cx="9223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基于</a:t>
            </a:r>
            <a:r>
              <a:rPr lang="en-US" altLang="zh-CN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TensorFlow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的论坛帖子情绪分析</a:t>
            </a:r>
            <a:endParaRPr lang="zh-CN" altLang="en-US" sz="44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9999" y="273023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毕业设计答辩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88049" y="4329974"/>
            <a:ext cx="6034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"/>
              </a:spcBef>
              <a:spcAft>
                <a:spcPts val="3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指导老师：陈双平</a:t>
            </a:r>
          </a:p>
          <a:p>
            <a:pPr algn="ctr">
              <a:lnSpc>
                <a:spcPct val="150000"/>
              </a:lnSpc>
              <a:spcBef>
                <a:spcPts val="20"/>
              </a:spcBef>
              <a:spcAft>
                <a:spcPts val="3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答辩人：李超然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ts val="20"/>
              </a:spcBef>
              <a:spcAft>
                <a:spcPts val="30"/>
              </a:spcAft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2014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级信息安全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723" y="2989715"/>
            <a:ext cx="4426140" cy="0"/>
            <a:chOff x="3910723" y="2989715"/>
            <a:chExt cx="442614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910723" y="2989715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365313" y="2989715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寒风不渡\毕设\答辩\timg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 l="8008" t="3026" r="4941" b="2224"/>
          <a:stretch>
            <a:fillRect/>
          </a:stretch>
        </p:blipFill>
        <p:spPr bwMode="auto">
          <a:xfrm>
            <a:off x="5090616" y="368490"/>
            <a:ext cx="2156347" cy="20596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5" y="448348"/>
            <a:ext cx="297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卷积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神经网络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模型构建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4967" y="1497784"/>
          <a:ext cx="6461457" cy="1136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178"/>
                <a:gridCol w="1084449"/>
                <a:gridCol w="803966"/>
                <a:gridCol w="803966"/>
                <a:gridCol w="803966"/>
                <a:gridCol w="803966"/>
                <a:gridCol w="803966"/>
              </a:tblGrid>
              <a:tr h="365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词向量表示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1(</a:t>
                      </a:r>
                      <a:r>
                        <a:rPr lang="zh-CN" sz="1600" kern="100"/>
                        <a:t>准确率</a:t>
                      </a:r>
                      <a:r>
                        <a:rPr lang="en-US" sz="1600" kern="100" dirty="0"/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/>
                        <a:t>平均值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5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随机生成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0.845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0.7875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0.815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0.806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0.825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0.8157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6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Word2vec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0.8636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6276" y="4445701"/>
          <a:ext cx="6428094" cy="1095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169"/>
                <a:gridCol w="1078850"/>
                <a:gridCol w="799815"/>
                <a:gridCol w="799815"/>
                <a:gridCol w="799815"/>
                <a:gridCol w="799815"/>
                <a:gridCol w="799815"/>
              </a:tblGrid>
              <a:tr h="365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网络模型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1(</a:t>
                      </a:r>
                      <a:r>
                        <a:rPr lang="zh-CN" sz="1600" kern="100" dirty="0"/>
                        <a:t>准确率</a:t>
                      </a:r>
                      <a:r>
                        <a:rPr lang="en-US" sz="1600" kern="100" dirty="0"/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3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4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平均值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5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CNN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0.8636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0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 BP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0.849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0.892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0.857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0.829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0.854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0.8562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 rot="19670645">
            <a:off x="5086137" y="2280112"/>
            <a:ext cx="2167098" cy="2506138"/>
            <a:chOff x="2032000" y="1690688"/>
            <a:chExt cx="3454400" cy="4009072"/>
          </a:xfrm>
        </p:grpSpPr>
        <p:sp>
          <p:nvSpPr>
            <p:cNvPr id="8" name="椭圆 7"/>
            <p:cNvSpPr/>
            <p:nvPr/>
          </p:nvSpPr>
          <p:spPr>
            <a:xfrm>
              <a:off x="3007360" y="3220720"/>
              <a:ext cx="2479040" cy="2479040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032000" y="1690688"/>
              <a:ext cx="2479040" cy="247904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67786" y="2947917"/>
            <a:ext cx="135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词向量表示方法比较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9176" y="3523397"/>
            <a:ext cx="123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网络模型比较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8297" y="3111691"/>
            <a:ext cx="33300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如上表所示：提供</a:t>
            </a:r>
            <a:r>
              <a:rPr lang="zh-CN" altLang="en-US" dirty="0" smtClean="0"/>
              <a:t>了先验知识的</a:t>
            </a:r>
            <a:r>
              <a:rPr lang="en-US" dirty="0" smtClean="0"/>
              <a:t>word2vec</a:t>
            </a:r>
            <a:r>
              <a:rPr lang="zh-CN" altLang="en-US" dirty="0" smtClean="0"/>
              <a:t>词向量表示方法对分类的准确率有明显提升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1498" y="2363337"/>
            <a:ext cx="354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如下表所示：</a:t>
            </a:r>
            <a:r>
              <a:rPr lang="zh-CN" altLang="en-US" dirty="0" smtClean="0"/>
              <a:t>卷积神经网络模型所得到的平均准确率要略高于</a:t>
            </a:r>
            <a:r>
              <a:rPr lang="en-US" dirty="0" smtClean="0"/>
              <a:t>BP</a:t>
            </a:r>
            <a:r>
              <a:rPr lang="zh-CN" altLang="en-US" dirty="0" smtClean="0"/>
              <a:t>神经网络，且卷积神经网络所得到的准确率较</a:t>
            </a:r>
            <a:r>
              <a:rPr lang="zh-CN" altLang="en-US" dirty="0" smtClean="0"/>
              <a:t>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7" y="3718457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7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4" y="304020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cs typeface="+mn-ea"/>
                <a:sym typeface="+mn-lt"/>
              </a:rPr>
              <a:t>软件设计与实现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0377" y="44834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软件设计与实现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2530" name="Picture 2" descr="407502bf3d855517aff132ceaebdb62"/>
          <p:cNvPicPr>
            <a:picLocks noChangeAspect="1" noChangeArrowheads="1"/>
          </p:cNvPicPr>
          <p:nvPr/>
        </p:nvPicPr>
        <p:blipFill>
          <a:blip r:embed="rId2"/>
          <a:srcRect t="1639" r="3004" b="23039"/>
          <a:stretch>
            <a:fillRect/>
          </a:stretch>
        </p:blipFill>
        <p:spPr bwMode="auto">
          <a:xfrm>
            <a:off x="3155889" y="2169992"/>
            <a:ext cx="6419978" cy="253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任意多边形 8"/>
          <p:cNvSpPr/>
          <p:nvPr/>
        </p:nvSpPr>
        <p:spPr>
          <a:xfrm>
            <a:off x="2220034" y="1269242"/>
            <a:ext cx="1915237" cy="1323833"/>
          </a:xfrm>
          <a:custGeom>
            <a:avLst/>
            <a:gdLst>
              <a:gd name="connsiteX0" fmla="*/ 932597 w 1696872"/>
              <a:gd name="connsiteY0" fmla="*/ 1146411 h 1146411"/>
              <a:gd name="connsiteX1" fmla="*/ 127379 w 1696872"/>
              <a:gd name="connsiteY1" fmla="*/ 464023 h 1146411"/>
              <a:gd name="connsiteX2" fmla="*/ 1696872 w 1696872"/>
              <a:gd name="connsiteY2" fmla="*/ 0 h 114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872" h="1146411">
                <a:moveTo>
                  <a:pt x="932597" y="1146411"/>
                </a:moveTo>
                <a:cubicBezTo>
                  <a:pt x="466298" y="900751"/>
                  <a:pt x="0" y="655092"/>
                  <a:pt x="127379" y="464023"/>
                </a:cubicBezTo>
                <a:cubicBezTo>
                  <a:pt x="254758" y="272955"/>
                  <a:pt x="975815" y="136477"/>
                  <a:pt x="1696872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910687" y="3234519"/>
            <a:ext cx="1269241" cy="518615"/>
          </a:xfrm>
          <a:custGeom>
            <a:avLst/>
            <a:gdLst>
              <a:gd name="connsiteX0" fmla="*/ 1473958 w 1473958"/>
              <a:gd name="connsiteY0" fmla="*/ 0 h 668740"/>
              <a:gd name="connsiteX1" fmla="*/ 0 w 1473958"/>
              <a:gd name="connsiteY1" fmla="*/ 668740 h 668740"/>
              <a:gd name="connsiteX2" fmla="*/ 0 w 1473958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8" h="668740">
                <a:moveTo>
                  <a:pt x="1473958" y="0"/>
                </a:moveTo>
                <a:lnTo>
                  <a:pt x="0" y="668740"/>
                </a:lnTo>
                <a:lnTo>
                  <a:pt x="0" y="66874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54389" y="2538484"/>
            <a:ext cx="4531056" cy="1201003"/>
          </a:xfrm>
          <a:custGeom>
            <a:avLst/>
            <a:gdLst>
              <a:gd name="connsiteX0" fmla="*/ 0 w 4367283"/>
              <a:gd name="connsiteY0" fmla="*/ 982638 h 982638"/>
              <a:gd name="connsiteX1" fmla="*/ 2975212 w 4367283"/>
              <a:gd name="connsiteY1" fmla="*/ 887104 h 982638"/>
              <a:gd name="connsiteX2" fmla="*/ 4367283 w 4367283"/>
              <a:gd name="connsiteY2" fmla="*/ 0 h 982638"/>
              <a:gd name="connsiteX3" fmla="*/ 4367283 w 4367283"/>
              <a:gd name="connsiteY3" fmla="*/ 0 h 98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283" h="982638">
                <a:moveTo>
                  <a:pt x="0" y="982638"/>
                </a:moveTo>
                <a:lnTo>
                  <a:pt x="2975212" y="887104"/>
                </a:lnTo>
                <a:cubicBezTo>
                  <a:pt x="3703092" y="723331"/>
                  <a:pt x="4367283" y="0"/>
                  <a:pt x="4367283" y="0"/>
                </a:cubicBezTo>
                <a:lnTo>
                  <a:pt x="4367283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6215" y="545909"/>
            <a:ext cx="3493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提供两种运行模式：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标准模式对应卷积神经网络</a:t>
            </a:r>
            <a:r>
              <a:rPr lang="zh-CN" altLang="en-US" dirty="0" smtClean="0"/>
              <a:t>算法快速</a:t>
            </a:r>
            <a:r>
              <a:rPr lang="zh-CN" altLang="en-US" dirty="0" smtClean="0"/>
              <a:t>模式则对应</a:t>
            </a:r>
            <a:r>
              <a:rPr lang="en-US" dirty="0" smtClean="0"/>
              <a:t>BP</a:t>
            </a:r>
            <a:r>
              <a:rPr lang="zh-CN" altLang="en-US" dirty="0" smtClean="0"/>
              <a:t>神经网络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263" y="3591635"/>
            <a:ext cx="30025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提供两种模型训练方法：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自定义数据集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使用默认训练好的模型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744501" y="1856095"/>
            <a:ext cx="219729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提供两种分类类别：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三分类</a:t>
            </a:r>
            <a:endParaRPr lang="zh-CN" altLang="en-US" dirty="0"/>
          </a:p>
        </p:txBody>
      </p:sp>
      <p:sp>
        <p:nvSpPr>
          <p:cNvPr id="18" name="任意多边形 17"/>
          <p:cNvSpPr/>
          <p:nvPr/>
        </p:nvSpPr>
        <p:spPr>
          <a:xfrm flipH="1">
            <a:off x="5515967" y="4601571"/>
            <a:ext cx="980366" cy="707408"/>
          </a:xfrm>
          <a:custGeom>
            <a:avLst/>
            <a:gdLst>
              <a:gd name="connsiteX0" fmla="*/ 1473958 w 1473958"/>
              <a:gd name="connsiteY0" fmla="*/ 0 h 668740"/>
              <a:gd name="connsiteX1" fmla="*/ 0 w 1473958"/>
              <a:gd name="connsiteY1" fmla="*/ 668740 h 668740"/>
              <a:gd name="connsiteX2" fmla="*/ 0 w 1473958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8" h="668740">
                <a:moveTo>
                  <a:pt x="1473958" y="0"/>
                </a:moveTo>
                <a:lnTo>
                  <a:pt x="0" y="668740"/>
                </a:lnTo>
                <a:lnTo>
                  <a:pt x="0" y="66874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96334" y="5254388"/>
            <a:ext cx="27704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输入必要数据文件和结果存储地址，情绪分析结果将写入结果文件中。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0377" y="448348"/>
            <a:ext cx="3796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软件设计与实现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分类结果展示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6516"/>
          <a:stretch>
            <a:fillRect/>
          </a:stretch>
        </p:blipFill>
        <p:spPr bwMode="auto">
          <a:xfrm>
            <a:off x="304799" y="1170153"/>
            <a:ext cx="11682484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3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4"/>
            <a:ext cx="17347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16168" y="4168758"/>
            <a:ext cx="2520287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1" cy="0"/>
            <a:chOff x="4067175" y="2457450"/>
            <a:chExt cx="4057651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7" y="3718457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7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4" y="304020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cs typeface="+mn-ea"/>
                <a:sym typeface="+mn-lt"/>
              </a:rPr>
              <a:t>选题背景与意义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5" y="44834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选题背景与意义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24084" y="1583139"/>
            <a:ext cx="90211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随着计算机和互联网技术的飞速发展，网络的普及率越来越高。人们积极地在各种网络平台上发表观点和看法，产生了大量的评论文本数据。这些评论文本，包括对商品的评价、对事件、政策的态度等。对这些文本进行情绪分类，对于网络舆情检测、商业市场分析等有着重大意义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由于其数据规模很大，需要计算机进行处理和分析，其中一个方向就是文本情绪分析。文本情绪分析是指将文本按照所包含的主观情绪进行分类，一般为二分类或三分类。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常见的文本情绪分析方法分为监督学习和无监督学习。随着机器学习的发展，其中很多方法被应用在文本情绪分析中并取得了较好的成果。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 smtClean="0"/>
              <a:t>TensorFlow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年开源的机器学习框架，使用框架只需构建网络模型，由框架完成计算细节。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4747931" y="5881797"/>
            <a:ext cx="2520287" cy="257175"/>
            <a:chOff x="4843463" y="4520714"/>
            <a:chExt cx="2520286" cy="257175"/>
          </a:xfrm>
        </p:grpSpPr>
        <p:sp>
          <p:nvSpPr>
            <p:cNvPr id="7" name="椭圆 6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79691" y="1158580"/>
            <a:ext cx="2520287" cy="257175"/>
            <a:chOff x="4843463" y="4520714"/>
            <a:chExt cx="2520286" cy="257175"/>
          </a:xfrm>
        </p:grpSpPr>
        <p:sp>
          <p:nvSpPr>
            <p:cNvPr id="14" name="椭圆 13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7" y="3718457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7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4" y="304020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cs typeface="+mn-ea"/>
                <a:sym typeface="+mn-lt"/>
              </a:rPr>
              <a:t>主要内容与技术流程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352" y="3681558"/>
            <a:ext cx="8030209" cy="248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292419" y="232013"/>
            <a:ext cx="952500" cy="952500"/>
            <a:chOff x="7443846" y="191068"/>
            <a:chExt cx="952500" cy="952500"/>
          </a:xfrm>
        </p:grpSpPr>
        <p:sp>
          <p:nvSpPr>
            <p:cNvPr id="8" name="椭圆 7"/>
            <p:cNvSpPr/>
            <p:nvPr/>
          </p:nvSpPr>
          <p:spPr>
            <a:xfrm>
              <a:off x="7443846" y="191068"/>
              <a:ext cx="952500" cy="952500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192829" y="891432"/>
              <a:ext cx="191910" cy="19191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64409" y="4233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主要内容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25893" y="655094"/>
            <a:ext cx="5131004" cy="2238230"/>
            <a:chOff x="1253765" y="2597392"/>
            <a:chExt cx="4666173" cy="2254826"/>
          </a:xfrm>
        </p:grpSpPr>
        <p:sp>
          <p:nvSpPr>
            <p:cNvPr id="12" name="椭圆 11"/>
            <p:cNvSpPr/>
            <p:nvPr/>
          </p:nvSpPr>
          <p:spPr>
            <a:xfrm>
              <a:off x="1253765" y="3799002"/>
              <a:ext cx="188536" cy="188536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V="1">
              <a:off x="2422562" y="3841610"/>
              <a:ext cx="108000" cy="10800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V="1">
              <a:off x="5811938" y="3841610"/>
              <a:ext cx="108000" cy="108000"/>
            </a:xfrm>
            <a:prstGeom prst="ellipse">
              <a:avLst/>
            </a:prstGeom>
            <a:solidFill>
              <a:srgbClr val="48A2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>
              <a:stCxn id="12" idx="0"/>
            </p:cNvCxnSpPr>
            <p:nvPr/>
          </p:nvCxnSpPr>
          <p:spPr>
            <a:xfrm rot="5400000" flipH="1" flipV="1">
              <a:off x="756362" y="3202813"/>
              <a:ext cx="1187862" cy="4518"/>
            </a:xfrm>
            <a:prstGeom prst="line">
              <a:avLst/>
            </a:prstGeom>
            <a:noFill/>
            <a:ln w="12700">
              <a:solidFill>
                <a:srgbClr val="6C92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4057232" y="3218961"/>
              <a:ext cx="1244219" cy="1082"/>
            </a:xfrm>
            <a:prstGeom prst="line">
              <a:avLst/>
            </a:prstGeom>
            <a:noFill/>
            <a:ln w="12700">
              <a:solidFill>
                <a:srgbClr val="6C92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V="1">
              <a:off x="2018077" y="4400717"/>
              <a:ext cx="902609" cy="394"/>
            </a:xfrm>
            <a:prstGeom prst="line">
              <a:avLst/>
            </a:prstGeom>
            <a:noFill/>
            <a:ln w="12700">
              <a:solidFill>
                <a:srgbClr val="6C92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5447289" y="4360472"/>
              <a:ext cx="841654" cy="4352"/>
            </a:xfrm>
            <a:prstGeom prst="line">
              <a:avLst/>
            </a:prstGeom>
            <a:noFill/>
            <a:ln w="12700">
              <a:solidFill>
                <a:srgbClr val="6C92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" name="直接连接符 18"/>
          <p:cNvCxnSpPr>
            <a:stCxn id="12" idx="1"/>
          </p:cNvCxnSpPr>
          <p:nvPr/>
        </p:nvCxnSpPr>
        <p:spPr>
          <a:xfrm rot="5400000" flipH="1" flipV="1">
            <a:off x="6543150" y="-1517157"/>
            <a:ext cx="5526" cy="6779320"/>
          </a:xfrm>
          <a:prstGeom prst="line">
            <a:avLst/>
          </a:prstGeom>
          <a:noFill/>
          <a:ln w="1905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椭圆 19"/>
          <p:cNvSpPr/>
          <p:nvPr/>
        </p:nvSpPr>
        <p:spPr>
          <a:xfrm rot="5400000">
            <a:off x="6863842" y="1868762"/>
            <a:ext cx="103591" cy="89443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9238" y="941700"/>
            <a:ext cx="1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技术流程分析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67533" y="2224584"/>
            <a:ext cx="282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构建</a:t>
            </a:r>
            <a:r>
              <a:rPr lang="en-US" altLang="zh-CN" dirty="0" smtClean="0"/>
              <a:t>BP</a:t>
            </a:r>
            <a:r>
              <a:rPr lang="zh-CN" altLang="en-US" dirty="0" smtClean="0"/>
              <a:t>神经网络、选取数据预处理方法及网络调优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53703" y="916679"/>
            <a:ext cx="298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构建卷积神经网络、选取特征向量表示方法及网络调优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61612" y="2265530"/>
            <a:ext cx="32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文本情绪分析软件设计及实现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65597" y="3337019"/>
            <a:ext cx="952500" cy="952500"/>
            <a:chOff x="374779" y="3377962"/>
            <a:chExt cx="952500" cy="952500"/>
          </a:xfrm>
        </p:grpSpPr>
        <p:sp>
          <p:nvSpPr>
            <p:cNvPr id="37" name="椭圆 36"/>
            <p:cNvSpPr/>
            <p:nvPr/>
          </p:nvSpPr>
          <p:spPr>
            <a:xfrm>
              <a:off x="374779" y="3377962"/>
              <a:ext cx="952500" cy="952500"/>
            </a:xfrm>
            <a:prstGeom prst="ellipse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116001" y="4044066"/>
              <a:ext cx="191910" cy="191910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53036" y="35236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技术流程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8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7" y="3718457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7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4" y="304020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cs typeface="+mn-ea"/>
                <a:sym typeface="+mn-lt"/>
              </a:rPr>
              <a:t>网络模型构建与实验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0377" y="407407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神经网络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--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模型构建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585647" y="1897039"/>
            <a:ext cx="668741" cy="1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左大括号 59"/>
          <p:cNvSpPr/>
          <p:nvPr/>
        </p:nvSpPr>
        <p:spPr>
          <a:xfrm>
            <a:off x="9130353" y="1255594"/>
            <a:ext cx="286601" cy="1146412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773839" y="1887939"/>
            <a:ext cx="668741" cy="1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6" idx="2"/>
            <a:endCxn id="119" idx="0"/>
          </p:cNvCxnSpPr>
          <p:nvPr/>
        </p:nvCxnSpPr>
        <p:spPr>
          <a:xfrm rot="16200000" flipH="1">
            <a:off x="10529548" y="2431876"/>
            <a:ext cx="544173" cy="5561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000"/>
          </a:blip>
          <a:srcRect t="1961" b="2451"/>
          <a:stretch>
            <a:fillRect/>
          </a:stretch>
        </p:blipFill>
        <p:spPr bwMode="auto">
          <a:xfrm>
            <a:off x="1" y="3098043"/>
            <a:ext cx="5636051" cy="375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>
            <a:off x="2636292" y="1899312"/>
            <a:ext cx="668741" cy="158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1795709" y="6461709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600502" y="1460312"/>
            <a:ext cx="2006223" cy="858292"/>
            <a:chOff x="600500" y="1460311"/>
            <a:chExt cx="2006223" cy="858292"/>
          </a:xfrm>
        </p:grpSpPr>
        <p:sp>
          <p:nvSpPr>
            <p:cNvPr id="15" name="TextBox 14"/>
            <p:cNvSpPr txBox="1"/>
            <p:nvPr/>
          </p:nvSpPr>
          <p:spPr>
            <a:xfrm>
              <a:off x="600500" y="1487606"/>
              <a:ext cx="2006222" cy="830997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数据集选择</a:t>
              </a:r>
              <a:endParaRPr lang="en-US" altLang="zh-CN" sz="2000" b="1" dirty="0" smtClean="0"/>
            </a:p>
            <a:p>
              <a:pPr algn="ctr"/>
              <a:r>
                <a:rPr lang="zh-CN" altLang="en-US" sz="1400" dirty="0" smtClean="0"/>
                <a:t>二分类：公开酒店语料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三分类：爬取豆瓣影评</a:t>
              </a:r>
              <a:endParaRPr lang="zh-CN" altLang="en-US" sz="1400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600502" y="1460311"/>
              <a:ext cx="2006221" cy="832513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C92C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9473820" y="1175981"/>
            <a:ext cx="2099480" cy="1261884"/>
          </a:xfrm>
          <a:prstGeom prst="rect">
            <a:avLst/>
          </a:prstGeom>
          <a:noFill/>
          <a:ln cap="rnd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One-Hot </a:t>
            </a:r>
            <a:r>
              <a:rPr lang="zh-CN" altLang="en-US" sz="1600" b="1" dirty="0" smtClean="0"/>
              <a:t>模型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One-Hot + </a:t>
            </a:r>
            <a:r>
              <a:rPr lang="zh-CN" altLang="en-US" sz="1600" b="1" dirty="0" smtClean="0"/>
              <a:t>词性</a:t>
            </a:r>
            <a:endParaRPr lang="en-US" altLang="zh-CN" sz="1600" b="1" dirty="0" smtClean="0"/>
          </a:p>
          <a:p>
            <a:r>
              <a:rPr lang="zh-CN" altLang="en-US" sz="1400" dirty="0" smtClean="0"/>
              <a:t>考虑副词、形容词等对情绪分类贡献度大</a:t>
            </a:r>
            <a:endParaRPr lang="en-US" altLang="zh-CN" sz="1400" dirty="0" smtClean="0"/>
          </a:p>
          <a:p>
            <a:r>
              <a:rPr lang="en-US" altLang="zh-CN" sz="1600" b="1" dirty="0" smtClean="0"/>
              <a:t>TF-IDF</a:t>
            </a:r>
            <a:r>
              <a:rPr lang="zh-CN" altLang="en-US" sz="1600" b="1" dirty="0" smtClean="0"/>
              <a:t>方法</a:t>
            </a:r>
            <a:endParaRPr lang="zh-CN" altLang="en-US" sz="1600" b="1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5272586" y="1464862"/>
            <a:ext cx="1483057" cy="832513"/>
            <a:chOff x="600502" y="1460311"/>
            <a:chExt cx="2006221" cy="832513"/>
          </a:xfrm>
        </p:grpSpPr>
        <p:sp>
          <p:nvSpPr>
            <p:cNvPr id="109" name="TextBox 108"/>
            <p:cNvSpPr txBox="1"/>
            <p:nvPr/>
          </p:nvSpPr>
          <p:spPr>
            <a:xfrm>
              <a:off x="705120" y="1487606"/>
              <a:ext cx="1901600" cy="800219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prstClr val="black"/>
                  </a:solidFill>
                </a:rPr>
                <a:t>停用词过滤</a:t>
              </a:r>
              <a:endParaRPr lang="en-US" altLang="zh-CN" b="1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400" dirty="0" smtClean="0">
                  <a:solidFill>
                    <a:prstClr val="black"/>
                  </a:solidFill>
                </a:rPr>
                <a:t>通用词表</a:t>
              </a:r>
              <a:r>
                <a:rPr lang="en-US" altLang="zh-CN" sz="1400" dirty="0" smtClean="0">
                  <a:solidFill>
                    <a:prstClr val="black"/>
                  </a:solidFill>
                </a:rPr>
                <a:t>-</a:t>
              </a:r>
            </a:p>
            <a:p>
              <a:pPr lvl="0" algn="ctr"/>
              <a:r>
                <a:rPr lang="zh-CN" altLang="en-US" sz="1400" dirty="0" smtClean="0">
                  <a:solidFill>
                    <a:prstClr val="black"/>
                  </a:solidFill>
                </a:rPr>
                <a:t>副词、转折词</a:t>
              </a:r>
              <a:endParaRPr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600502" y="1460311"/>
              <a:ext cx="2006221" cy="832513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C92C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332327" y="1435290"/>
            <a:ext cx="1294264" cy="832513"/>
            <a:chOff x="600500" y="1460311"/>
            <a:chExt cx="2006223" cy="832513"/>
          </a:xfrm>
        </p:grpSpPr>
        <p:sp>
          <p:nvSpPr>
            <p:cNvPr id="112" name="TextBox 111"/>
            <p:cNvSpPr txBox="1"/>
            <p:nvPr/>
          </p:nvSpPr>
          <p:spPr>
            <a:xfrm>
              <a:off x="600500" y="1487606"/>
              <a:ext cx="2006223" cy="800219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prstClr val="black"/>
                  </a:solidFill>
                </a:rPr>
                <a:t>中文分词</a:t>
              </a:r>
              <a:endParaRPr lang="en-US" altLang="zh-CN" b="1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en-US" altLang="zh-CN" sz="1400" dirty="0" smtClean="0">
                  <a:solidFill>
                    <a:prstClr val="black"/>
                  </a:solidFill>
                </a:rPr>
                <a:t>jieba</a:t>
              </a:r>
              <a:r>
                <a:rPr lang="zh-CN" altLang="en-US" sz="1400" dirty="0" smtClean="0">
                  <a:solidFill>
                    <a:prstClr val="black"/>
                  </a:solidFill>
                </a:rPr>
                <a:t>分词</a:t>
              </a:r>
              <a:r>
                <a:rPr lang="en-US" altLang="zh-CN" sz="1400" dirty="0" smtClean="0">
                  <a:solidFill>
                    <a:prstClr val="black"/>
                  </a:solidFill>
                </a:rPr>
                <a:t>&amp;</a:t>
              </a:r>
            </a:p>
            <a:p>
              <a:pPr lvl="0" algn="ctr"/>
              <a:r>
                <a:rPr lang="zh-CN" altLang="en-US" sz="1400" dirty="0" smtClean="0">
                  <a:solidFill>
                    <a:prstClr val="black"/>
                  </a:solidFill>
                </a:rPr>
                <a:t>自定义词典</a:t>
              </a:r>
              <a:endParaRPr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600502" y="1460311"/>
              <a:ext cx="2006221" cy="832513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C92C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431205" y="1644558"/>
            <a:ext cx="1671851" cy="416256"/>
            <a:chOff x="600502" y="1460312"/>
            <a:chExt cx="2261614" cy="416256"/>
          </a:xfrm>
        </p:grpSpPr>
        <p:sp>
          <p:nvSpPr>
            <p:cNvPr id="115" name="TextBox 114"/>
            <p:cNvSpPr txBox="1"/>
            <p:nvPr/>
          </p:nvSpPr>
          <p:spPr>
            <a:xfrm>
              <a:off x="705119" y="1487606"/>
              <a:ext cx="2120072" cy="369332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prstClr val="black"/>
                  </a:solidFill>
                </a:rPr>
                <a:t>特征向量表示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600502" y="1460312"/>
              <a:ext cx="2261614" cy="416256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C92C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338180" y="2982038"/>
            <a:ext cx="1483057" cy="648267"/>
            <a:chOff x="600502" y="1460311"/>
            <a:chExt cx="2006221" cy="648267"/>
          </a:xfrm>
        </p:grpSpPr>
        <p:sp>
          <p:nvSpPr>
            <p:cNvPr id="118" name="TextBox 117"/>
            <p:cNvSpPr txBox="1"/>
            <p:nvPr/>
          </p:nvSpPr>
          <p:spPr>
            <a:xfrm>
              <a:off x="705120" y="1487606"/>
              <a:ext cx="1901600" cy="58477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b="1" dirty="0" smtClean="0">
                  <a:solidFill>
                    <a:prstClr val="black"/>
                  </a:solidFill>
                </a:rPr>
                <a:t>特征选择</a:t>
              </a:r>
              <a:endParaRPr lang="en-US" altLang="zh-CN" b="1" dirty="0" smtClean="0">
                <a:solidFill>
                  <a:prstClr val="black"/>
                </a:solidFill>
              </a:endParaRPr>
            </a:p>
            <a:p>
              <a:pPr lvl="0" algn="ctr"/>
              <a:r>
                <a:rPr lang="zh-CN" altLang="en-US" sz="1400" dirty="0" smtClean="0">
                  <a:solidFill>
                    <a:prstClr val="black"/>
                  </a:solidFill>
                </a:rPr>
                <a:t>卡方检验方法</a:t>
              </a:r>
              <a:endParaRPr lang="en-US" altLang="zh-CN" sz="14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600502" y="1460311"/>
              <a:ext cx="2006221" cy="648267"/>
            </a:xfrm>
            <a:prstGeom prst="roundRect">
              <a:avLst/>
            </a:prstGeom>
            <a:noFill/>
            <a:ln w="19050">
              <a:gradFill>
                <a:gsLst>
                  <a:gs pos="0">
                    <a:srgbClr val="6C92C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086902" y="2674963"/>
            <a:ext cx="34392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构建</a:t>
            </a:r>
            <a:r>
              <a:rPr lang="en-US" dirty="0" smtClean="0"/>
              <a:t>BP</a:t>
            </a:r>
            <a:r>
              <a:rPr lang="zh-CN" altLang="en-US" dirty="0" smtClean="0"/>
              <a:t>神经网络模型为带隐层的全连接神经网络结构，隐层的数目和结点数由后续实验决定。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输入为句子特征向量，输出为分类结果。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网络优化算法使用</a:t>
            </a:r>
            <a:r>
              <a:rPr lang="en-US" altLang="zh-CN" dirty="0" err="1" smtClean="0"/>
              <a:t>adam</a:t>
            </a:r>
            <a:r>
              <a:rPr lang="zh-CN" altLang="en-US" dirty="0" smtClean="0"/>
              <a:t>（自适应学习率）方法。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利用标注好的数据集，取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数据作为测试集，多次迭代训练后，计算准确率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C:\Users\apple\Desktop\1526572573.png"/>
          <p:cNvPicPr>
            <a:picLocks noChangeAspect="1" noChangeArrowheads="1"/>
          </p:cNvPicPr>
          <p:nvPr/>
        </p:nvPicPr>
        <p:blipFill>
          <a:blip r:embed="rId3"/>
          <a:srcRect l="976" t="55754" r="64954" b="5028"/>
          <a:stretch>
            <a:fillRect/>
          </a:stretch>
        </p:blipFill>
        <p:spPr bwMode="auto">
          <a:xfrm>
            <a:off x="9676263" y="4026091"/>
            <a:ext cx="2197289" cy="1651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3626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神经网络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实验数据与结论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10235" y="1154116"/>
          <a:ext cx="5036025" cy="893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047"/>
                <a:gridCol w="982639"/>
                <a:gridCol w="586855"/>
                <a:gridCol w="655093"/>
                <a:gridCol w="504967"/>
                <a:gridCol w="627797"/>
                <a:gridCol w="750627"/>
              </a:tblGrid>
              <a:tr h="297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特征选择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1</a:t>
                      </a:r>
                      <a:r>
                        <a:rPr lang="en-US" sz="1400" kern="100" dirty="0"/>
                        <a:t>(</a:t>
                      </a:r>
                      <a:r>
                        <a:rPr lang="zh-CN" sz="1400" kern="100"/>
                        <a:t>准确率</a:t>
                      </a:r>
                      <a:r>
                        <a:rPr lang="en-US" sz="1400" kern="100" dirty="0"/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平均值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68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/>
                        <a:t>卡方检验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768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不使用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0.775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0.797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0.801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0.8018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23080" y="3630343"/>
          <a:ext cx="5636525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469"/>
                <a:gridCol w="900752"/>
                <a:gridCol w="682388"/>
                <a:gridCol w="723331"/>
                <a:gridCol w="641445"/>
                <a:gridCol w="723331"/>
                <a:gridCol w="859809"/>
              </a:tblGrid>
              <a:tr h="194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隐层结点数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1</a:t>
                      </a:r>
                      <a:r>
                        <a:rPr lang="en-US" sz="1400" kern="100" dirty="0"/>
                        <a:t>(</a:t>
                      </a:r>
                      <a:r>
                        <a:rPr lang="zh-CN" sz="1400" kern="100" dirty="0"/>
                        <a:t>准确率</a:t>
                      </a:r>
                      <a:r>
                        <a:rPr lang="en-US" sz="1400" kern="100" dirty="0"/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平均值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7147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50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0.772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0.8146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4471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4471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200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0.8346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09685" y="1514902"/>
          <a:ext cx="5786652" cy="1009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067"/>
                <a:gridCol w="908996"/>
                <a:gridCol w="614149"/>
                <a:gridCol w="614151"/>
                <a:gridCol w="614149"/>
                <a:gridCol w="682388"/>
                <a:gridCol w="900752"/>
              </a:tblGrid>
              <a:tr h="243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特征向量表示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1</a:t>
                      </a:r>
                      <a:r>
                        <a:rPr lang="en-US" sz="1400" kern="100" dirty="0"/>
                        <a:t>(</a:t>
                      </a:r>
                      <a:r>
                        <a:rPr lang="zh-CN" sz="1400" kern="100" dirty="0"/>
                        <a:t>准确率</a:t>
                      </a:r>
                      <a:r>
                        <a:rPr lang="en-US" sz="1400" kern="100" dirty="0"/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平均值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499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One-Hot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54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One-Hot </a:t>
                      </a:r>
                      <a:r>
                        <a:rPr lang="zh-CN" sz="1400" kern="100" dirty="0"/>
                        <a:t>词性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0.775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0.797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0.801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0.8018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5499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TF-IDF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0.792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0.754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0.764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0.803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0.754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0.7734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23083" y="4858639"/>
          <a:ext cx="5595582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172"/>
                <a:gridCol w="982639"/>
                <a:gridCol w="696036"/>
                <a:gridCol w="668740"/>
                <a:gridCol w="709684"/>
                <a:gridCol w="586855"/>
                <a:gridCol w="873456"/>
              </a:tblGrid>
              <a:tr h="194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隐层结点数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1</a:t>
                      </a:r>
                      <a:r>
                        <a:rPr lang="en-US" sz="1400" kern="100" dirty="0"/>
                        <a:t>(</a:t>
                      </a:r>
                      <a:r>
                        <a:rPr lang="zh-CN" sz="1400" kern="100" dirty="0"/>
                        <a:t>准确率</a:t>
                      </a:r>
                      <a:r>
                        <a:rPr lang="en-US" sz="1400" kern="100" dirty="0"/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平均值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4471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0.819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4471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200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0.805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0.8358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4471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400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0.8514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564575" y="3466567"/>
          <a:ext cx="5431811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947"/>
                <a:gridCol w="968991"/>
                <a:gridCol w="614149"/>
                <a:gridCol w="614149"/>
                <a:gridCol w="627797"/>
                <a:gridCol w="600503"/>
                <a:gridCol w="764275"/>
              </a:tblGrid>
              <a:tr h="208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输入向量维度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1</a:t>
                      </a:r>
                      <a:r>
                        <a:rPr lang="en-US" sz="1400" kern="100" dirty="0"/>
                        <a:t>(</a:t>
                      </a:r>
                      <a:r>
                        <a:rPr lang="zh-CN" sz="1400" kern="100" dirty="0"/>
                        <a:t>准确率</a:t>
                      </a:r>
                      <a:r>
                        <a:rPr lang="en-US" sz="1400" kern="100" dirty="0"/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平均值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8119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200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0.8346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119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400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0.890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0.8514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8119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800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0.836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0.818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0.8388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582773" y="5008766"/>
          <a:ext cx="5349921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159"/>
                <a:gridCol w="914400"/>
                <a:gridCol w="723331"/>
                <a:gridCol w="655093"/>
                <a:gridCol w="682388"/>
                <a:gridCol w="736979"/>
                <a:gridCol w="791571"/>
              </a:tblGrid>
              <a:tr h="16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隐层数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1</a:t>
                      </a:r>
                      <a:r>
                        <a:rPr lang="en-US" sz="1400" kern="100" dirty="0"/>
                        <a:t>(</a:t>
                      </a:r>
                      <a:r>
                        <a:rPr lang="zh-CN" sz="1400" kern="100"/>
                        <a:t>准确率</a:t>
                      </a:r>
                      <a:r>
                        <a:rPr lang="en-US" sz="1400" kern="100" dirty="0"/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/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平均值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7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单隐层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0.892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0.857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0.8562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7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双隐层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0.890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0.849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0.8514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7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三隐层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0.829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0.861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0.826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0.854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/>
                        <a:t>0.8428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082" y="1119117"/>
            <a:ext cx="24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选择最优数据处理方案：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9557" y="2593076"/>
            <a:ext cx="582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特征向量表示方法中，使用</a:t>
            </a:r>
            <a:r>
              <a:rPr lang="en-US" altLang="zh-CN" sz="1600" dirty="0" smtClean="0"/>
              <a:t>One-Hot</a:t>
            </a:r>
            <a:r>
              <a:rPr lang="zh-CN" altLang="en-US" sz="1600" dirty="0" smtClean="0"/>
              <a:t>模型表现出了最优性能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7349" y="2199566"/>
            <a:ext cx="432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使用卡方检验做特征选择，将</a:t>
            </a:r>
            <a:r>
              <a:rPr lang="en-US" altLang="zh-CN" sz="1600" dirty="0" smtClean="0"/>
              <a:t>3100</a:t>
            </a:r>
            <a:r>
              <a:rPr lang="zh-CN" altLang="en-US" sz="1600" dirty="0" smtClean="0"/>
              <a:t>维向量降维到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同时准确率也有所提升。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117" y="3086669"/>
            <a:ext cx="24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网络模型参数调优：</a:t>
            </a:r>
            <a:endParaRPr lang="zh-CN" altLang="en-US" b="1" dirty="0"/>
          </a:p>
        </p:txBody>
      </p:sp>
      <p:sp>
        <p:nvSpPr>
          <p:cNvPr id="28" name="弧形 27"/>
          <p:cNvSpPr/>
          <p:nvPr/>
        </p:nvSpPr>
        <p:spPr>
          <a:xfrm rot="5400000">
            <a:off x="237016" y="4342102"/>
            <a:ext cx="740617" cy="805215"/>
          </a:xfrm>
          <a:prstGeom prst="arc">
            <a:avLst>
              <a:gd name="adj1" fmla="val 1811897"/>
              <a:gd name="adj2" fmla="val 9383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62819" y="3289112"/>
            <a:ext cx="158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输入向量维度</a:t>
            </a:r>
            <a:r>
              <a:rPr lang="en-US" altLang="zh-CN" sz="1400" dirty="0" smtClean="0"/>
              <a:t>200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0503" y="4519686"/>
            <a:ext cx="158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输入向量维度</a:t>
            </a:r>
            <a:r>
              <a:rPr lang="en-US" altLang="zh-CN" sz="1400" dirty="0" smtClean="0"/>
              <a:t>4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1834" y="5966349"/>
            <a:ext cx="540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通过两种输入向量维度实验，随着隐层结点数的增加，准确率略有提升。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331125" y="4478742"/>
            <a:ext cx="3996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当向量维度取</a:t>
            </a:r>
            <a:r>
              <a:rPr lang="en-US" altLang="zh-CN" sz="1600" dirty="0" smtClean="0"/>
              <a:t>400</a:t>
            </a:r>
            <a:r>
              <a:rPr lang="zh-CN" altLang="en-US" sz="1600" dirty="0" smtClean="0"/>
              <a:t>时，得到最优准确率。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014950" y="6064157"/>
            <a:ext cx="438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使用单隐层网络就能得到较好的效果。所有实验完成后得到的最优平均准确率为</a:t>
            </a:r>
            <a:r>
              <a:rPr lang="en-US" altLang="zh-CN" sz="1600" dirty="0" smtClean="0"/>
              <a:t>85.62%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7" y="31414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5" y="448348"/>
            <a:ext cx="297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卷积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神经网络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模型构建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482" name="Picture 2" descr="1526023021(1)"/>
          <p:cNvPicPr>
            <a:picLocks noChangeAspect="1" noChangeArrowheads="1"/>
          </p:cNvPicPr>
          <p:nvPr/>
        </p:nvPicPr>
        <p:blipFill>
          <a:blip r:embed="rId2">
            <a:lum bright="-3000"/>
          </a:blip>
          <a:srcRect/>
          <a:stretch>
            <a:fillRect/>
          </a:stretch>
        </p:blipFill>
        <p:spPr bwMode="auto">
          <a:xfrm>
            <a:off x="2591215" y="1496187"/>
            <a:ext cx="6320759" cy="416788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163773" y="3336879"/>
            <a:ext cx="1671851" cy="1440031"/>
            <a:chOff x="777922" y="2941095"/>
            <a:chExt cx="1671851" cy="1440031"/>
          </a:xfrm>
        </p:grpSpPr>
        <p:grpSp>
          <p:nvGrpSpPr>
            <p:cNvPr id="6" name="组合 5"/>
            <p:cNvGrpSpPr/>
            <p:nvPr/>
          </p:nvGrpSpPr>
          <p:grpSpPr>
            <a:xfrm>
              <a:off x="777922" y="2941095"/>
              <a:ext cx="1671851" cy="416256"/>
              <a:chOff x="600502" y="1460312"/>
              <a:chExt cx="2261614" cy="4162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5119" y="1487606"/>
                <a:ext cx="2120072" cy="369332"/>
              </a:xfrm>
              <a:prstGeom prst="rect">
                <a:avLst/>
              </a:prstGeom>
              <a:noFill/>
              <a:ln cap="rnd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b="1" dirty="0" smtClean="0">
                    <a:solidFill>
                      <a:prstClr val="black"/>
                    </a:solidFill>
                  </a:rPr>
                  <a:t>特征向量表示</a:t>
                </a:r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00502" y="1460312"/>
                <a:ext cx="2261614" cy="416256"/>
              </a:xfrm>
              <a:prstGeom prst="roundRect">
                <a:avLst/>
              </a:prstGeom>
              <a:noFill/>
              <a:ln w="19050">
                <a:gradFill>
                  <a:gsLst>
                    <a:gs pos="0">
                      <a:srgbClr val="6C92C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左大括号 8"/>
            <p:cNvSpPr/>
            <p:nvPr/>
          </p:nvSpPr>
          <p:spPr>
            <a:xfrm rot="5400000">
              <a:off x="1405719" y="3002506"/>
              <a:ext cx="341194" cy="1105468"/>
            </a:xfrm>
            <a:prstGeom prst="leftBrac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7492" y="3796351"/>
              <a:ext cx="1621810" cy="58477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随机词向量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Word2vec</a:t>
              </a:r>
              <a:r>
                <a:rPr lang="zh-CN" altLang="en-US" sz="1600" dirty="0" smtClean="0"/>
                <a:t>方法</a:t>
              </a:r>
              <a:endParaRPr lang="zh-CN" altLang="en-US" sz="1600" dirty="0"/>
            </a:p>
          </p:txBody>
        </p:sp>
      </p:grpSp>
      <p:cxnSp>
        <p:nvCxnSpPr>
          <p:cNvPr id="13" name="直接箭头连接符 12"/>
          <p:cNvCxnSpPr>
            <a:stCxn id="8" idx="3"/>
            <a:endCxn id="20482" idx="1"/>
          </p:cNvCxnSpPr>
          <p:nvPr/>
        </p:nvCxnSpPr>
        <p:spPr>
          <a:xfrm>
            <a:off x="1835624" y="3545007"/>
            <a:ext cx="755591" cy="3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93873" y="1501254"/>
            <a:ext cx="29934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词向量矩阵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n*400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卷积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局部特征学习，最终得到多个一维特征图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64)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最大池化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找到卷积结果中最重要特征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输出层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分类类别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959</Words>
  <Application>Microsoft Office PowerPoint</Application>
  <PresentationFormat>自定义</PresentationFormat>
  <Paragraphs>288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第一PPT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淡雅简洁</dc:title>
  <dc:creator>第一PPT</dc:creator>
  <cp:keywords>www.1ppt.com</cp:keywords>
  <dc:description>www.1ppt.com</dc:description>
  <cp:lastModifiedBy>apple</cp:lastModifiedBy>
  <cp:revision>115</cp:revision>
  <dcterms:created xsi:type="dcterms:W3CDTF">2016-01-19T08:46:18Z</dcterms:created>
  <dcterms:modified xsi:type="dcterms:W3CDTF">2018-05-18T07:06:01Z</dcterms:modified>
</cp:coreProperties>
</file>