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9" r:id="rId3"/>
    <p:sldId id="334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35" r:id="rId14"/>
    <p:sldId id="345" r:id="rId15"/>
  </p:sldIdLst>
  <p:sldSz cx="9144000" cy="6858000" type="screen4x3"/>
  <p:notesSz cx="6648450" cy="97742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yram, Candan" initials="BC" lastIdx="4" clrIdx="0"/>
  <p:cmAuthor id="1" name="Burgardt, Lisa Maria" initials="BLM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DDF4AE"/>
    <a:srgbClr val="E4F2D2"/>
    <a:srgbClr val="C5C6C6"/>
    <a:srgbClr val="E3E3E3"/>
    <a:srgbClr val="4CAED7"/>
    <a:srgbClr val="BDDEF6"/>
    <a:srgbClr val="1077BC"/>
    <a:srgbClr val="115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9" autoAdjust="0"/>
    <p:restoredTop sz="95909" autoAdjust="0"/>
  </p:normalViewPr>
  <p:slideViewPr>
    <p:cSldViewPr snapToGrid="0">
      <p:cViewPr varScale="1">
        <p:scale>
          <a:sx n="84" d="100"/>
          <a:sy n="84" d="100"/>
        </p:scale>
        <p:origin x="108" y="636"/>
      </p:cViewPr>
      <p:guideLst>
        <p:guide orient="horz" pos="1182"/>
        <p:guide pos="2880"/>
      </p:guideLst>
    </p:cSldViewPr>
  </p:slideViewPr>
  <p:outlineViewPr>
    <p:cViewPr>
      <p:scale>
        <a:sx n="33" d="100"/>
        <a:sy n="33" d="100"/>
      </p:scale>
      <p:origin x="0" y="12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3264" y="-82"/>
      </p:cViewPr>
      <p:guideLst>
        <p:guide orient="horz" pos="3078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881405" cy="488945"/>
          </a:xfrm>
          <a:prstGeom prst="rect">
            <a:avLst/>
          </a:prstGeom>
        </p:spPr>
        <p:txBody>
          <a:bodyPr vert="horz" lIns="89050" tIns="44526" rIns="89050" bIns="44526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65511" y="4"/>
            <a:ext cx="2881405" cy="488945"/>
          </a:xfrm>
          <a:prstGeom prst="rect">
            <a:avLst/>
          </a:prstGeom>
        </p:spPr>
        <p:txBody>
          <a:bodyPr vert="horz" lIns="89050" tIns="44526" rIns="89050" bIns="44526" rtlCol="0"/>
          <a:lstStyle>
            <a:lvl1pPr algn="r">
              <a:defRPr sz="1200"/>
            </a:lvl1pPr>
          </a:lstStyle>
          <a:p>
            <a:fld id="{C5FA43C0-EE8D-4BF5-9BB6-92F47E17EACA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" y="9283741"/>
            <a:ext cx="2881405" cy="488944"/>
          </a:xfrm>
          <a:prstGeom prst="rect">
            <a:avLst/>
          </a:prstGeom>
        </p:spPr>
        <p:txBody>
          <a:bodyPr vert="horz" lIns="89050" tIns="44526" rIns="89050" bIns="44526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65511" y="9283741"/>
            <a:ext cx="2881405" cy="488944"/>
          </a:xfrm>
          <a:prstGeom prst="rect">
            <a:avLst/>
          </a:prstGeom>
        </p:spPr>
        <p:txBody>
          <a:bodyPr vert="horz" lIns="89050" tIns="44526" rIns="89050" bIns="44526" rtlCol="0" anchor="b"/>
          <a:lstStyle>
            <a:lvl1pPr algn="r">
              <a:defRPr sz="1200"/>
            </a:lvl1pPr>
          </a:lstStyle>
          <a:p>
            <a:fld id="{B72E2501-49A7-46C1-A650-2E4E69B74A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018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65917" y="1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/>
          <a:lstStyle>
            <a:lvl1pPr algn="r">
              <a:defRPr sz="1200"/>
            </a:lvl1pPr>
          </a:lstStyle>
          <a:p>
            <a:fld id="{82836A0A-6672-46C7-9ABE-B1C2C091CBBF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5013"/>
            <a:ext cx="4886325" cy="3663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9" tIns="45709" rIns="91419" bIns="4570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4845" y="4642764"/>
            <a:ext cx="5318760" cy="4398407"/>
          </a:xfrm>
          <a:prstGeom prst="rect">
            <a:avLst/>
          </a:prstGeom>
        </p:spPr>
        <p:txBody>
          <a:bodyPr vert="horz" lIns="91419" tIns="45709" rIns="91419" bIns="4570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830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65917" y="9283830"/>
            <a:ext cx="2880995" cy="488712"/>
          </a:xfrm>
          <a:prstGeom prst="rect">
            <a:avLst/>
          </a:prstGeom>
        </p:spPr>
        <p:txBody>
          <a:bodyPr vert="horz" lIns="91419" tIns="45709" rIns="91419" bIns="45709" rtlCol="0" anchor="b"/>
          <a:lstStyle>
            <a:lvl1pPr algn="r">
              <a:defRPr sz="1200"/>
            </a:lvl1pPr>
          </a:lstStyle>
          <a:p>
            <a:fld id="{0C5A8957-2272-47E9-ACB7-BE704508C9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17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A8957-2272-47E9-ACB7-BE704508C9C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39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-559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3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Sondereinzüge mit zweizeilige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Informatik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864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 wenn zweizeilig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09785" y="2289600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9567" y="2289600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1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F9DF0-4FC4-4873-A905-71297696D0F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7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Schma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2028825"/>
            <a:ext cx="5807574" cy="4095750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5792459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7898" y="1080135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6534150" y="180975"/>
            <a:ext cx="2371726" cy="6410325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de-DE" dirty="0"/>
              <a:t>Grafikleiste</a:t>
            </a:r>
          </a:p>
        </p:txBody>
      </p:sp>
    </p:spTree>
    <p:extLst>
      <p:ext uri="{BB962C8B-B14F-4D97-AF65-F5344CB8AC3E}">
        <p14:creationId xmlns:p14="http://schemas.microsoft.com/office/powerpoint/2010/main" val="10096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Titel 2 zeilig, schmal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2247900"/>
            <a:ext cx="5807574" cy="3876675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5792459" cy="97644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7898" y="1080135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6534150" y="180975"/>
            <a:ext cx="2371726" cy="6410325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de-DE" dirty="0"/>
              <a:t>Grafikleiste</a:t>
            </a:r>
          </a:p>
        </p:txBody>
      </p:sp>
    </p:spTree>
    <p:extLst>
      <p:ext uri="{BB962C8B-B14F-4D97-AF65-F5344CB8AC3E}">
        <p14:creationId xmlns:p14="http://schemas.microsoft.com/office/powerpoint/2010/main" val="400787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Breit mit Bildzeil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1798573"/>
            <a:ext cx="8450392" cy="3573528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435151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</a:t>
            </a:r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462914" y="5553075"/>
            <a:ext cx="8486776" cy="1209675"/>
          </a:xfrm>
        </p:spPr>
        <p:txBody>
          <a:bodyPr/>
          <a:lstStyle>
            <a:lvl1pPr marL="0" indent="0">
              <a:buNone/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de-DE" dirty="0"/>
              <a:t>Grafikleiste</a:t>
            </a:r>
          </a:p>
        </p:txBody>
      </p:sp>
    </p:spTree>
    <p:extLst>
      <p:ext uri="{BB962C8B-B14F-4D97-AF65-F5344CB8AC3E}">
        <p14:creationId xmlns:p14="http://schemas.microsoft.com/office/powerpoint/2010/main" val="39648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Breit nur Text, Tabellen,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4528" y="1798573"/>
            <a:ext cx="8450392" cy="468795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435151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</a:t>
            </a:r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UDO Breit nur Text, Tabellen,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435151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</a:t>
            </a:r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2" name="Tabelle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19544723"/>
              </p:ext>
            </p:extLst>
          </p:nvPr>
        </p:nvGraphicFramePr>
        <p:xfrm>
          <a:off x="396239" y="1476375"/>
          <a:ext cx="8448675" cy="4972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301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301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01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01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2 Spalten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-19516" y="1806129"/>
            <a:ext cx="4515946" cy="4047981"/>
          </a:xfrm>
          <a:solidFill>
            <a:srgbClr val="84B818"/>
          </a:solidFill>
        </p:spPr>
        <p:txBody>
          <a:bodyPr>
            <a:normAutofit/>
          </a:bodyPr>
          <a:lstStyle>
            <a:lvl1pPr marL="72000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249238" indent="0">
              <a:spcBef>
                <a:spcPts val="200"/>
              </a:spcBef>
              <a:buNone/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 </a:t>
            </a:r>
          </a:p>
          <a:p>
            <a:pPr lvl="0"/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Informatik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481316" y="1806129"/>
            <a:ext cx="4662683" cy="4047981"/>
          </a:xfrm>
          <a:solidFill>
            <a:srgbClr val="84B818"/>
          </a:solidFill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10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2 Spalten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Informatik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09785" y="1806129"/>
            <a:ext cx="4035452" cy="4047981"/>
          </a:xfrm>
          <a:noFill/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9567" y="1822502"/>
            <a:ext cx="4035452" cy="4047981"/>
          </a:xfrm>
          <a:noFill/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Char char="•"/>
              <a:tabLst>
                <a:tab pos="4216400" algn="l"/>
              </a:tabLst>
              <a:defRPr sz="16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446088" indent="-196850">
              <a:spcBef>
                <a:spcPts val="200"/>
              </a:spcBef>
              <a:defRPr sz="14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0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DO Sondereinzü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6588224" y="6381328"/>
            <a:ext cx="21336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Informatik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504056" cy="365125"/>
          </a:xfrm>
        </p:spPr>
        <p:txBody>
          <a:bodyPr/>
          <a:lstStyle>
            <a:lvl1pPr>
              <a:defRPr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34529" y="1128583"/>
            <a:ext cx="8229600" cy="43572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4B818"/>
                </a:solidFill>
              </a:defRPr>
            </a:lvl1pPr>
          </a:lstStyle>
          <a:p>
            <a:pPr lvl="0"/>
            <a:r>
              <a:rPr lang="de-DE" dirty="0"/>
              <a:t>Hier Titel wenn einzeilig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609785" y="1806129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9567" y="1822502"/>
            <a:ext cx="4035452" cy="4047981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Font typeface="Arial" pitchFamily="34" charset="0"/>
              <a:buNone/>
              <a:tabLst>
                <a:tab pos="4216400" algn="l"/>
              </a:tabLst>
              <a:defRPr sz="2000" baseline="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200"/>
              </a:spcBef>
              <a:buNone/>
              <a:defRPr sz="1600">
                <a:solidFill>
                  <a:srgbClr val="565656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1"/>
            <a:endParaRPr lang="de-DE" dirty="0"/>
          </a:p>
          <a:p>
            <a:pPr lvl="0"/>
            <a:endParaRPr lang="de-DE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 flipV="1">
            <a:off x="0" y="1080135"/>
            <a:ext cx="9241155" cy="0"/>
          </a:xfrm>
          <a:custGeom>
            <a:avLst/>
            <a:gdLst>
              <a:gd name="T0" fmla="*/ 99 w 14400"/>
              <a:gd name="T1" fmla="*/ 14499 w 14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4400">
                <a:moveTo>
                  <a:pt x="99" y="0"/>
                </a:moveTo>
                <a:lnTo>
                  <a:pt x="14499" y="0"/>
                </a:lnTo>
              </a:path>
            </a:pathLst>
          </a:custGeom>
          <a:noFill/>
          <a:ln w="6350">
            <a:solidFill>
              <a:srgbClr val="5DA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6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Normale Schrift</a:t>
            </a:r>
          </a:p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4420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Informatik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98" y="6492875"/>
            <a:ext cx="504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8" name="Picture 15" descr="tud_logo_rgb_150dpi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4963"/>
            <a:ext cx="30241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6"/>
          <p:cNvCxnSpPr/>
          <p:nvPr userDrawn="1"/>
        </p:nvCxnSpPr>
        <p:spPr>
          <a:xfrm>
            <a:off x="-2390" y="1080135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4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4" r:id="rId4"/>
    <p:sldLayoutId id="2147483657" r:id="rId5"/>
    <p:sldLayoutId id="2147483660" r:id="rId6"/>
    <p:sldLayoutId id="2147483651" r:id="rId7"/>
    <p:sldLayoutId id="2147483652" r:id="rId8"/>
    <p:sldLayoutId id="2147483655" r:id="rId9"/>
    <p:sldLayoutId id="2147483656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hf sldNum="0" hdr="0" dt="0"/>
  <p:txStyles>
    <p:titleStyle>
      <a:lvl1pPr algn="l" defTabSz="914400" rtl="0" eaLnBrk="1" latinLnBrk="0" hangingPunct="1">
        <a:spcBef>
          <a:spcPct val="0"/>
        </a:spcBef>
        <a:buNone/>
        <a:defRPr lang="de-DE" sz="1750" kern="1200" smtClean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1400"/>
        </a:spcAft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857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7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565656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2gyidoFsoI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54624" y="1543717"/>
            <a:ext cx="6953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 Neural Networks</a:t>
            </a:r>
            <a:endParaRPr lang="de-DE" sz="3000" b="1" dirty="0">
              <a:solidFill>
                <a:srgbClr val="84B81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7D7AF2-01CF-443B-82BA-2CA93503563E}"/>
              </a:ext>
            </a:extLst>
          </p:cNvPr>
          <p:cNvSpPr txBox="1"/>
          <p:nvPr/>
        </p:nvSpPr>
        <p:spPr>
          <a:xfrm>
            <a:off x="354624" y="2860018"/>
            <a:ext cx="7548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0" i="0" dirty="0">
                <a:solidFill>
                  <a:srgbClr val="373A3C"/>
                </a:solidFill>
                <a:effectLst/>
                <a:latin typeface="Akkurat-Regular"/>
              </a:rPr>
              <a:t>Klassifizieren von Emails </a:t>
            </a:r>
            <a:r>
              <a:rPr lang="de-DE" sz="2000" b="0" i="0">
                <a:solidFill>
                  <a:srgbClr val="373A3C"/>
                </a:solidFill>
                <a:effectLst/>
                <a:latin typeface="Akkurat-Regular"/>
              </a:rPr>
              <a:t>mit Method-LSTM</a:t>
            </a:r>
            <a:r>
              <a:rPr lang="de-DE" sz="2000" b="0" i="0" dirty="0">
                <a:solidFill>
                  <a:srgbClr val="373A3C"/>
                </a:solidFill>
                <a:effectLst/>
                <a:latin typeface="Akkurat-Regular"/>
              </a:rPr>
              <a:t>(Long Short-Term Memory) </a:t>
            </a:r>
            <a:endParaRPr 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64EA2B-6323-4B2C-A59E-90E47FD48C49}"/>
              </a:ext>
            </a:extLst>
          </p:cNvPr>
          <p:cNvSpPr txBox="1"/>
          <p:nvPr/>
        </p:nvSpPr>
        <p:spPr>
          <a:xfrm>
            <a:off x="422031" y="4360985"/>
            <a:ext cx="2529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373A3C"/>
                </a:solidFill>
                <a:latin typeface="Akkurat-Regular"/>
              </a:rPr>
              <a:t>Vorträger</a:t>
            </a:r>
            <a:r>
              <a:rPr lang="en-US" dirty="0">
                <a:solidFill>
                  <a:srgbClr val="373A3C"/>
                </a:solidFill>
                <a:latin typeface="Akkurat-Regular"/>
              </a:rPr>
              <a:t> : </a:t>
            </a:r>
            <a:r>
              <a:rPr lang="en-US" dirty="0" err="1">
                <a:solidFill>
                  <a:srgbClr val="373A3C"/>
                </a:solidFill>
                <a:latin typeface="Akkurat-Regular"/>
              </a:rPr>
              <a:t>Weifan</a:t>
            </a:r>
            <a:r>
              <a:rPr lang="en-US" dirty="0">
                <a:solidFill>
                  <a:srgbClr val="373A3C"/>
                </a:solidFill>
                <a:latin typeface="Akkurat-Regular"/>
              </a:rPr>
              <a:t> Zhang</a:t>
            </a:r>
          </a:p>
          <a:p>
            <a:r>
              <a:rPr lang="en-US" dirty="0">
                <a:solidFill>
                  <a:srgbClr val="373A3C"/>
                </a:solidFill>
                <a:latin typeface="Akkurat-Regular"/>
              </a:rPr>
              <a:t>Datum : 19.08.2020</a:t>
            </a:r>
          </a:p>
        </p:txBody>
      </p:sp>
    </p:spTree>
    <p:extLst>
      <p:ext uri="{BB962C8B-B14F-4D97-AF65-F5344CB8AC3E}">
        <p14:creationId xmlns:p14="http://schemas.microsoft.com/office/powerpoint/2010/main" val="58381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20BEA480-C0DA-45E8-A9A4-6CDE3250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07" y="1798573"/>
            <a:ext cx="7780834" cy="4687952"/>
          </a:xfrm>
          <a:prstGeom prst="rect">
            <a:avLst/>
          </a:prstGeom>
          <a:noFill/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6E23FDD-1219-48C7-9750-CA40C50D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29" y="1128583"/>
            <a:ext cx="8435151" cy="4357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Modeling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DC32C4-8997-4B97-B76C-B1E51B277A14}"/>
              </a:ext>
            </a:extLst>
          </p:cNvPr>
          <p:cNvCxnSpPr/>
          <p:nvPr/>
        </p:nvCxnSpPr>
        <p:spPr>
          <a:xfrm flipH="1">
            <a:off x="3974123" y="2488223"/>
            <a:ext cx="67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A4A144A-8294-42EF-9F22-6B42E587C179}"/>
              </a:ext>
            </a:extLst>
          </p:cNvPr>
          <p:cNvSpPr txBox="1"/>
          <p:nvPr/>
        </p:nvSpPr>
        <p:spPr>
          <a:xfrm>
            <a:off x="4659724" y="2349723"/>
            <a:ext cx="1731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Um Overfitting </a:t>
            </a:r>
            <a:r>
              <a:rPr lang="en-US" sz="1000" b="1" dirty="0" err="1"/>
              <a:t>zu</a:t>
            </a:r>
            <a:r>
              <a:rPr lang="en-US" sz="1000" b="1" dirty="0"/>
              <a:t> </a:t>
            </a:r>
            <a:r>
              <a:rPr lang="en-US" sz="1000" b="1" dirty="0" err="1"/>
              <a:t>vermeiden</a:t>
            </a:r>
            <a:endParaRPr lang="en-US" sz="1000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B752EF3-F0B3-4EDA-8390-976888FCCB90}"/>
              </a:ext>
            </a:extLst>
          </p:cNvPr>
          <p:cNvCxnSpPr>
            <a:cxnSpLocks/>
          </p:cNvCxnSpPr>
          <p:nvPr/>
        </p:nvCxnSpPr>
        <p:spPr>
          <a:xfrm flipH="1">
            <a:off x="3174023" y="2626722"/>
            <a:ext cx="3349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2035947-4C3B-4307-A381-8B92AFDDD1AF}"/>
              </a:ext>
            </a:extLst>
          </p:cNvPr>
          <p:cNvSpPr txBox="1"/>
          <p:nvPr/>
        </p:nvSpPr>
        <p:spPr>
          <a:xfrm>
            <a:off x="6523892" y="2503611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Besser </a:t>
            </a:r>
            <a:r>
              <a:rPr lang="en-US" sz="1000" b="1" dirty="0" err="1"/>
              <a:t>für</a:t>
            </a:r>
            <a:r>
              <a:rPr lang="de-DE" sz="1000" b="1" dirty="0"/>
              <a:t> binäre Daten </a:t>
            </a:r>
            <a:endParaRPr lang="en-US" sz="1200" b="1" dirty="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2D7C231-69CE-4139-B7ED-EBDFC98B068D}"/>
              </a:ext>
            </a:extLst>
          </p:cNvPr>
          <p:cNvCxnSpPr>
            <a:cxnSpLocks/>
          </p:cNvCxnSpPr>
          <p:nvPr/>
        </p:nvCxnSpPr>
        <p:spPr>
          <a:xfrm rot="10800000">
            <a:off x="2338755" y="2813539"/>
            <a:ext cx="3622753" cy="129707"/>
          </a:xfrm>
          <a:prstGeom prst="bentConnector3">
            <a:avLst>
              <a:gd name="adj1" fmla="val 10023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97EF56D-7427-4016-95F0-5D20F75D4778}"/>
              </a:ext>
            </a:extLst>
          </p:cNvPr>
          <p:cNvSpPr txBox="1"/>
          <p:nvPr/>
        </p:nvSpPr>
        <p:spPr>
          <a:xfrm>
            <a:off x="5961508" y="2775279"/>
            <a:ext cx="2249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Die B</a:t>
            </a:r>
            <a:r>
              <a:rPr lang="en-US" altLang="zh-CN" sz="1000" b="1" dirty="0"/>
              <a:t>est Optimizer </a:t>
            </a:r>
            <a:r>
              <a:rPr lang="en-US" altLang="zh-CN" sz="1000" b="1" dirty="0" err="1"/>
              <a:t>nach</a:t>
            </a:r>
            <a:r>
              <a:rPr lang="en-US" altLang="zh-CN" sz="1000" b="1" dirty="0"/>
              <a:t> der </a:t>
            </a:r>
            <a:r>
              <a:rPr lang="en-US" altLang="zh-CN" sz="1000" b="1" dirty="0" err="1"/>
              <a:t>Erfahrung</a:t>
            </a:r>
            <a:r>
              <a:rPr lang="en-US" altLang="zh-CN" sz="1000" b="1" dirty="0"/>
              <a:t>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405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BDEECDC-EB06-4753-8773-6F9D77C83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56" y="3305907"/>
            <a:ext cx="6192114" cy="971686"/>
          </a:xfr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FEEB15D4-BE3B-4612-BCE8-1EDA93F7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Prediction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B3E9B1-D5E0-4C37-9872-35AD385357F3}"/>
              </a:ext>
            </a:extLst>
          </p:cNvPr>
          <p:cNvSpPr txBox="1"/>
          <p:nvPr/>
        </p:nvSpPr>
        <p:spPr>
          <a:xfrm>
            <a:off x="504056" y="2122897"/>
            <a:ext cx="32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 </a:t>
            </a:r>
            <a:r>
              <a:rPr lang="en-US" dirty="0" err="1"/>
              <a:t>als</a:t>
            </a:r>
            <a:r>
              <a:rPr lang="en-US" dirty="0"/>
              <a:t> Train - 20% </a:t>
            </a:r>
            <a:r>
              <a:rPr lang="en-US" dirty="0" err="1"/>
              <a:t>als</a:t>
            </a:r>
            <a:r>
              <a:rPr lang="en-US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89128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73009D-00AB-470E-94E7-364A04BD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29" y="1128583"/>
            <a:ext cx="8229600" cy="4357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Visualization + Validation</a:t>
            </a:r>
          </a:p>
        </p:txBody>
      </p:sp>
      <p:pic>
        <p:nvPicPr>
          <p:cNvPr id="2050" name="Picture 2" descr="手机屏幕截图&#10;&#10;描述已自动生成">
            <a:extLst>
              <a:ext uri="{FF2B5EF4-FFF2-40B4-BE49-F238E27FC236}">
                <a16:creationId xmlns:a16="http://schemas.microsoft.com/office/drawing/2014/main" id="{DF092E3B-C43C-4EB0-9A48-3CACA74AC36F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9785" y="2420914"/>
            <a:ext cx="4035452" cy="281841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ED0AD03-9ED1-4F87-A805-FE78A07A8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567" y="2459306"/>
            <a:ext cx="4035452" cy="2774373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539D332-AA5A-4A15-A4E3-6D4DF79B56EF}"/>
              </a:ext>
            </a:extLst>
          </p:cNvPr>
          <p:cNvCxnSpPr>
            <a:cxnSpLocks/>
          </p:cNvCxnSpPr>
          <p:nvPr/>
        </p:nvCxnSpPr>
        <p:spPr>
          <a:xfrm flipV="1">
            <a:off x="6945922" y="5233679"/>
            <a:ext cx="0" cy="40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160C765-F9B8-40F8-BF24-35918725160F}"/>
              </a:ext>
            </a:extLst>
          </p:cNvPr>
          <p:cNvSpPr txBox="1"/>
          <p:nvPr/>
        </p:nvSpPr>
        <p:spPr>
          <a:xfrm>
            <a:off x="5935609" y="5723433"/>
            <a:ext cx="244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en-US" dirty="0" err="1"/>
              <a:t>ein</a:t>
            </a:r>
            <a:r>
              <a:rPr lang="en-US" dirty="0"/>
              <a:t> Overfitting </a:t>
            </a:r>
            <a:r>
              <a:rPr lang="en-US" dirty="0" err="1"/>
              <a:t>möglich</a:t>
            </a:r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FE240CF-6046-4DA6-8D27-BACE2225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5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1A6D507-C30B-4B75-ADEF-2D51867D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0C3D13-FCAF-4E7B-BC33-02DB7D001E16}"/>
              </a:ext>
            </a:extLst>
          </p:cNvPr>
          <p:cNvSpPr txBox="1"/>
          <p:nvPr/>
        </p:nvSpPr>
        <p:spPr>
          <a:xfrm>
            <a:off x="434529" y="2145792"/>
            <a:ext cx="6440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https://en.wikipedia.org/wiki/Artificial_neural_network</a:t>
            </a:r>
          </a:p>
          <a:p>
            <a:r>
              <a:rPr lang="en-US" dirty="0"/>
              <a:t>https://www.youtube.com/watch?v=EC3SvfW0Z_A</a:t>
            </a:r>
          </a:p>
          <a:p>
            <a:r>
              <a:rPr lang="en-US" dirty="0"/>
              <a:t>https://colah.github.io/posts/2015-08-Understanding-LSTMs/</a:t>
            </a:r>
          </a:p>
          <a:p>
            <a:r>
              <a:rPr lang="en-US" dirty="0"/>
              <a:t>https://youtu.be/A2gyidoFsoI</a:t>
            </a:r>
          </a:p>
          <a:p>
            <a:r>
              <a:rPr lang="en-US" dirty="0"/>
              <a:t>https://blog.csdn.net/weixin_39703655/article/details/104101084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90514C-B115-4209-BA37-9A2E8A58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838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4AEB73-EE6A-4101-807C-EE0C27A7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91" y="3429000"/>
            <a:ext cx="8229600" cy="864000"/>
          </a:xfrm>
        </p:spPr>
        <p:txBody>
          <a:bodyPr/>
          <a:lstStyle/>
          <a:p>
            <a:r>
              <a:rPr lang="de-DE" b="1" dirty="0"/>
              <a:t>Vielen Dank!</a:t>
            </a:r>
            <a:endParaRPr 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4E9FA1-6A47-42C9-A948-D6A794BF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7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34529" y="1128583"/>
            <a:ext cx="8435151" cy="4357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b="1"/>
              <a:t>Was ist NN(</a:t>
            </a:r>
            <a:r>
              <a:rPr lang="en-US" b="1"/>
              <a:t>neural networks</a:t>
            </a:r>
            <a:r>
              <a:rPr lang="de-DE" b="1"/>
              <a:t>)?</a:t>
            </a:r>
            <a:endParaRPr lang="de-DE" b="1" kern="1200">
              <a:effectLst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125D72-9CEF-4D07-A0B6-96A9EAF4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48" y="1620518"/>
            <a:ext cx="4520092" cy="35491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060AD0-97E2-43A1-A6C1-B65432090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8" y="5711733"/>
            <a:ext cx="7225672" cy="6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7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7953" y="1305017"/>
            <a:ext cx="8629084" cy="435722"/>
          </a:xfrm>
        </p:spPr>
        <p:txBody>
          <a:bodyPr/>
          <a:lstStyle/>
          <a:p>
            <a:r>
              <a:rPr lang="de-DE" b="1" dirty="0"/>
              <a:t>Was ist RNN(</a:t>
            </a:r>
            <a:r>
              <a:rPr lang="en-US" b="1" dirty="0"/>
              <a:t>Recurrent Neural Networks</a:t>
            </a:r>
            <a:r>
              <a:rPr lang="de-DE" b="1" dirty="0"/>
              <a:t>)?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E37433-88A1-460E-AD42-BA66C8F16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5" t="9590" r="6931" b="1122"/>
          <a:stretch/>
        </p:blipFill>
        <p:spPr>
          <a:xfrm>
            <a:off x="592660" y="1850467"/>
            <a:ext cx="7763608" cy="41939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9B7DAD-FB5E-401E-8255-F56C0BB20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103" r="7146"/>
          <a:stretch/>
        </p:blipFill>
        <p:spPr>
          <a:xfrm>
            <a:off x="1885013" y="5858726"/>
            <a:ext cx="4918124" cy="82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46CFB4-9B45-4C64-B508-3BEDFF42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Nachteile</a:t>
            </a:r>
            <a:r>
              <a:rPr lang="en-US" b="1" dirty="0"/>
              <a:t> von RNN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05E176-82B9-4CFC-A1BD-B49D3B16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7420"/>
            <a:ext cx="9144000" cy="40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3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2E9529-5BD3-4B3A-9FF9-5FE12A38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29" y="1128583"/>
            <a:ext cx="7843839" cy="435722"/>
          </a:xfrm>
        </p:spPr>
        <p:txBody>
          <a:bodyPr/>
          <a:lstStyle/>
          <a:p>
            <a:r>
              <a:rPr lang="en-US" b="1" dirty="0"/>
              <a:t>Eine L</a:t>
            </a:r>
            <a:r>
              <a:rPr lang="de-DE" b="1" dirty="0"/>
              <a:t>ösung-LSTM(Long Short-Term Memory)</a:t>
            </a:r>
            <a:endParaRPr 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053D56-4778-44FA-A51D-70072CC4A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353"/>
            <a:ext cx="9144000" cy="47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0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CB5C2B-B69B-458A-82EE-05E04663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Anwendungsbeispiel</a:t>
            </a:r>
            <a:r>
              <a:rPr lang="en-US" altLang="zh-CN" b="1" dirty="0"/>
              <a:t>-Music Generator</a:t>
            </a:r>
            <a:endParaRPr lang="en-US" b="1" dirty="0"/>
          </a:p>
        </p:txBody>
      </p:sp>
      <p:pic>
        <p:nvPicPr>
          <p:cNvPr id="6" name="在线媒体 5" title="Generating Music with RNN">
            <a:hlinkClick r:id="" action="ppaction://media"/>
            <a:extLst>
              <a:ext uri="{FF2B5EF4-FFF2-40B4-BE49-F238E27FC236}">
                <a16:creationId xmlns:a16="http://schemas.microsoft.com/office/drawing/2014/main" id="{53BBBC85-1660-4EAD-8A78-C0DA603B6CE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33124" y="2177325"/>
            <a:ext cx="6877751" cy="38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6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12C739-623A-411D-8668-E2A9C6B3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28" y="1207714"/>
            <a:ext cx="8287440" cy="435722"/>
          </a:xfrm>
        </p:spPr>
        <p:txBody>
          <a:bodyPr/>
          <a:lstStyle/>
          <a:p>
            <a:r>
              <a:rPr lang="de-DE" b="1" dirty="0"/>
              <a:t>Klassifizieren von Emails mit LSTM</a:t>
            </a:r>
            <a:br>
              <a:rPr lang="en-US" dirty="0"/>
            </a:br>
            <a:endParaRPr 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DB50E2-44B6-44DB-B7E7-2EA2D236CA98}"/>
              </a:ext>
            </a:extLst>
          </p:cNvPr>
          <p:cNvSpPr/>
          <p:nvPr/>
        </p:nvSpPr>
        <p:spPr>
          <a:xfrm>
            <a:off x="252028" y="2637556"/>
            <a:ext cx="2218944" cy="1267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Data-Preprocessing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7E43A66-970F-4690-9876-2F14039F7B24}"/>
              </a:ext>
            </a:extLst>
          </p:cNvPr>
          <p:cNvSpPr/>
          <p:nvPr/>
        </p:nvSpPr>
        <p:spPr>
          <a:xfrm>
            <a:off x="3434051" y="2796052"/>
            <a:ext cx="2218944" cy="1267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Data-Transformation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B248B59-62CA-4DB2-97FB-6BAD17C8B8FA}"/>
              </a:ext>
            </a:extLst>
          </p:cNvPr>
          <p:cNvSpPr/>
          <p:nvPr/>
        </p:nvSpPr>
        <p:spPr>
          <a:xfrm>
            <a:off x="6616074" y="2796052"/>
            <a:ext cx="2218944" cy="1267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F7F1C1-C8CD-4BF6-8B2D-E749FC327E68}"/>
              </a:ext>
            </a:extLst>
          </p:cNvPr>
          <p:cNvSpPr/>
          <p:nvPr/>
        </p:nvSpPr>
        <p:spPr>
          <a:xfrm>
            <a:off x="6616074" y="5159700"/>
            <a:ext cx="2218944" cy="1267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357800-E94D-4DC6-B0E9-B5EBE3D8E935}"/>
              </a:ext>
            </a:extLst>
          </p:cNvPr>
          <p:cNvSpPr txBox="1"/>
          <p:nvPr/>
        </p:nvSpPr>
        <p:spPr>
          <a:xfrm>
            <a:off x="252028" y="1840786"/>
            <a:ext cx="185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373A3C"/>
                </a:solidFill>
                <a:latin typeface="Akkurat-Regular"/>
              </a:rPr>
              <a:t>Verfahren</a:t>
            </a:r>
            <a:endParaRPr lang="en-US" sz="2000" dirty="0">
              <a:solidFill>
                <a:srgbClr val="373A3C"/>
              </a:solidFill>
              <a:latin typeface="Akkurat-Regular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754BA0B-8DFA-4F21-BA77-F5EDCADB1326}"/>
              </a:ext>
            </a:extLst>
          </p:cNvPr>
          <p:cNvSpPr/>
          <p:nvPr/>
        </p:nvSpPr>
        <p:spPr>
          <a:xfrm>
            <a:off x="3286276" y="5159700"/>
            <a:ext cx="2218944" cy="1267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58203A1-FA1D-474E-A62F-A099AED50E7D}"/>
              </a:ext>
            </a:extLst>
          </p:cNvPr>
          <p:cNvSpPr/>
          <p:nvPr/>
        </p:nvSpPr>
        <p:spPr>
          <a:xfrm>
            <a:off x="2643901" y="3183707"/>
            <a:ext cx="617220" cy="435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77C920D6-6A82-4E28-BCA7-E0339B5C5980}"/>
              </a:ext>
            </a:extLst>
          </p:cNvPr>
          <p:cNvSpPr/>
          <p:nvPr/>
        </p:nvSpPr>
        <p:spPr>
          <a:xfrm>
            <a:off x="5825924" y="3194304"/>
            <a:ext cx="617220" cy="435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1DEBA5C-0187-49D6-B2BD-F434B812EB23}"/>
              </a:ext>
            </a:extLst>
          </p:cNvPr>
          <p:cNvSpPr/>
          <p:nvPr/>
        </p:nvSpPr>
        <p:spPr>
          <a:xfrm>
            <a:off x="308982" y="5159700"/>
            <a:ext cx="2218944" cy="126796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256993B9-EE7B-4183-8A15-A4241AA89557}"/>
              </a:ext>
            </a:extLst>
          </p:cNvPr>
          <p:cNvSpPr/>
          <p:nvPr/>
        </p:nvSpPr>
        <p:spPr>
          <a:xfrm>
            <a:off x="5825924" y="5575823"/>
            <a:ext cx="632549" cy="4357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箭头: 左 22">
            <a:extLst>
              <a:ext uri="{FF2B5EF4-FFF2-40B4-BE49-F238E27FC236}">
                <a16:creationId xmlns:a16="http://schemas.microsoft.com/office/drawing/2014/main" id="{3F24D9C2-3C52-49DC-BE5B-AABC35CD47C3}"/>
              </a:ext>
            </a:extLst>
          </p:cNvPr>
          <p:cNvSpPr/>
          <p:nvPr/>
        </p:nvSpPr>
        <p:spPr>
          <a:xfrm>
            <a:off x="2604207" y="5599368"/>
            <a:ext cx="632549" cy="4357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B6CF79A9-AB80-4166-A9DD-4903212612C7}"/>
              </a:ext>
            </a:extLst>
          </p:cNvPr>
          <p:cNvSpPr/>
          <p:nvPr/>
        </p:nvSpPr>
        <p:spPr>
          <a:xfrm>
            <a:off x="7483230" y="4301672"/>
            <a:ext cx="478146" cy="6238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F91EBE1-F6F8-40FA-9507-03276C28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29" y="1128583"/>
            <a:ext cx="8229600" cy="864000"/>
          </a:xfrm>
        </p:spPr>
        <p:txBody>
          <a:bodyPr>
            <a:normAutofit/>
          </a:bodyPr>
          <a:lstStyle/>
          <a:p>
            <a:r>
              <a:rPr lang="en-US" b="1" dirty="0"/>
              <a:t>Data-Preprocessing</a:t>
            </a:r>
            <a:br>
              <a:rPr lang="en-US" dirty="0"/>
            </a:br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72E0A6A-9AD9-4EDC-AF35-F8DC152747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543047" y="3580062"/>
            <a:ext cx="3600953" cy="146705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BB9852-B97D-4EDE-AEB2-11A8F03E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67" y="2455417"/>
            <a:ext cx="4035452" cy="3716346"/>
          </a:xfrm>
          <a:prstGeom prst="rect">
            <a:avLst/>
          </a:prstGeom>
          <a:noFill/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88AF743C-7587-4B31-8440-B9196144831F}"/>
              </a:ext>
            </a:extLst>
          </p:cNvPr>
          <p:cNvSpPr/>
          <p:nvPr/>
        </p:nvSpPr>
        <p:spPr>
          <a:xfrm>
            <a:off x="4402844" y="4000413"/>
            <a:ext cx="978408" cy="484632"/>
          </a:xfrm>
          <a:prstGeom prst="rightArrow">
            <a:avLst/>
          </a:prstGeom>
          <a:solidFill>
            <a:srgbClr val="84B818"/>
          </a:solidFill>
          <a:ln>
            <a:solidFill>
              <a:srgbClr val="84B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7488F1-6776-4559-A0D0-EBFA5601F37F}"/>
              </a:ext>
            </a:extLst>
          </p:cNvPr>
          <p:cNvSpPr txBox="1"/>
          <p:nvPr/>
        </p:nvSpPr>
        <p:spPr>
          <a:xfrm>
            <a:off x="4754880" y="1346252"/>
            <a:ext cx="421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Inhalte</a:t>
            </a:r>
            <a:r>
              <a:rPr lang="en-US" dirty="0"/>
              <a:t> In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Zeil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</a:t>
            </a:r>
            <a:r>
              <a:rPr lang="en-US" altLang="zh-CN" dirty="0" err="1"/>
              <a:t>wichtig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Zeichen</a:t>
            </a:r>
            <a:r>
              <a:rPr lang="en-US" dirty="0"/>
              <a:t> </a:t>
            </a:r>
            <a:r>
              <a:rPr lang="en-US" dirty="0" err="1"/>
              <a:t>entfernen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</a:t>
            </a:r>
            <a:r>
              <a:rPr lang="en-US" dirty="0" err="1"/>
              <a:t>einf</a:t>
            </a:r>
            <a:r>
              <a:rPr lang="de-DE" dirty="0"/>
              <a:t>ügen</a:t>
            </a:r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EB9D181-BB8A-4698-9788-8D8635B0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001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495CB6-BD06-4C7C-A277-B9A0307B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Data-Transformation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578D92-D667-4A42-90F1-814EDA18F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6" r="36411"/>
          <a:stretch/>
        </p:blipFill>
        <p:spPr>
          <a:xfrm>
            <a:off x="355399" y="1881554"/>
            <a:ext cx="4682594" cy="31192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F606FD-76E5-48F8-840D-7092C2AFA7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2" t="151" r="12264"/>
          <a:stretch/>
        </p:blipFill>
        <p:spPr>
          <a:xfrm>
            <a:off x="4062046" y="4185138"/>
            <a:ext cx="5081954" cy="26728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5E6AF5-FAF9-4D51-B0C1-81C87A91C1C3}"/>
              </a:ext>
            </a:extLst>
          </p:cNvPr>
          <p:cNvSpPr txBox="1"/>
          <p:nvPr/>
        </p:nvSpPr>
        <p:spPr>
          <a:xfrm>
            <a:off x="351208" y="5521569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Zweidimensionales Array mit </a:t>
            </a: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maximaler Sequenz = 20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C916BA-986D-4F46-B250-237255665685}"/>
              </a:ext>
            </a:extLst>
          </p:cNvPr>
          <p:cNvSpPr txBox="1"/>
          <p:nvPr/>
        </p:nvSpPr>
        <p:spPr>
          <a:xfrm>
            <a:off x="6172199" y="2488196"/>
            <a:ext cx="30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Text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zu</a:t>
            </a:r>
            <a:r>
              <a:rPr lang="en-US" b="0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Sequenz</a:t>
            </a:r>
            <a:r>
              <a:rPr lang="en-US" b="0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umwanden</a:t>
            </a:r>
            <a:endParaRPr 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F38FEDF-971E-4C8A-9C3D-24789D4AF8D7}"/>
              </a:ext>
            </a:extLst>
          </p:cNvPr>
          <p:cNvCxnSpPr/>
          <p:nvPr/>
        </p:nvCxnSpPr>
        <p:spPr>
          <a:xfrm flipH="1">
            <a:off x="5372100" y="2672862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39358E-58F2-47FD-9542-F9BC3FC00C83}"/>
              </a:ext>
            </a:extLst>
          </p:cNvPr>
          <p:cNvCxnSpPr/>
          <p:nvPr/>
        </p:nvCxnSpPr>
        <p:spPr>
          <a:xfrm>
            <a:off x="3314700" y="5987562"/>
            <a:ext cx="659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EF92B6-78EB-416A-AEE6-DF1BBDF6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285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theme/theme1.xml><?xml version="1.0" encoding="utf-8"?>
<a:theme xmlns:a="http://schemas.openxmlformats.org/drawingml/2006/main" name="TUD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196</Words>
  <Application>Microsoft Office PowerPoint</Application>
  <PresentationFormat>全屏显示(4:3)</PresentationFormat>
  <Paragraphs>46</Paragraphs>
  <Slides>14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Akkurat-Regular</vt:lpstr>
      <vt:lpstr>Arial</vt:lpstr>
      <vt:lpstr>Calibri</vt:lpstr>
      <vt:lpstr>Source Sans Pro</vt:lpstr>
      <vt:lpstr>TUDO</vt:lpstr>
      <vt:lpstr>PowerPoint 演示文稿</vt:lpstr>
      <vt:lpstr>Was ist NN(neural networks)?</vt:lpstr>
      <vt:lpstr>Was ist RNN(Recurrent Neural Networks)?</vt:lpstr>
      <vt:lpstr>Nachteile von RNN</vt:lpstr>
      <vt:lpstr>Eine Lösung-LSTM(Long Short-Term Memory)</vt:lpstr>
      <vt:lpstr>Anwendungsbeispiel-Music Generator</vt:lpstr>
      <vt:lpstr>Klassifizieren von Emails mit LSTM </vt:lpstr>
      <vt:lpstr>Data-Preprocessing </vt:lpstr>
      <vt:lpstr>Data-Transformation </vt:lpstr>
      <vt:lpstr>Modeling</vt:lpstr>
      <vt:lpstr>Prediction</vt:lpstr>
      <vt:lpstr>Visualization + Validation</vt:lpstr>
      <vt:lpstr>Reference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伟凡</dc:creator>
  <cp:lastModifiedBy>张 伟凡</cp:lastModifiedBy>
  <cp:revision>6</cp:revision>
  <dcterms:created xsi:type="dcterms:W3CDTF">2020-08-17T19:48:47Z</dcterms:created>
  <dcterms:modified xsi:type="dcterms:W3CDTF">2020-08-18T19:06:09Z</dcterms:modified>
</cp:coreProperties>
</file>