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75" r:id="rId5"/>
    <p:sldId id="258" r:id="rId6"/>
    <p:sldId id="362" r:id="rId7"/>
    <p:sldId id="352" r:id="rId8"/>
    <p:sldId id="272" r:id="rId9"/>
    <p:sldId id="363" r:id="rId10"/>
    <p:sldId id="379" r:id="rId11"/>
    <p:sldId id="378" r:id="rId12"/>
    <p:sldId id="344" r:id="rId13"/>
    <p:sldId id="347" r:id="rId14"/>
    <p:sldId id="374" r:id="rId15"/>
    <p:sldId id="348" r:id="rId16"/>
    <p:sldId id="375" r:id="rId17"/>
    <p:sldId id="349" r:id="rId18"/>
    <p:sldId id="376" r:id="rId19"/>
    <p:sldId id="350" r:id="rId20"/>
    <p:sldId id="377" r:id="rId21"/>
    <p:sldId id="380" r:id="rId22"/>
    <p:sldId id="318" r:id="rId23"/>
    <p:sldId id="273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284" y="-64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31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54D60-3123-497B-9421-BA87D63502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9CD6"/>
          </a:solidFill>
          <a:ln w="1270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立项展示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8" name="任意多边形 17"/>
          <p:cNvSpPr/>
          <p:nvPr/>
        </p:nvSpPr>
        <p:spPr>
          <a:xfrm rot="-2111113">
            <a:off x="3338513" y="2682875"/>
            <a:ext cx="2930525" cy="5530850"/>
          </a:xfrm>
          <a:custGeom>
            <a:avLst/>
            <a:gdLst/>
            <a:ahLst/>
            <a:cxnLst>
              <a:cxn ang="0">
                <a:pos x="2931445" y="0"/>
              </a:cxn>
              <a:cxn ang="0">
                <a:pos x="2931444" y="5530583"/>
              </a:cxn>
              <a:cxn ang="0">
                <a:pos x="0" y="3465308"/>
              </a:cxn>
              <a:cxn ang="0">
                <a:pos x="0" y="0"/>
              </a:cxn>
            </a:cxnLst>
            <a:pathLst>
              <a:path w="2929605" h="5531117">
                <a:moveTo>
                  <a:pt x="2929605" y="0"/>
                </a:moveTo>
                <a:lnTo>
                  <a:pt x="2929604" y="5531117"/>
                </a:lnTo>
                <a:lnTo>
                  <a:pt x="0" y="3465642"/>
                </a:lnTo>
                <a:lnTo>
                  <a:pt x="0" y="0"/>
                </a:lnTo>
                <a:lnTo>
                  <a:pt x="2929605" y="0"/>
                </a:lnTo>
                <a:close/>
              </a:path>
            </a:pathLst>
          </a:custGeom>
          <a:solidFill>
            <a:srgbClr val="3A87C5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任意多边形 25"/>
          <p:cNvSpPr/>
          <p:nvPr/>
        </p:nvSpPr>
        <p:spPr>
          <a:xfrm rot="-2111113">
            <a:off x="9000490" y="2874328"/>
            <a:ext cx="2928938" cy="4602162"/>
          </a:xfrm>
          <a:custGeom>
            <a:avLst/>
            <a:gdLst/>
            <a:ahLst/>
            <a:cxnLst>
              <a:cxn ang="0">
                <a:pos x="2928271" y="0"/>
              </a:cxn>
              <a:cxn ang="0">
                <a:pos x="2928271" y="2748584"/>
              </a:cxn>
              <a:cxn ang="0">
                <a:pos x="1622003" y="4602347"/>
              </a:cxn>
              <a:cxn ang="0">
                <a:pos x="0" y="3458165"/>
              </a:cxn>
              <a:cxn ang="0">
                <a:pos x="0" y="0"/>
              </a:cxn>
            </a:cxnLst>
            <a:pathLst>
              <a:path w="2929604" h="4601977">
                <a:moveTo>
                  <a:pt x="2929604" y="0"/>
                </a:moveTo>
                <a:lnTo>
                  <a:pt x="2929604" y="2748364"/>
                </a:lnTo>
                <a:lnTo>
                  <a:pt x="1622741" y="4601977"/>
                </a:lnTo>
                <a:lnTo>
                  <a:pt x="0" y="3457887"/>
                </a:lnTo>
                <a:lnTo>
                  <a:pt x="0" y="0"/>
                </a:lnTo>
                <a:lnTo>
                  <a:pt x="2929604" y="0"/>
                </a:lnTo>
                <a:close/>
              </a:path>
            </a:pathLst>
          </a:custGeom>
          <a:solidFill>
            <a:srgbClr val="3B87C5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任意多边形 19"/>
          <p:cNvSpPr/>
          <p:nvPr/>
        </p:nvSpPr>
        <p:spPr>
          <a:xfrm rot="-2111113">
            <a:off x="5775960" y="2838133"/>
            <a:ext cx="3081338" cy="5478462"/>
          </a:xfrm>
          <a:custGeom>
            <a:avLst/>
            <a:gdLst/>
            <a:ahLst/>
            <a:cxnLst>
              <a:cxn ang="0">
                <a:pos x="3081642" y="0"/>
              </a:cxn>
              <a:cxn ang="0">
                <a:pos x="3081642" y="5478280"/>
              </a:cxn>
              <a:cxn ang="0">
                <a:pos x="0" y="3306186"/>
              </a:cxn>
              <a:cxn ang="0">
                <a:pos x="0" y="0"/>
              </a:cxn>
            </a:cxnLst>
            <a:pathLst>
              <a:path w="3081034" h="5478644">
                <a:moveTo>
                  <a:pt x="3081034" y="0"/>
                </a:moveTo>
                <a:lnTo>
                  <a:pt x="3081034" y="5478644"/>
                </a:lnTo>
                <a:lnTo>
                  <a:pt x="0" y="3306406"/>
                </a:lnTo>
                <a:lnTo>
                  <a:pt x="0" y="0"/>
                </a:lnTo>
                <a:lnTo>
                  <a:pt x="3081034" y="0"/>
                </a:lnTo>
                <a:close/>
              </a:path>
            </a:pathLst>
          </a:custGeom>
          <a:solidFill>
            <a:srgbClr val="3B87C5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任意多边形 9"/>
          <p:cNvSpPr/>
          <p:nvPr/>
        </p:nvSpPr>
        <p:spPr>
          <a:xfrm>
            <a:off x="1404620" y="2343785"/>
            <a:ext cx="9914255" cy="167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86828" y="0"/>
              </a:cxn>
              <a:cxn ang="0">
                <a:pos x="9586828" y="8210"/>
              </a:cxn>
              <a:cxn ang="0">
                <a:pos x="8560281" y="834781"/>
              </a:cxn>
              <a:cxn ang="0">
                <a:pos x="9586828" y="1661351"/>
              </a:cxn>
              <a:cxn ang="0">
                <a:pos x="9586828" y="1680476"/>
              </a:cxn>
              <a:cxn ang="0">
                <a:pos x="0" y="1680476"/>
              </a:cxn>
              <a:cxn ang="0">
                <a:pos x="0" y="1661349"/>
              </a:cxn>
              <a:cxn ang="0">
                <a:pos x="1026546" y="834780"/>
              </a:cxn>
              <a:cxn ang="0">
                <a:pos x="0" y="8210"/>
              </a:cxn>
            </a:cxnLst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lnTo>
                  <a:pt x="0" y="0"/>
                </a:lnTo>
                <a:close/>
              </a:path>
            </a:pathLst>
          </a:custGeom>
          <a:solidFill>
            <a:srgbClr val="FFFFCF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2" name="文本框 10"/>
          <p:cNvSpPr/>
          <p:nvPr/>
        </p:nvSpPr>
        <p:spPr>
          <a:xfrm>
            <a:off x="1848485" y="2190115"/>
            <a:ext cx="902652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sz="3600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《数据库系统原理》课程设计</a:t>
            </a:r>
            <a:endParaRPr sz="36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sz="3600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GRE(美国研究生入学考试)学习系统 </a:t>
            </a:r>
            <a:endParaRPr sz="36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endParaRPr lang="zh-CN" altLang="en-US" sz="2400" dirty="0">
              <a:solidFill>
                <a:schemeClr val="accent2"/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685" y="4731385"/>
            <a:ext cx="362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高等理工学院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15231031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张楠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    15231036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杨旺旺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ctr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02075" y="177609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690" y="1583055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</a:t>
            </a:r>
            <a:r>
              <a:rPr lang="zh-CN" altLang="en-US"/>
              <a:t>字段分析请求类型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51630" y="2676525"/>
            <a:ext cx="1212850" cy="69278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02075" y="177609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690" y="1583690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</a:t>
            </a:r>
            <a:r>
              <a:rPr lang="zh-CN" altLang="en-US"/>
              <a:t>字段分析请求类型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52945" y="1775460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6125" y="1583690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分配至各个方法类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373370" y="1236980"/>
            <a:ext cx="1150620" cy="340804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02075" y="177609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690" y="1583690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</a:t>
            </a:r>
            <a:r>
              <a:rPr lang="zh-CN" altLang="en-US"/>
              <a:t>字段分析请求类型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52945" y="1775460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76285" y="1583690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分配至各个方法类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47405" y="3514090"/>
            <a:ext cx="1627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通过数据库方法类操作数据库</a:t>
            </a:r>
            <a:endParaRPr lang="zh-CN" altLang="en-US"/>
          </a:p>
        </p:txBody>
      </p:sp>
      <p:sp>
        <p:nvSpPr>
          <p:cNvPr id="4" name="环形箭头 3"/>
          <p:cNvSpPr/>
          <p:nvPr/>
        </p:nvSpPr>
        <p:spPr>
          <a:xfrm rot="5400000">
            <a:off x="9031605" y="1137920"/>
            <a:ext cx="2303145" cy="3471545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772037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406005" y="2358390"/>
            <a:ext cx="2835910" cy="129476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02075" y="177609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690" y="1583690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</a:t>
            </a:r>
            <a:r>
              <a:rPr lang="zh-CN" altLang="en-US"/>
              <a:t>字段分析请求类型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52945" y="1775460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7405" y="1583690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分配至各个方法类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47405" y="3503930"/>
            <a:ext cx="1627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通过数据库方法类操作数据库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7154545" y="371157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2565" y="365696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数据查询结果</a:t>
            </a:r>
            <a:endParaRPr lang="zh-CN" altLang="en-US"/>
          </a:p>
        </p:txBody>
      </p:sp>
      <p:sp>
        <p:nvSpPr>
          <p:cNvPr id="4" name="环形箭头 3"/>
          <p:cNvSpPr/>
          <p:nvPr/>
        </p:nvSpPr>
        <p:spPr>
          <a:xfrm rot="5400000">
            <a:off x="9031605" y="1137920"/>
            <a:ext cx="2303145" cy="3471545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772037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27040" y="4166235"/>
            <a:ext cx="2835910" cy="129476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902075" y="177609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690" y="1583690"/>
            <a:ext cx="191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</a:t>
            </a:r>
            <a:r>
              <a:rPr lang="zh-CN" altLang="en-US"/>
              <a:t>字段分析请求类型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52945" y="1775460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7405" y="1582420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分配至各个方法类类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47405" y="3503930"/>
            <a:ext cx="1627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通过数据库方法类操作数据库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7154545" y="3711575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2565" y="365696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数据查询结果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3902075" y="3710940"/>
            <a:ext cx="1090930" cy="259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20265" y="365633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将结果发送至</a:t>
            </a:r>
            <a:endParaRPr lang="zh-CN" altLang="en-US"/>
          </a:p>
        </p:txBody>
      </p:sp>
      <p:sp>
        <p:nvSpPr>
          <p:cNvPr id="4" name="环形箭头 3"/>
          <p:cNvSpPr/>
          <p:nvPr/>
        </p:nvSpPr>
        <p:spPr>
          <a:xfrm rot="5400000">
            <a:off x="9031605" y="1137920"/>
            <a:ext cx="2303145" cy="3471545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772037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环形箭头 14"/>
          <p:cNvSpPr/>
          <p:nvPr/>
        </p:nvSpPr>
        <p:spPr>
          <a:xfrm rot="16200000">
            <a:off x="694055" y="1137920"/>
            <a:ext cx="2303145" cy="3471545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801394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41120" y="1900555"/>
            <a:ext cx="1241425" cy="81724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椭圆 1"/>
          <p:cNvSpPr/>
          <p:nvPr/>
        </p:nvSpPr>
        <p:spPr>
          <a:xfrm>
            <a:off x="3959225" y="1622425"/>
            <a:ext cx="3979863" cy="3981450"/>
          </a:xfrm>
          <a:prstGeom prst="ellipse">
            <a:avLst/>
          </a:prstGeom>
          <a:solidFill>
            <a:srgbClr val="519CD6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2" name="任意多边形 2"/>
          <p:cNvSpPr/>
          <p:nvPr/>
        </p:nvSpPr>
        <p:spPr>
          <a:xfrm flipH="1">
            <a:off x="3959225" y="1622425"/>
            <a:ext cx="1989138" cy="3981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7537" y="2431413"/>
              </a:cxn>
              <a:cxn ang="0">
                <a:pos x="0" y="4862825"/>
              </a:cxn>
            </a:cxnLst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lnTo>
                  <a:pt x="0" y="0"/>
                </a:lnTo>
                <a:close/>
              </a:path>
            </a:pathLst>
          </a:custGeom>
          <a:solidFill>
            <a:srgbClr val="3A87C5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椭圆 3"/>
          <p:cNvSpPr/>
          <p:nvPr/>
        </p:nvSpPr>
        <p:spPr>
          <a:xfrm>
            <a:off x="2291715" y="2907983"/>
            <a:ext cx="1042988" cy="1042987"/>
          </a:xfrm>
          <a:prstGeom prst="ellipse">
            <a:avLst/>
          </a:prstGeom>
          <a:solidFill>
            <a:srgbClr val="519CD6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5EC2A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直接连接符 13"/>
          <p:cNvSpPr/>
          <p:nvPr/>
        </p:nvSpPr>
        <p:spPr>
          <a:xfrm>
            <a:off x="391478" y="3428683"/>
            <a:ext cx="1879600" cy="1587"/>
          </a:xfrm>
          <a:prstGeom prst="line">
            <a:avLst/>
          </a:prstGeom>
          <a:ln w="6350" cap="flat" cmpd="sng">
            <a:solidFill>
              <a:srgbClr val="519C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27" name="直接连接符 17"/>
          <p:cNvSpPr/>
          <p:nvPr/>
        </p:nvSpPr>
        <p:spPr>
          <a:xfrm>
            <a:off x="9374188" y="2698750"/>
            <a:ext cx="1879600" cy="0"/>
          </a:xfrm>
          <a:prstGeom prst="line">
            <a:avLst/>
          </a:prstGeom>
          <a:ln w="6350" cap="flat" cmpd="sng">
            <a:solidFill>
              <a:srgbClr val="E8B16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28" name="直接连接符 18"/>
          <p:cNvSpPr/>
          <p:nvPr/>
        </p:nvSpPr>
        <p:spPr>
          <a:xfrm>
            <a:off x="8966200" y="5408613"/>
            <a:ext cx="1879600" cy="1587"/>
          </a:xfrm>
          <a:prstGeom prst="line">
            <a:avLst/>
          </a:prstGeom>
          <a:ln w="6350" cap="flat" cmpd="sng">
            <a:solidFill>
              <a:srgbClr val="519C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129" name="文本框 29"/>
          <p:cNvSpPr/>
          <p:nvPr/>
        </p:nvSpPr>
        <p:spPr>
          <a:xfrm>
            <a:off x="9475788" y="2127250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4B183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系统设计</a:t>
            </a:r>
            <a:endParaRPr lang="zh-CN" altLang="en-US" sz="2800" dirty="0">
              <a:solidFill>
                <a:srgbClr val="F4B183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5131" name="文本框 32"/>
          <p:cNvSpPr/>
          <p:nvPr/>
        </p:nvSpPr>
        <p:spPr>
          <a:xfrm>
            <a:off x="8953500" y="4760595"/>
            <a:ext cx="27209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作品展示</a:t>
            </a:r>
            <a:endParaRPr lang="zh-CN" altLang="en-US" sz="32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5132" name="右箭头 34"/>
          <p:cNvSpPr/>
          <p:nvPr/>
        </p:nvSpPr>
        <p:spPr>
          <a:xfrm>
            <a:off x="7939088" y="2606675"/>
            <a:ext cx="365125" cy="3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3" name="右箭头 35"/>
          <p:cNvSpPr/>
          <p:nvPr/>
        </p:nvSpPr>
        <p:spPr>
          <a:xfrm rot="2368497">
            <a:off x="7664450" y="4857750"/>
            <a:ext cx="365125" cy="3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4" name="椭圆 6"/>
          <p:cNvSpPr/>
          <p:nvPr/>
        </p:nvSpPr>
        <p:spPr>
          <a:xfrm>
            <a:off x="8396288" y="2127250"/>
            <a:ext cx="1150937" cy="1149350"/>
          </a:xfrm>
          <a:prstGeom prst="ellipse">
            <a:avLst/>
          </a:prstGeom>
          <a:solidFill>
            <a:srgbClr val="DDA44F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5" name="椭圆 7"/>
          <p:cNvSpPr/>
          <p:nvPr/>
        </p:nvSpPr>
        <p:spPr>
          <a:xfrm>
            <a:off x="8074025" y="4959350"/>
            <a:ext cx="892175" cy="892175"/>
          </a:xfrm>
          <a:prstGeom prst="ellipse">
            <a:avLst/>
          </a:prstGeom>
          <a:solidFill>
            <a:srgbClr val="519CD6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右箭头 36"/>
          <p:cNvSpPr/>
          <p:nvPr/>
        </p:nvSpPr>
        <p:spPr>
          <a:xfrm rot="10800000">
            <a:off x="3463608" y="3235325"/>
            <a:ext cx="366712" cy="3889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138" name="Picture 2" descr="\\MAGNUM\Projects\Microsoft\Cloud Power FY12\Design\ICONS_PNG\Tower.png"/>
          <p:cNvPicPr>
            <a:picLocks noChangeAspect="1"/>
          </p:cNvPicPr>
          <p:nvPr/>
        </p:nvPicPr>
        <p:blipFill>
          <a:blip r:embed="rId1">
            <a:lum bright="100000" contrast="100000"/>
          </a:blip>
          <a:srcRect t="22057" b="22139"/>
          <a:stretch>
            <a:fillRect/>
          </a:stretch>
        </p:blipFill>
        <p:spPr>
          <a:xfrm>
            <a:off x="4462463" y="2738438"/>
            <a:ext cx="3040062" cy="1697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9" name="Picture 4" descr="C:\Users\Jonahs\Dropbox\Projects SCOTT\MEET Windows Azure\source\Background\tile-icon-cac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3110230"/>
            <a:ext cx="63817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38" y="5126038"/>
            <a:ext cx="588962" cy="588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41" name="Freeform 18"/>
          <p:cNvSpPr>
            <a:spLocks noEditPoints="1"/>
          </p:cNvSpPr>
          <p:nvPr/>
        </p:nvSpPr>
        <p:spPr>
          <a:xfrm>
            <a:off x="8712200" y="2343150"/>
            <a:ext cx="574675" cy="700088"/>
          </a:xfrm>
          <a:custGeom>
            <a:avLst/>
            <a:gdLst/>
            <a:ahLst/>
            <a:cxnLst>
              <a:cxn ang="0">
                <a:pos x="703986219" y="1045595430"/>
              </a:cxn>
              <a:cxn ang="0">
                <a:pos x="234661294" y="1100055275"/>
              </a:cxn>
              <a:cxn ang="0">
                <a:pos x="703986219" y="686172584"/>
              </a:cxn>
              <a:cxn ang="0">
                <a:pos x="234661294" y="735185745"/>
              </a:cxn>
              <a:cxn ang="0">
                <a:pos x="703986219" y="686172584"/>
              </a:cxn>
              <a:cxn ang="0">
                <a:pos x="1173311144" y="550026471"/>
              </a:cxn>
              <a:cxn ang="0">
                <a:pos x="1195139450" y="490122274"/>
              </a:cxn>
              <a:cxn ang="0">
                <a:pos x="1135109273" y="604486316"/>
              </a:cxn>
              <a:cxn ang="0">
                <a:pos x="234661294" y="501015644"/>
              </a:cxn>
              <a:cxn ang="0">
                <a:pos x="638498966" y="555473155"/>
              </a:cxn>
              <a:cxn ang="0">
                <a:pos x="234661294" y="1279765531"/>
              </a:cxn>
              <a:cxn ang="0">
                <a:pos x="638498966" y="1230754704"/>
              </a:cxn>
              <a:cxn ang="0">
                <a:pos x="234661294" y="1279765531"/>
              </a:cxn>
              <a:cxn ang="0">
                <a:pos x="60030177" y="1562948794"/>
              </a:cxn>
              <a:cxn ang="0">
                <a:pos x="191004683" y="196050310"/>
              </a:cxn>
              <a:cxn ang="0">
                <a:pos x="0" y="119808393"/>
              </a:cxn>
              <a:cxn ang="0">
                <a:pos x="1195139450" y="1633744026"/>
              </a:cxn>
              <a:cxn ang="0">
                <a:pos x="1135109273" y="942124757"/>
              </a:cxn>
              <a:cxn ang="0">
                <a:pos x="638498966" y="865885174"/>
              </a:cxn>
              <a:cxn ang="0">
                <a:pos x="234661294" y="920342686"/>
              </a:cxn>
              <a:cxn ang="0">
                <a:pos x="638498966" y="865885174"/>
              </a:cxn>
              <a:cxn ang="0">
                <a:pos x="311062700" y="119808393"/>
              </a:cxn>
              <a:cxn ang="0">
                <a:pos x="469324925" y="108917357"/>
              </a:cxn>
              <a:cxn ang="0">
                <a:pos x="600297095" y="0"/>
              </a:cxn>
              <a:cxn ang="0">
                <a:pos x="725814525" y="108917357"/>
              </a:cxn>
              <a:cxn ang="0">
                <a:pos x="884076749" y="119808393"/>
              </a:cxn>
              <a:cxn ang="0">
                <a:pos x="976849385" y="234170101"/>
              </a:cxn>
              <a:cxn ang="0">
                <a:pos x="223747142" y="196050310"/>
              </a:cxn>
              <a:cxn ang="0">
                <a:pos x="600297095" y="108917357"/>
              </a:cxn>
              <a:cxn ang="0">
                <a:pos x="600297095" y="59904197"/>
              </a:cxn>
              <a:cxn ang="0">
                <a:pos x="1036879561" y="1464924805"/>
              </a:cxn>
              <a:cxn ang="0">
                <a:pos x="158259888" y="321303054"/>
              </a:cxn>
              <a:cxn ang="0">
                <a:pos x="1036879561" y="386651602"/>
              </a:cxn>
              <a:cxn ang="0">
                <a:pos x="1091450326" y="266845542"/>
              </a:cxn>
              <a:cxn ang="0">
                <a:pos x="103686788" y="1513935633"/>
              </a:cxn>
              <a:cxn ang="0">
                <a:pos x="1091450326" y="1007475638"/>
              </a:cxn>
              <a:cxn ang="0">
                <a:pos x="1036879561" y="1464924805"/>
              </a:cxn>
              <a:cxn ang="0">
                <a:pos x="1036879561" y="724292376"/>
              </a:cxn>
              <a:cxn ang="0">
                <a:pos x="1091450326" y="675281549"/>
              </a:cxn>
              <a:cxn ang="0">
                <a:pos x="1173311144" y="190603625"/>
              </a:cxn>
              <a:cxn ang="0">
                <a:pos x="1195139450" y="119808393"/>
              </a:cxn>
              <a:cxn ang="0">
                <a:pos x="1004134767" y="196050310"/>
              </a:cxn>
              <a:cxn ang="0">
                <a:pos x="1135109273" y="239616786"/>
              </a:cxn>
              <a:cxn ang="0">
                <a:pos x="1342485185" y="223279066"/>
              </a:cxn>
              <a:cxn ang="0">
                <a:pos x="845874878" y="729739060"/>
              </a:cxn>
              <a:cxn ang="0">
                <a:pos x="851331955" y="501015644"/>
              </a:cxn>
              <a:cxn ang="0">
                <a:pos x="1189682373" y="223279066"/>
              </a:cxn>
              <a:cxn ang="0">
                <a:pos x="1342485185" y="582701911"/>
              </a:cxn>
              <a:cxn ang="0">
                <a:pos x="845874878" y="1094608591"/>
              </a:cxn>
              <a:cxn ang="0">
                <a:pos x="851331955" y="865885174"/>
              </a:cxn>
              <a:cxn ang="0">
                <a:pos x="1189682373" y="582701911"/>
              </a:cxn>
            </a:cxnLst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46" name="文本框 19"/>
          <p:cNvSpPr/>
          <p:nvPr/>
        </p:nvSpPr>
        <p:spPr>
          <a:xfrm>
            <a:off x="184785" y="2845435"/>
            <a:ext cx="23094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数据库设计</a:t>
            </a:r>
            <a:endParaRPr lang="zh-CN" altLang="en-US" sz="32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13"/>
          <p:cNvSpPr/>
          <p:nvPr/>
        </p:nvSpPr>
        <p:spPr>
          <a:xfrm>
            <a:off x="5937250" y="1611313"/>
            <a:ext cx="1408113" cy="221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38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</p:txBody>
      </p:sp>
      <p:sp>
        <p:nvSpPr>
          <p:cNvPr id="15362" name="文本框 14"/>
          <p:cNvSpPr/>
          <p:nvPr/>
        </p:nvSpPr>
        <p:spPr>
          <a:xfrm>
            <a:off x="6794500" y="2486025"/>
            <a:ext cx="1412875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60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Calibri" panose="020F0502020204030204" pitchFamily="34" charset="0"/>
              </a:rPr>
              <a:t>art</a:t>
            </a:r>
            <a:endParaRPr lang="zh-CN" altLang="en-US" sz="60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Calibri" panose="020F0502020204030204" pitchFamily="34" charset="0"/>
            </a:endParaRPr>
          </a:p>
        </p:txBody>
      </p:sp>
      <p:sp>
        <p:nvSpPr>
          <p:cNvPr id="15363" name="文本框 15"/>
          <p:cNvSpPr/>
          <p:nvPr/>
        </p:nvSpPr>
        <p:spPr>
          <a:xfrm>
            <a:off x="7934325" y="1787525"/>
            <a:ext cx="40322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500" b="1" dirty="0">
                <a:solidFill>
                  <a:srgbClr val="519CD6"/>
                </a:solidFill>
                <a:latin typeface="Helvetica LT Std" pitchFamily="2" charset="0"/>
                <a:ea typeface="Hiragino Sans GB W3" pitchFamily="2" charset="-122"/>
                <a:sym typeface="Helvetica LT Std" pitchFamily="2" charset="0"/>
              </a:rPr>
              <a:t>3</a:t>
            </a:r>
            <a:endParaRPr lang="en-US" altLang="zh-CN" sz="11500" b="1" dirty="0">
              <a:solidFill>
                <a:srgbClr val="519CD6"/>
              </a:solidFill>
              <a:latin typeface="Helvetica LT Std" pitchFamily="2" charset="0"/>
              <a:ea typeface="Hiragino Sans GB W3" pitchFamily="2" charset="-122"/>
              <a:sym typeface="Helvetica LT Std" pitchFamily="2" charset="0"/>
            </a:endParaRPr>
          </a:p>
        </p:txBody>
      </p:sp>
      <p:sp>
        <p:nvSpPr>
          <p:cNvPr id="15364" name="直接连接符 18"/>
          <p:cNvSpPr/>
          <p:nvPr/>
        </p:nvSpPr>
        <p:spPr>
          <a:xfrm>
            <a:off x="5945188" y="3508375"/>
            <a:ext cx="4189412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5365" name="直接连接符 19"/>
          <p:cNvSpPr/>
          <p:nvPr/>
        </p:nvSpPr>
        <p:spPr>
          <a:xfrm>
            <a:off x="5945188" y="4302125"/>
            <a:ext cx="4189412" cy="1588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15366" name="组合 31"/>
          <p:cNvGrpSpPr/>
          <p:nvPr/>
        </p:nvGrpSpPr>
        <p:grpSpPr>
          <a:xfrm>
            <a:off x="2724150" y="1897063"/>
            <a:ext cx="2543175" cy="2543175"/>
            <a:chOff x="0" y="0"/>
            <a:chExt cx="2542903" cy="2542903"/>
          </a:xfrm>
        </p:grpSpPr>
        <p:sp>
          <p:nvSpPr>
            <p:cNvPr id="15367" name="圆角矩形 21"/>
            <p:cNvSpPr/>
            <p:nvPr/>
          </p:nvSpPr>
          <p:spPr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8" name="任意多边形 30"/>
            <p:cNvSpPr/>
            <p:nvPr/>
          </p:nvSpPr>
          <p:spPr>
            <a:xfrm>
              <a:off x="371589" y="637588"/>
              <a:ext cx="2171314" cy="1905315"/>
            </a:xfrm>
            <a:custGeom>
              <a:avLst/>
              <a:gdLst/>
              <a:ahLst/>
              <a:cxnLst>
                <a:cxn ang="0">
                  <a:pos x="1791020" y="0"/>
                </a:cxn>
                <a:cxn ang="0">
                  <a:pos x="2171314" y="658689"/>
                </a:cxn>
                <a:cxn ang="0">
                  <a:pos x="2171314" y="1707909"/>
                </a:cxn>
                <a:cxn ang="0">
                  <a:pos x="1973908" y="1905315"/>
                </a:cxn>
                <a:cxn ang="0">
                  <a:pos x="562678" y="1905315"/>
                </a:cxn>
                <a:cxn ang="0">
                  <a:pos x="0" y="930728"/>
                </a:cxn>
                <a:cxn ang="0">
                  <a:pos x="0" y="512341"/>
                </a:cxn>
              </a:cxnLst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lnTo>
                    <a:pt x="1791020" y="0"/>
                  </a:lnTo>
                  <a:close/>
                </a:path>
              </a:pathLst>
            </a:custGeom>
            <a:solidFill>
              <a:srgbClr val="3B87C5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5369" name="组合 5"/>
            <p:cNvGrpSpPr/>
            <p:nvPr/>
          </p:nvGrpSpPr>
          <p:grpSpPr>
            <a:xfrm>
              <a:off x="381114" y="483825"/>
              <a:ext cx="1780673" cy="1662167"/>
              <a:chOff x="0" y="0"/>
              <a:chExt cx="1780673" cy="1662167"/>
            </a:xfrm>
          </p:grpSpPr>
          <p:sp>
            <p:nvSpPr>
              <p:cNvPr id="15370" name="圆角矩形 1"/>
              <p:cNvSpPr/>
              <p:nvPr/>
            </p:nvSpPr>
            <p:spPr>
              <a:xfrm>
                <a:off x="0" y="0"/>
                <a:ext cx="1780673" cy="1340542"/>
              </a:xfrm>
              <a:prstGeom prst="roundRect">
                <a:avLst>
                  <a:gd name="adj" fmla="val 9426"/>
                </a:avLst>
              </a:prstGeom>
              <a:solidFill>
                <a:srgbClr val="FFF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371" name="直角三角形 4"/>
              <p:cNvSpPr/>
              <p:nvPr/>
            </p:nvSpPr>
            <p:spPr>
              <a:xfrm flipV="1">
                <a:off x="443805" y="1226341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5372" name="文本框 29"/>
          <p:cNvSpPr/>
          <p:nvPr/>
        </p:nvSpPr>
        <p:spPr>
          <a:xfrm>
            <a:off x="6084888" y="3648075"/>
            <a:ext cx="3911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作业展示</a:t>
            </a:r>
            <a:endParaRPr lang="zh-CN" altLang="en-US" sz="3200" dirty="0">
              <a:solidFill>
                <a:srgbClr val="E8B16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9CD6"/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任意多边形 2"/>
          <p:cNvSpPr/>
          <p:nvPr/>
        </p:nvSpPr>
        <p:spPr>
          <a:xfrm>
            <a:off x="2012950" y="2330450"/>
            <a:ext cx="8597900" cy="167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86828" y="0"/>
              </a:cxn>
              <a:cxn ang="0">
                <a:pos x="9586828" y="8210"/>
              </a:cxn>
              <a:cxn ang="0">
                <a:pos x="8560281" y="834781"/>
              </a:cxn>
              <a:cxn ang="0">
                <a:pos x="9586828" y="1661351"/>
              </a:cxn>
              <a:cxn ang="0">
                <a:pos x="9586828" y="1680476"/>
              </a:cxn>
              <a:cxn ang="0">
                <a:pos x="0" y="1680476"/>
              </a:cxn>
              <a:cxn ang="0">
                <a:pos x="0" y="1661349"/>
              </a:cxn>
              <a:cxn ang="0">
                <a:pos x="1026546" y="834780"/>
              </a:cxn>
              <a:cxn ang="0">
                <a:pos x="0" y="8210"/>
              </a:cxn>
            </a:cxnLst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lnTo>
                  <a:pt x="0" y="0"/>
                </a:lnTo>
                <a:close/>
              </a:path>
            </a:pathLst>
          </a:custGeom>
          <a:solidFill>
            <a:srgbClr val="FFFFCF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文本框 3"/>
          <p:cNvSpPr/>
          <p:nvPr/>
        </p:nvSpPr>
        <p:spPr>
          <a:xfrm>
            <a:off x="2544763" y="2760663"/>
            <a:ext cx="7100887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5400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3"/>
          <p:cNvSpPr/>
          <p:nvPr/>
        </p:nvSpPr>
        <p:spPr>
          <a:xfrm>
            <a:off x="6069013" y="1587500"/>
            <a:ext cx="1408112" cy="221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38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</p:txBody>
      </p:sp>
      <p:sp>
        <p:nvSpPr>
          <p:cNvPr id="6146" name="文本框 14"/>
          <p:cNvSpPr/>
          <p:nvPr/>
        </p:nvSpPr>
        <p:spPr>
          <a:xfrm>
            <a:off x="6926263" y="2462213"/>
            <a:ext cx="1357312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60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Calibri" panose="020F0502020204030204" pitchFamily="34" charset="0"/>
              </a:rPr>
              <a:t>art</a:t>
            </a:r>
            <a:endParaRPr lang="zh-CN" altLang="en-US" sz="60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Calibri" panose="020F0502020204030204" pitchFamily="34" charset="0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8066088" y="1763713"/>
            <a:ext cx="403225" cy="1862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500" b="1" dirty="0">
                <a:solidFill>
                  <a:srgbClr val="519CD6"/>
                </a:solidFill>
                <a:latin typeface="Helvetica LT Std" pitchFamily="2" charset="0"/>
                <a:ea typeface="Hiragino Sans GB W3" pitchFamily="2" charset="-122"/>
                <a:sym typeface="Helvetica LT Std" pitchFamily="2" charset="0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itchFamily="2" charset="0"/>
              <a:ea typeface="Hiragino Sans GB W3" pitchFamily="2" charset="-122"/>
              <a:sym typeface="Helvetica LT Std" pitchFamily="2" charset="0"/>
            </a:endParaRPr>
          </a:p>
        </p:txBody>
      </p:sp>
      <p:sp>
        <p:nvSpPr>
          <p:cNvPr id="6148" name="文本框 16"/>
          <p:cNvSpPr/>
          <p:nvPr/>
        </p:nvSpPr>
        <p:spPr>
          <a:xfrm>
            <a:off x="6100763" y="3582988"/>
            <a:ext cx="2914650" cy="589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数据库设计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直接连接符 18"/>
          <p:cNvSpPr/>
          <p:nvPr/>
        </p:nvSpPr>
        <p:spPr>
          <a:xfrm>
            <a:off x="6076950" y="3484563"/>
            <a:ext cx="2981325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150" name="直接连接符 19"/>
          <p:cNvSpPr/>
          <p:nvPr/>
        </p:nvSpPr>
        <p:spPr>
          <a:xfrm>
            <a:off x="6076950" y="4279900"/>
            <a:ext cx="2981325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6151" name="组合 7"/>
          <p:cNvGrpSpPr/>
          <p:nvPr/>
        </p:nvGrpSpPr>
        <p:grpSpPr>
          <a:xfrm>
            <a:off x="2817813" y="1854200"/>
            <a:ext cx="2543175" cy="2824163"/>
            <a:chOff x="0" y="0"/>
            <a:chExt cx="2542903" cy="2823396"/>
          </a:xfrm>
        </p:grpSpPr>
        <p:sp>
          <p:nvSpPr>
            <p:cNvPr id="6152" name="圆角矩形 6"/>
            <p:cNvSpPr/>
            <p:nvPr/>
          </p:nvSpPr>
          <p:spPr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任意多边形 12"/>
            <p:cNvSpPr/>
            <p:nvPr/>
          </p:nvSpPr>
          <p:spPr>
            <a:xfrm rot="2700000">
              <a:off x="446061" y="862716"/>
              <a:ext cx="2386795" cy="1534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2713" y="10255"/>
                </a:cxn>
                <a:cxn ang="0">
                  <a:pos x="2328976" y="626518"/>
                </a:cxn>
                <a:cxn ang="0">
                  <a:pos x="2328976" y="905692"/>
                </a:cxn>
                <a:cxn ang="0">
                  <a:pos x="1700110" y="1534558"/>
                </a:cxn>
                <a:cxn ang="0">
                  <a:pos x="825725" y="1534558"/>
                </a:cxn>
                <a:cxn ang="0">
                  <a:pos x="825725" y="825725"/>
                </a:cxn>
              </a:cxnLst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87C5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5" descr="E-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235" y="62230"/>
            <a:ext cx="7973695" cy="67341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38125" y="472440"/>
            <a:ext cx="37014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本数据库系统设计的完整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E-R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547370" y="1626235"/>
            <a:ext cx="3083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涉及实体有</a:t>
            </a:r>
            <a:r>
              <a:rPr lang="en-US" altLang="zh-CN" sz="2800"/>
              <a:t>: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用户</a:t>
            </a:r>
            <a:endParaRPr lang="zh-CN" altLang="en-US" sz="2800"/>
          </a:p>
          <a:p>
            <a:r>
              <a:rPr lang="zh-CN" altLang="en-US" sz="2800"/>
              <a:t>生词</a:t>
            </a:r>
            <a:endParaRPr lang="zh-CN" altLang="en-US" sz="2800"/>
          </a:p>
          <a:p>
            <a:r>
              <a:rPr lang="zh-CN" altLang="en-US" sz="2800"/>
              <a:t>预置单词</a:t>
            </a:r>
            <a:endParaRPr lang="zh-CN" altLang="en-US" sz="2800"/>
          </a:p>
          <a:p>
            <a:r>
              <a:rPr lang="zh-CN" altLang="en-US" sz="2800"/>
              <a:t>题目</a:t>
            </a:r>
            <a:endParaRPr lang="zh-CN" altLang="en-US" sz="2800"/>
          </a:p>
          <a:p>
            <a:r>
              <a:rPr lang="zh-CN" altLang="en-US" sz="2800"/>
              <a:t>评论</a:t>
            </a:r>
            <a:endParaRPr lang="zh-CN" altLang="en-US" sz="2800"/>
          </a:p>
          <a:p>
            <a:r>
              <a:rPr lang="zh-CN" altLang="en-US" sz="2800"/>
              <a:t>试卷</a:t>
            </a:r>
            <a:endParaRPr lang="zh-CN" altLang="en-US" sz="2800"/>
          </a:p>
          <a:p>
            <a:r>
              <a:rPr lang="zh-CN" altLang="en-US" sz="2800"/>
              <a:t>赞扬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20" y="328295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触发器设置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4830" y="942975"/>
            <a:ext cx="88061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实体</a:t>
            </a:r>
            <a:r>
              <a:rPr lang="en-US" altLang="zh-CN"/>
              <a:t>“</a:t>
            </a:r>
            <a:r>
              <a:rPr lang="zh-CN" altLang="en-US"/>
              <a:t>评论</a:t>
            </a:r>
            <a:r>
              <a:rPr lang="en-US" altLang="zh-CN"/>
              <a:t>”</a:t>
            </a:r>
            <a:r>
              <a:rPr lang="zh-CN" altLang="en-US"/>
              <a:t>与实体</a:t>
            </a:r>
            <a:r>
              <a:rPr lang="en-US" altLang="zh-CN"/>
              <a:t>“</a:t>
            </a:r>
            <a:r>
              <a:rPr lang="zh-CN" altLang="en-US"/>
              <a:t>赞扬</a:t>
            </a:r>
            <a:r>
              <a:rPr lang="en-US" altLang="zh-CN"/>
              <a:t>”</a:t>
            </a:r>
            <a:r>
              <a:rPr lang="zh-CN" altLang="en-US"/>
              <a:t>的关系比较复杂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为评论点赞时，需要更新评论得点赞数同时记录点赞的记录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某种程度上，这是一个具有</a:t>
            </a:r>
            <a:r>
              <a:rPr lang="en-US" altLang="zh-CN"/>
              <a:t>“</a:t>
            </a:r>
            <a:r>
              <a:rPr lang="zh-CN" altLang="en-US"/>
              <a:t>原子性</a:t>
            </a:r>
            <a:r>
              <a:rPr lang="en-US" altLang="zh-CN"/>
              <a:t>”</a:t>
            </a:r>
            <a:r>
              <a:rPr lang="zh-CN" altLang="en-US"/>
              <a:t>的操作，如果其一发生错误，那么整个操作就都是错误的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符合数据库触发器的设计原则，故使用触发器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..........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13"/>
          <p:cNvSpPr/>
          <p:nvPr/>
        </p:nvSpPr>
        <p:spPr>
          <a:xfrm>
            <a:off x="5937250" y="1611313"/>
            <a:ext cx="1408113" cy="221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38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</p:txBody>
      </p:sp>
      <p:sp>
        <p:nvSpPr>
          <p:cNvPr id="10242" name="文本框 14"/>
          <p:cNvSpPr/>
          <p:nvPr/>
        </p:nvSpPr>
        <p:spPr>
          <a:xfrm>
            <a:off x="6794500" y="2486025"/>
            <a:ext cx="1412875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6000" dirty="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Calibri" panose="020F0502020204030204" pitchFamily="34" charset="0"/>
              </a:rPr>
              <a:t>art</a:t>
            </a:r>
            <a:endParaRPr lang="zh-CN" altLang="en-US" sz="6000" dirty="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Calibri" panose="020F0502020204030204" pitchFamily="34" charset="0"/>
            </a:endParaRPr>
          </a:p>
        </p:txBody>
      </p:sp>
      <p:sp>
        <p:nvSpPr>
          <p:cNvPr id="10243" name="文本框 15"/>
          <p:cNvSpPr/>
          <p:nvPr/>
        </p:nvSpPr>
        <p:spPr>
          <a:xfrm>
            <a:off x="7934325" y="1787525"/>
            <a:ext cx="40322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1500" b="1" dirty="0">
                <a:solidFill>
                  <a:srgbClr val="519CD6"/>
                </a:solidFill>
                <a:latin typeface="Helvetica LT Std" pitchFamily="2" charset="0"/>
                <a:ea typeface="Hiragino Sans GB W3" pitchFamily="2" charset="-122"/>
                <a:sym typeface="Helvetica LT Std" pitchFamily="2" charset="0"/>
              </a:rPr>
              <a:t>2</a:t>
            </a:r>
            <a:endParaRPr lang="en-US" altLang="zh-CN" sz="11500" b="1" dirty="0">
              <a:solidFill>
                <a:srgbClr val="519CD6"/>
              </a:solidFill>
              <a:latin typeface="Helvetica LT Std" pitchFamily="2" charset="0"/>
              <a:ea typeface="Hiragino Sans GB W3" pitchFamily="2" charset="-122"/>
              <a:sym typeface="Helvetica LT Std" pitchFamily="2" charset="0"/>
            </a:endParaRPr>
          </a:p>
        </p:txBody>
      </p:sp>
      <p:sp>
        <p:nvSpPr>
          <p:cNvPr id="10244" name="直接连接符 18"/>
          <p:cNvSpPr/>
          <p:nvPr/>
        </p:nvSpPr>
        <p:spPr>
          <a:xfrm>
            <a:off x="5945188" y="3508375"/>
            <a:ext cx="4189412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0245" name="直接连接符 19"/>
          <p:cNvSpPr/>
          <p:nvPr/>
        </p:nvSpPr>
        <p:spPr>
          <a:xfrm>
            <a:off x="5945188" y="4302125"/>
            <a:ext cx="4189412" cy="1588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10246" name="组合 31"/>
          <p:cNvGrpSpPr/>
          <p:nvPr/>
        </p:nvGrpSpPr>
        <p:grpSpPr>
          <a:xfrm>
            <a:off x="2724150" y="1897063"/>
            <a:ext cx="2543175" cy="2543175"/>
            <a:chOff x="0" y="0"/>
            <a:chExt cx="2542903" cy="2542903"/>
          </a:xfrm>
        </p:grpSpPr>
        <p:sp>
          <p:nvSpPr>
            <p:cNvPr id="10247" name="圆角矩形 21"/>
            <p:cNvSpPr/>
            <p:nvPr/>
          </p:nvSpPr>
          <p:spPr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8" name="任意多边形 30"/>
            <p:cNvSpPr/>
            <p:nvPr/>
          </p:nvSpPr>
          <p:spPr>
            <a:xfrm>
              <a:off x="371589" y="637588"/>
              <a:ext cx="2171314" cy="1905315"/>
            </a:xfrm>
            <a:custGeom>
              <a:avLst/>
              <a:gdLst/>
              <a:ahLst/>
              <a:cxnLst>
                <a:cxn ang="0">
                  <a:pos x="1791020" y="0"/>
                </a:cxn>
                <a:cxn ang="0">
                  <a:pos x="2171314" y="658689"/>
                </a:cxn>
                <a:cxn ang="0">
                  <a:pos x="2171314" y="1707909"/>
                </a:cxn>
                <a:cxn ang="0">
                  <a:pos x="1973908" y="1905315"/>
                </a:cxn>
                <a:cxn ang="0">
                  <a:pos x="562678" y="1905315"/>
                </a:cxn>
                <a:cxn ang="0">
                  <a:pos x="0" y="930728"/>
                </a:cxn>
                <a:cxn ang="0">
                  <a:pos x="0" y="512341"/>
                </a:cxn>
              </a:cxnLst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lnTo>
                    <a:pt x="1791020" y="0"/>
                  </a:lnTo>
                  <a:close/>
                </a:path>
              </a:pathLst>
            </a:custGeom>
            <a:solidFill>
              <a:srgbClr val="3B87C5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49" name="组合 5"/>
            <p:cNvGrpSpPr/>
            <p:nvPr/>
          </p:nvGrpSpPr>
          <p:grpSpPr>
            <a:xfrm>
              <a:off x="381114" y="483825"/>
              <a:ext cx="1780673" cy="1662167"/>
              <a:chOff x="0" y="0"/>
              <a:chExt cx="1780673" cy="1662167"/>
            </a:xfrm>
          </p:grpSpPr>
          <p:sp>
            <p:nvSpPr>
              <p:cNvPr id="10250" name="圆角矩形 1"/>
              <p:cNvSpPr/>
              <p:nvPr/>
            </p:nvSpPr>
            <p:spPr>
              <a:xfrm>
                <a:off x="0" y="0"/>
                <a:ext cx="1780673" cy="1340542"/>
              </a:xfrm>
              <a:prstGeom prst="roundRect">
                <a:avLst>
                  <a:gd name="adj" fmla="val 9426"/>
                </a:avLst>
              </a:prstGeom>
              <a:solidFill>
                <a:srgbClr val="FFF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251" name="直角三角形 4"/>
              <p:cNvSpPr/>
              <p:nvPr/>
            </p:nvSpPr>
            <p:spPr>
              <a:xfrm flipV="1">
                <a:off x="443805" y="1226341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0252" name="文本框 29"/>
          <p:cNvSpPr/>
          <p:nvPr/>
        </p:nvSpPr>
        <p:spPr>
          <a:xfrm>
            <a:off x="6083300" y="3649663"/>
            <a:ext cx="3911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系统设计</a:t>
            </a:r>
            <a:endParaRPr lang="zh-CN" altLang="en-US" sz="32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80540" y="363855"/>
            <a:ext cx="96742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整体采用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C/S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架构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Client/Server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架构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82420"/>
            <a:ext cx="6199505" cy="4086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7075" y="1582420"/>
            <a:ext cx="468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前端设计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前端采用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客户端，负责用户的具体事务处理和相关图形化界面的呈现。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后端设计</a:t>
            </a:r>
            <a:endParaRPr lang="zh-CN" altLang="en-US"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Servlet</a:t>
            </a:r>
            <a:r>
              <a:rPr lang="zh-CN" altLang="en-US"/>
              <a:t>服务器，采用面向对象的设计思想，设置多个功能类，每一个前端请求都会划分到某一个功能类中进行处理。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前后端交互</a:t>
            </a:r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http</a:t>
            </a:r>
            <a:r>
              <a:rPr lang="zh-CN" altLang="en-US"/>
              <a:t>协议</a:t>
            </a:r>
            <a:r>
              <a:rPr lang="en-US" altLang="zh-CN"/>
              <a:t>post</a:t>
            </a:r>
            <a:r>
              <a:rPr lang="zh-CN" altLang="en-US"/>
              <a:t>报文进行交互，将数据打包为</a:t>
            </a:r>
            <a:r>
              <a:rPr lang="en-US" altLang="zh-CN"/>
              <a:t>JSON</a:t>
            </a:r>
            <a:r>
              <a:rPr lang="zh-CN" altLang="en-US"/>
              <a:t>格式进行传输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430" y="397510"/>
            <a:ext cx="593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一次完整的前后端交互过程演示</a:t>
            </a:r>
            <a:r>
              <a:rPr lang="en-US" altLang="zh-CN" sz="2800"/>
              <a:t>: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2120265" y="172148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前端发送请求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010" y="397510"/>
            <a:ext cx="878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3" name="图片 1" descr="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139190"/>
            <a:ext cx="9664700" cy="475424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271905" y="2717165"/>
            <a:ext cx="1212850" cy="69278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自定义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Calibri</vt:lpstr>
      <vt:lpstr>微软雅黑</vt:lpstr>
      <vt:lpstr>微软雅黑 Light</vt:lpstr>
      <vt:lpstr>方正姚体</vt:lpstr>
      <vt:lpstr>方正大黑简体</vt:lpstr>
      <vt:lpstr>Helvetica LT Std</vt:lpstr>
      <vt:lpstr>Hiragino Sans GB W3</vt:lpstr>
      <vt:lpstr>Arial Unicode MS</vt:lpstr>
      <vt:lpstr>黑体</vt:lpstr>
      <vt:lpstr>Segoe Print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BB boy</cp:lastModifiedBy>
  <cp:revision>139</cp:revision>
  <dcterms:created xsi:type="dcterms:W3CDTF">2013-10-24T14:40:00Z</dcterms:created>
  <dcterms:modified xsi:type="dcterms:W3CDTF">2018-07-12T14:16:16Z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