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6" r:id="rId2"/>
    <p:sldId id="337" r:id="rId3"/>
    <p:sldId id="342" r:id="rId4"/>
    <p:sldId id="350" r:id="rId5"/>
    <p:sldId id="351" r:id="rId6"/>
    <p:sldId id="385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3" r:id="rId28"/>
    <p:sldId id="374" r:id="rId29"/>
    <p:sldId id="376" r:id="rId30"/>
    <p:sldId id="375" r:id="rId31"/>
    <p:sldId id="378" r:id="rId32"/>
    <p:sldId id="386" r:id="rId33"/>
    <p:sldId id="387" r:id="rId34"/>
    <p:sldId id="379" r:id="rId35"/>
    <p:sldId id="380" r:id="rId36"/>
    <p:sldId id="388" r:id="rId37"/>
    <p:sldId id="382" r:id="rId38"/>
    <p:sldId id="383" r:id="rId39"/>
    <p:sldId id="384" r:id="rId4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介绍" id="{9359586E-A46A-2441-8D4F-4630A70B68E2}">
          <p14:sldIdLst>
            <p14:sldId id="316"/>
          </p14:sldIdLst>
        </p14:section>
        <p14:section name="课时讲解页" id="{75245455-0D4A-9946-BDBB-21627299AE52}">
          <p14:sldIdLst>
            <p14:sldId id="337"/>
            <p14:sldId id="342"/>
            <p14:sldId id="350"/>
            <p14:sldId id="351"/>
            <p14:sldId id="385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3"/>
            <p14:sldId id="374"/>
            <p14:sldId id="376"/>
            <p14:sldId id="375"/>
            <p14:sldId id="378"/>
            <p14:sldId id="386"/>
            <p14:sldId id="387"/>
            <p14:sldId id="379"/>
            <p14:sldId id="380"/>
            <p14:sldId id="388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6" autoAdjust="0"/>
    <p:restoredTop sz="84900" autoAdjust="0"/>
  </p:normalViewPr>
  <p:slideViewPr>
    <p:cSldViewPr snapToObjects="1">
      <p:cViewPr>
        <p:scale>
          <a:sx n="32" d="100"/>
          <a:sy n="32" d="100"/>
        </p:scale>
        <p:origin x="224" y="320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运算符和表达式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算数运算符</a:t>
            </a:r>
          </a:p>
          <a:p>
            <a:r>
              <a:rPr lang="zh-CN" altLang="en-US" dirty="0"/>
              <a:t>赋值运算符				</a:t>
            </a:r>
          </a:p>
          <a:p>
            <a:r>
              <a:rPr lang="zh-CN" altLang="en-US" dirty="0"/>
              <a:t>扩展后的赋值运算符</a:t>
            </a:r>
          </a:p>
          <a:p>
            <a:r>
              <a:rPr lang="zh-CN" altLang="en-US" dirty="0"/>
              <a:t>比较运算符</a:t>
            </a:r>
          </a:p>
          <a:p>
            <a:r>
              <a:rPr lang="zh-CN" altLang="en-US" dirty="0"/>
              <a:t>逻辑运算符</a:t>
            </a:r>
          </a:p>
          <a:p>
            <a:r>
              <a:rPr lang="zh-CN" altLang="en-US" dirty="0"/>
              <a:t>三目运算符</a:t>
            </a:r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运算符和表达式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算数运算符</a:t>
            </a:r>
          </a:p>
          <a:p>
            <a:r>
              <a:rPr lang="en-US" altLang="zh-CN" dirty="0"/>
              <a:t>+</a:t>
            </a:r>
            <a:endParaRPr lang="zh-CN" altLang="en-US" dirty="0"/>
          </a:p>
          <a:p>
            <a:r>
              <a:rPr lang="en-US" altLang="zh-CN" dirty="0"/>
              <a:t>-</a:t>
            </a:r>
            <a:endParaRPr lang="zh-CN" altLang="en-US" dirty="0"/>
          </a:p>
          <a:p>
            <a:r>
              <a:rPr lang="zh-CN" altLang="en-US" dirty="0"/>
              <a:t>*</a:t>
            </a:r>
          </a:p>
          <a:p>
            <a:r>
              <a:rPr lang="en-US" altLang="zh-CN" dirty="0"/>
              <a:t>/</a:t>
            </a:r>
            <a:endParaRPr lang="zh-CN" altLang="en-US" dirty="0"/>
          </a:p>
          <a:p>
            <a:r>
              <a:rPr lang="en-US" altLang="zh-CN" dirty="0"/>
              <a:t>%</a:t>
            </a:r>
            <a:endParaRPr lang="zh-CN" altLang="en-US" dirty="0"/>
          </a:p>
          <a:p>
            <a:r>
              <a:rPr lang="en-US" altLang="zh-CN" dirty="0"/>
              <a:t>++</a:t>
            </a:r>
            <a:endParaRPr lang="zh-CN" altLang="en-US" dirty="0"/>
          </a:p>
          <a:p>
            <a:r>
              <a:rPr lang="en-US" altLang="zh-CN" dirty="0"/>
              <a:t>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运算符和表达式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赋值运算符				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=</a:t>
            </a:r>
            <a:r>
              <a:rPr lang="zh-CN" altLang="en-US" dirty="0">
                <a:solidFill>
                  <a:srgbClr val="535353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运算符和表达式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扩展后的赋值运算符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+=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-=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*</a:t>
            </a:r>
            <a:r>
              <a:rPr lang="en-US" altLang="zh-CN" dirty="0">
                <a:solidFill>
                  <a:srgbClr val="535353"/>
                </a:solidFill>
              </a:rPr>
              <a:t>=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-=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%=</a:t>
            </a:r>
            <a:r>
              <a:rPr lang="zh-CN" altLang="en-US" dirty="0">
                <a:solidFill>
                  <a:srgbClr val="535353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运算符和表达式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比较运算符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&gt;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&gt;=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&lt;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&lt;=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==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!=</a:t>
            </a:r>
            <a:r>
              <a:rPr lang="zh-CN" altLang="en-US" dirty="0">
                <a:solidFill>
                  <a:srgbClr val="535353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运算符和表达式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&amp;&amp;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||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!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运算符和表达式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三目运算符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fr-FR"/>
              <a:t>（</a:t>
            </a:r>
            <a:r>
              <a:rPr lang="fr-FR" altLang="zh-CN"/>
              <a:t>expression</a:t>
            </a:r>
            <a:r>
              <a:rPr lang="zh-CN" altLang="fr-FR"/>
              <a:t>）？</a:t>
            </a:r>
            <a:r>
              <a:rPr lang="fr-FR" altLang="zh-CN"/>
              <a:t>if-true-statement :if-false-statement; 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循环语句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for</a:t>
            </a:r>
            <a:endParaRPr kumimoji="1" lang="zh-CN" altLang="en-US"/>
          </a:p>
          <a:p>
            <a:r>
              <a:rPr kumimoji="1" lang="en-US" altLang="zh-CN"/>
              <a:t>while</a:t>
            </a:r>
            <a:endParaRPr kumimoji="1" lang="zh-CN" altLang="en-US"/>
          </a:p>
          <a:p>
            <a:r>
              <a:rPr kumimoji="1" lang="en-US" altLang="zh-CN"/>
              <a:t>do...while</a:t>
            </a:r>
            <a:endParaRPr kumimoji="1" lang="zh-CN" altLang="en-US"/>
          </a:p>
          <a:p>
            <a:r>
              <a:rPr lang="zh-CN" altLang="en-US" dirty="0">
                <a:solidFill>
                  <a:srgbClr val="535353"/>
                </a:solidFill>
              </a:rPr>
              <a:t>循环跳转语句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循环语句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for</a:t>
            </a:r>
            <a:endParaRPr lang="zh-CN" altLang="en-US" b="1" dirty="0"/>
          </a:p>
          <a:p>
            <a:pPr marL="190800" indent="0">
              <a:buNone/>
            </a:pPr>
            <a:endParaRPr lang="en-US" altLang="zh-CN" b="1" dirty="0"/>
          </a:p>
          <a:p>
            <a:pPr marL="900000" indent="0">
              <a:buNone/>
            </a:pP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 </a:t>
            </a:r>
            <a:r>
              <a:rPr lang="en-US" altLang="zh-CN" b="1" dirty="0" err="1"/>
              <a:t>init_expression</a:t>
            </a:r>
            <a:r>
              <a:rPr lang="en-US" altLang="zh-CN" b="1" dirty="0"/>
              <a:t>;</a:t>
            </a:r>
            <a:r>
              <a:rPr lang="zh-CN" altLang="en-US" b="1" dirty="0"/>
              <a:t> </a:t>
            </a:r>
            <a:r>
              <a:rPr lang="en-US" altLang="zh-CN" b="1" dirty="0" err="1"/>
              <a:t>loop_condition</a:t>
            </a:r>
            <a:r>
              <a:rPr lang="en-US" altLang="zh-CN" b="1" dirty="0"/>
              <a:t>;</a:t>
            </a:r>
            <a:r>
              <a:rPr lang="zh-CN" altLang="en-US" b="1" dirty="0"/>
              <a:t> </a:t>
            </a:r>
            <a:r>
              <a:rPr lang="en-US" altLang="zh-CN" b="1" dirty="0" err="1"/>
              <a:t>loop_expression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en-US" altLang="zh-CN" b="1" dirty="0"/>
              <a:t>{</a:t>
            </a:r>
            <a:endParaRPr lang="zh-CN" altLang="en-US" b="1" dirty="0"/>
          </a:p>
          <a:p>
            <a:pPr marL="900000" indent="0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program</a:t>
            </a:r>
            <a:r>
              <a:rPr lang="zh-CN" altLang="en-US" b="1" dirty="0"/>
              <a:t> </a:t>
            </a:r>
            <a:r>
              <a:rPr lang="en-US" altLang="zh-CN" b="1" dirty="0" err="1"/>
              <a:t>statment</a:t>
            </a:r>
            <a:endParaRPr lang="zh-CN" altLang="en-US" b="1" dirty="0"/>
          </a:p>
          <a:p>
            <a:pPr marL="90000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  <a:p>
            <a:pPr marL="900000" indent="0">
              <a:buNone/>
            </a:pPr>
            <a:r>
              <a:rPr lang="en-US" altLang="zh-CN" dirty="0" err="1"/>
              <a:t>init_expression</a:t>
            </a:r>
            <a:r>
              <a:rPr lang="en-US" altLang="zh-CN" dirty="0"/>
              <a:t>:</a:t>
            </a:r>
            <a:r>
              <a:rPr lang="zh-CN" altLang="en-US" dirty="0"/>
              <a:t> 循环开始前设置初始值，仅执行一次</a:t>
            </a:r>
          </a:p>
          <a:p>
            <a:pPr marL="900000" indent="0">
              <a:buNone/>
            </a:pPr>
            <a:r>
              <a:rPr lang="en-US" altLang="zh-CN" dirty="0" err="1"/>
              <a:t>loop_condition</a:t>
            </a:r>
            <a:r>
              <a:rPr lang="en-US" altLang="zh-CN" dirty="0"/>
              <a:t> :</a:t>
            </a:r>
            <a:r>
              <a:rPr lang="zh-CN" altLang="en-US" dirty="0"/>
              <a:t>循环所需条件，每次进行判断</a:t>
            </a:r>
          </a:p>
          <a:p>
            <a:pPr marL="900000" indent="0">
              <a:buNone/>
            </a:pPr>
            <a:r>
              <a:rPr lang="en-US" altLang="zh-CN" dirty="0" err="1"/>
              <a:t>loop_expression</a:t>
            </a:r>
            <a:r>
              <a:rPr lang="en-US" altLang="zh-CN" dirty="0"/>
              <a:t>:</a:t>
            </a:r>
            <a:r>
              <a:rPr lang="zh-CN" altLang="en-US" dirty="0"/>
              <a:t>循环表达式，每次循环执行一次</a:t>
            </a:r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整型</a:t>
            </a:r>
          </a:p>
          <a:p>
            <a:r>
              <a:rPr lang="zh-CN" altLang="en-US" dirty="0" smtClean="0"/>
              <a:t>浮点型</a:t>
            </a:r>
          </a:p>
          <a:p>
            <a:r>
              <a:rPr lang="zh-CN" altLang="en-US" dirty="0" smtClean="0"/>
              <a:t>字符型</a:t>
            </a:r>
          </a:p>
          <a:p>
            <a:r>
              <a:rPr lang="zh-CN" altLang="en-US" dirty="0" smtClean="0"/>
              <a:t>布尔型</a:t>
            </a:r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类型</a:t>
            </a:r>
          </a:p>
          <a:p>
            <a:r>
              <a:rPr lang="zh-CN" altLang="en-US" dirty="0"/>
              <a:t>基本数据类型转换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12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循环语句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b="1" dirty="0"/>
              <a:t>while</a:t>
            </a:r>
            <a:endParaRPr lang="zh-CN" altLang="en-US" b="1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b="1" dirty="0"/>
          </a:p>
          <a:p>
            <a:pPr marL="900000">
              <a:buClr>
                <a:srgbClr val="35B558"/>
              </a:buClr>
              <a:buSzPct val="105000"/>
            </a:pPr>
            <a:r>
              <a:rPr lang="en-US" altLang="zh-CN" dirty="0">
                <a:solidFill>
                  <a:srgbClr val="535353"/>
                </a:solidFill>
              </a:rPr>
              <a:t>while(</a:t>
            </a:r>
            <a:r>
              <a:rPr lang="en-US" altLang="zh-CN" b="1" dirty="0"/>
              <a:t>expression</a:t>
            </a:r>
            <a:r>
              <a:rPr lang="en-US" altLang="zh-CN" dirty="0">
                <a:solidFill>
                  <a:srgbClr val="535353"/>
                </a:solidFill>
              </a:rPr>
              <a:t>)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{</a:t>
            </a:r>
            <a:endParaRPr lang="zh-CN" altLang="en-US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program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statment</a:t>
            </a:r>
            <a:endParaRPr lang="zh-CN" altLang="en-US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en-US" altLang="zh-CN" dirty="0">
                <a:solidFill>
                  <a:srgbClr val="535353"/>
                </a:solidFill>
              </a:rPr>
              <a:t>}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循环语句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b="1" dirty="0"/>
              <a:t>do...while</a:t>
            </a:r>
            <a:endParaRPr lang="zh-CN" altLang="en-US" b="1" dirty="0"/>
          </a:p>
          <a:p>
            <a:endParaRPr lang="zh-CN" altLang="en-US" b="1" dirty="0"/>
          </a:p>
          <a:p>
            <a:pPr marL="1080000"/>
            <a:r>
              <a:rPr lang="en-US" altLang="zh-CN" dirty="0">
                <a:solidFill>
                  <a:srgbClr val="535353"/>
                </a:solidFill>
              </a:rPr>
              <a:t>do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{</a:t>
            </a:r>
            <a:r>
              <a:rPr lang="zh-CN" altLang="en-US" dirty="0">
                <a:solidFill>
                  <a:srgbClr val="535353"/>
                </a:solidFill>
              </a:rPr>
              <a:t/>
            </a:r>
            <a:br>
              <a:rPr lang="zh-CN" altLang="en-US" dirty="0">
                <a:solidFill>
                  <a:srgbClr val="535353"/>
                </a:solidFill>
              </a:rPr>
            </a:b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program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b="1" dirty="0"/>
              <a:t>statement</a:t>
            </a:r>
            <a:endParaRPr lang="zh-CN" altLang="en-US" b="1" dirty="0"/>
          </a:p>
          <a:p>
            <a:pPr marL="1080000"/>
            <a:r>
              <a:rPr lang="en-US" altLang="zh-CN" dirty="0">
                <a:solidFill>
                  <a:srgbClr val="535353"/>
                </a:solidFill>
              </a:rPr>
              <a:t>}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while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(expression);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循环语句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循环跳转语句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break</a:t>
            </a:r>
            <a:endParaRPr lang="zh-CN" altLang="en-US" dirty="0">
              <a:solidFill>
                <a:srgbClr val="535353"/>
              </a:solidFill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continue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选择语句</a:t>
            </a:r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选择语句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if</a:t>
            </a:r>
            <a:endParaRPr kumimoji="1" lang="zh-CN" altLang="en-US"/>
          </a:p>
          <a:p>
            <a:r>
              <a:rPr kumimoji="1" lang="en-US" altLang="zh-CN"/>
              <a:t>switch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选择语句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if</a:t>
            </a:r>
            <a:endParaRPr lang="zh-CN" altLang="en-US" b="1" dirty="0"/>
          </a:p>
          <a:p>
            <a:pPr marL="900000" indent="0">
              <a:buNone/>
            </a:pPr>
            <a:endParaRPr lang="zh-CN" altLang="en-US" b="1" dirty="0"/>
          </a:p>
          <a:p>
            <a:pPr marL="900000" indent="0">
              <a:buNone/>
            </a:pPr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(expression)</a:t>
            </a:r>
            <a:r>
              <a:rPr lang="zh-CN" altLang="en-US" b="1" dirty="0"/>
              <a:t> </a:t>
            </a:r>
            <a:r>
              <a:rPr lang="en-US" altLang="zh-CN" b="1" dirty="0"/>
              <a:t>{</a:t>
            </a:r>
            <a:endParaRPr lang="zh-CN" altLang="en-US" b="1" dirty="0"/>
          </a:p>
          <a:p>
            <a:pPr marL="900000" indent="0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program</a:t>
            </a:r>
            <a:r>
              <a:rPr lang="zh-CN" altLang="en-US" b="1" dirty="0"/>
              <a:t> </a:t>
            </a:r>
            <a:r>
              <a:rPr lang="en-US" altLang="zh-CN" b="1" dirty="0"/>
              <a:t>statement</a:t>
            </a:r>
            <a:endParaRPr lang="zh-CN" altLang="en-US" b="1" dirty="0"/>
          </a:p>
          <a:p>
            <a:pPr marL="900000" indent="0">
              <a:buNone/>
            </a:pPr>
            <a:r>
              <a:rPr lang="en-US" altLang="zh-CN" b="1" dirty="0"/>
              <a:t>}</a:t>
            </a:r>
            <a:r>
              <a:rPr lang="zh-CN" altLang="en-US" b="1" dirty="0"/>
              <a:t> </a:t>
            </a:r>
            <a:r>
              <a:rPr lang="en-US" altLang="zh-CN" b="1" dirty="0"/>
              <a:t>else</a:t>
            </a:r>
            <a:r>
              <a:rPr lang="zh-CN" altLang="en-US" b="1" dirty="0"/>
              <a:t> </a:t>
            </a:r>
            <a:r>
              <a:rPr lang="en-US" altLang="zh-CN" b="1" dirty="0"/>
              <a:t>if(</a:t>
            </a:r>
            <a:r>
              <a:rPr lang="zh-CN" altLang="en-US" b="1" dirty="0"/>
              <a:t> </a:t>
            </a:r>
            <a:r>
              <a:rPr lang="en-US" altLang="zh-CN" b="1" dirty="0"/>
              <a:t>expression)</a:t>
            </a:r>
            <a:r>
              <a:rPr lang="zh-CN" altLang="en-US" b="1" dirty="0"/>
              <a:t> </a:t>
            </a:r>
            <a:r>
              <a:rPr lang="en-US" altLang="zh-CN" b="1" dirty="0"/>
              <a:t>{</a:t>
            </a:r>
            <a:endParaRPr lang="zh-CN" altLang="en-US" b="1" dirty="0"/>
          </a:p>
          <a:p>
            <a:pPr marL="900000" indent="0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program</a:t>
            </a:r>
            <a:r>
              <a:rPr lang="zh-CN" altLang="en-US" b="1" dirty="0"/>
              <a:t> </a:t>
            </a:r>
            <a:r>
              <a:rPr lang="en-US" altLang="zh-CN" b="1" dirty="0"/>
              <a:t>statement</a:t>
            </a:r>
            <a:endParaRPr lang="zh-CN" altLang="en-US" b="1" dirty="0"/>
          </a:p>
          <a:p>
            <a:pPr marL="900000" indent="0">
              <a:buNone/>
            </a:pPr>
            <a:r>
              <a:rPr lang="en-US" altLang="zh-CN" b="1" dirty="0"/>
              <a:t>}</a:t>
            </a:r>
            <a:r>
              <a:rPr lang="zh-CN" altLang="en-US" b="1" dirty="0"/>
              <a:t> </a:t>
            </a:r>
            <a:r>
              <a:rPr lang="en-US" altLang="zh-CN" b="1" dirty="0"/>
              <a:t>else</a:t>
            </a:r>
            <a:r>
              <a:rPr lang="zh-CN" altLang="en-US" b="1" dirty="0"/>
              <a:t> </a:t>
            </a:r>
            <a:r>
              <a:rPr lang="en-US" altLang="zh-CN" b="1" dirty="0"/>
              <a:t>{</a:t>
            </a:r>
            <a:endParaRPr lang="zh-CN" altLang="en-US" b="1" dirty="0"/>
          </a:p>
          <a:p>
            <a:pPr marL="900000" indent="0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program</a:t>
            </a:r>
            <a:r>
              <a:rPr lang="zh-CN" altLang="en-US" b="1" dirty="0"/>
              <a:t> </a:t>
            </a:r>
            <a:r>
              <a:rPr lang="en-US" altLang="zh-CN" b="1" dirty="0"/>
              <a:t>statement</a:t>
            </a:r>
            <a:endParaRPr lang="zh-CN" altLang="en-US" b="1" dirty="0"/>
          </a:p>
          <a:p>
            <a:pPr marL="90000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选择语句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160240"/>
            <a:ext cx="22201200" cy="1117848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b="1" dirty="0"/>
              <a:t>switch</a:t>
            </a:r>
            <a:endParaRPr lang="zh-CN" altLang="en-US" b="1" dirty="0"/>
          </a:p>
          <a:p>
            <a:pPr marL="900000">
              <a:buClr>
                <a:srgbClr val="35B558"/>
              </a:buClr>
              <a:buSzPct val="105000"/>
            </a:pPr>
            <a:r>
              <a:rPr lang="en-US" altLang="zh-CN" sz="4000" b="1" dirty="0">
                <a:solidFill>
                  <a:srgbClr val="535353"/>
                </a:solidFill>
              </a:rPr>
              <a:t>switch(expression):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{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</a:t>
            </a:r>
            <a:r>
              <a:rPr lang="en-US" altLang="zh-CN" sz="4000" b="1" dirty="0">
                <a:solidFill>
                  <a:srgbClr val="535353"/>
                </a:solidFill>
              </a:rPr>
              <a:t>case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value1:</a:t>
            </a:r>
            <a:r>
              <a:rPr lang="zh-CN" altLang="en-US" sz="4000" dirty="0">
                <a:solidFill>
                  <a:srgbClr val="535353"/>
                </a:solidFill>
              </a:rPr>
              <a:t> </a:t>
            </a:r>
            <a:r>
              <a:rPr lang="en-US" altLang="zh-CN" sz="4000" dirty="0">
                <a:solidFill>
                  <a:srgbClr val="535353"/>
                </a:solidFill>
              </a:rPr>
              <a:t>{</a:t>
            </a:r>
            <a:endParaRPr lang="zh-CN" altLang="en-US" sz="4000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	</a:t>
            </a:r>
            <a:r>
              <a:rPr lang="en-US" altLang="zh-CN" sz="4000" b="1" dirty="0">
                <a:solidFill>
                  <a:srgbClr val="535353"/>
                </a:solidFill>
              </a:rPr>
              <a:t>program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statement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	</a:t>
            </a:r>
            <a:r>
              <a:rPr lang="en-US" altLang="zh-CN" sz="4000" b="1" dirty="0">
                <a:solidFill>
                  <a:srgbClr val="535353"/>
                </a:solidFill>
              </a:rPr>
              <a:t>break;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</a:t>
            </a:r>
            <a:r>
              <a:rPr lang="en-US" altLang="zh-CN" sz="4000" b="1" dirty="0">
                <a:solidFill>
                  <a:srgbClr val="535353"/>
                </a:solidFill>
              </a:rPr>
              <a:t>}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case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value2: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{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	</a:t>
            </a:r>
            <a:r>
              <a:rPr lang="en-US" altLang="zh-CN" sz="4000" b="1" dirty="0">
                <a:solidFill>
                  <a:srgbClr val="535353"/>
                </a:solidFill>
              </a:rPr>
              <a:t>program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statement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	</a:t>
            </a:r>
            <a:r>
              <a:rPr lang="en-US" altLang="zh-CN" sz="4000" b="1" dirty="0">
                <a:solidFill>
                  <a:srgbClr val="535353"/>
                </a:solidFill>
              </a:rPr>
              <a:t>break;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</a:t>
            </a:r>
            <a:r>
              <a:rPr lang="en-US" altLang="zh-CN" sz="4000" b="1" dirty="0">
                <a:solidFill>
                  <a:srgbClr val="535353"/>
                </a:solidFill>
              </a:rPr>
              <a:t>}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default: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{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	</a:t>
            </a:r>
            <a:r>
              <a:rPr lang="en-US" altLang="zh-CN" sz="4000" b="1" dirty="0">
                <a:solidFill>
                  <a:srgbClr val="535353"/>
                </a:solidFill>
              </a:rPr>
              <a:t>program</a:t>
            </a:r>
            <a:r>
              <a:rPr lang="zh-CN" altLang="en-US" sz="4000" b="1" dirty="0">
                <a:solidFill>
                  <a:srgbClr val="535353"/>
                </a:solidFill>
              </a:rPr>
              <a:t> </a:t>
            </a:r>
            <a:r>
              <a:rPr lang="en-US" altLang="zh-CN" sz="4000" b="1" dirty="0">
                <a:solidFill>
                  <a:srgbClr val="535353"/>
                </a:solidFill>
              </a:rPr>
              <a:t>statement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zh-CN" altLang="en-US" sz="4000" b="1" dirty="0">
                <a:solidFill>
                  <a:srgbClr val="535353"/>
                </a:solidFill>
              </a:rPr>
              <a:t>		</a:t>
            </a:r>
            <a:r>
              <a:rPr lang="en-US" altLang="zh-CN" sz="4000" b="1" dirty="0">
                <a:solidFill>
                  <a:srgbClr val="535353"/>
                </a:solidFill>
              </a:rPr>
              <a:t>break;</a:t>
            </a:r>
            <a:r>
              <a:rPr lang="zh-CN" altLang="en-US" sz="4000" b="1" dirty="0">
                <a:solidFill>
                  <a:srgbClr val="535353"/>
                </a:solidFill>
              </a:rPr>
              <a:t/>
            </a:r>
            <a:br>
              <a:rPr lang="zh-CN" altLang="en-US" sz="4000" b="1" dirty="0">
                <a:solidFill>
                  <a:srgbClr val="535353"/>
                </a:solidFill>
              </a:rPr>
            </a:br>
            <a:r>
              <a:rPr lang="zh-CN" altLang="en-US" sz="4000" b="1" dirty="0">
                <a:solidFill>
                  <a:srgbClr val="535353"/>
                </a:solidFill>
              </a:rPr>
              <a:t>	</a:t>
            </a:r>
            <a:r>
              <a:rPr lang="en-US" altLang="zh-CN" sz="4000" b="1" dirty="0">
                <a:solidFill>
                  <a:srgbClr val="535353"/>
                </a:solidFill>
              </a:rPr>
              <a:t>}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900000">
              <a:buClr>
                <a:srgbClr val="35B558"/>
              </a:buClr>
              <a:buSzPct val="105000"/>
            </a:pPr>
            <a:r>
              <a:rPr lang="en-US" altLang="zh-CN" sz="4000" b="1" dirty="0">
                <a:solidFill>
                  <a:srgbClr val="535353"/>
                </a:solidFill>
              </a:rPr>
              <a:t>}</a:t>
            </a:r>
            <a:endParaRPr lang="zh-CN" altLang="en-US" sz="4000" b="1" dirty="0">
              <a:solidFill>
                <a:srgbClr val="535353"/>
              </a:solidFill>
            </a:endParaRP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b="1" dirty="0">
                <a:solidFill>
                  <a:srgbClr val="535353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预处理程序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预处理程序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文件包含</a:t>
            </a:r>
          </a:p>
          <a:p>
            <a:r>
              <a:rPr kumimoji="1" lang="zh-CN" altLang="en-US" dirty="0"/>
              <a:t>宏定义</a:t>
            </a:r>
          </a:p>
          <a:p>
            <a:r>
              <a:rPr kumimoji="1" lang="zh-CN" altLang="en-US" dirty="0"/>
              <a:t>条件编译</a:t>
            </a:r>
          </a:p>
          <a:p>
            <a:r>
              <a:rPr kumimoji="1" lang="zh-CN" altLang="en-US" dirty="0"/>
              <a:t>错误、警告处理</a:t>
            </a:r>
          </a:p>
          <a:p>
            <a:r>
              <a:rPr kumimoji="1" lang="zh-CN" altLang="en-US" dirty="0"/>
              <a:t>编译器控制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预处理程序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kumimoji="1" lang="zh-CN" altLang="en-US" dirty="0"/>
              <a:t>文件包含</a:t>
            </a:r>
            <a:endParaRPr lang="zh-CN" altLang="en-US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#include</a:t>
            </a:r>
            <a:r>
              <a:rPr lang="zh-CN" altLang="en-US" dirty="0" smtClean="0"/>
              <a:t> 有重复包含的问题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#import</a:t>
            </a:r>
            <a:r>
              <a:rPr lang="zh-CN" altLang="en-US" dirty="0" smtClean="0"/>
              <a:t> 解决了重复包含的问题</a:t>
            </a:r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整型				</a:t>
            </a:r>
            <a:endParaRPr lang="en-US" altLang="zh-CN" dirty="0"/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int</a:t>
            </a:r>
            <a:r>
              <a:rPr lang="zh-CN" altLang="en-US" dirty="0">
                <a:solidFill>
                  <a:srgbClr val="535353"/>
                </a:solidFill>
              </a:rPr>
              <a:t>					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short</a:t>
            </a:r>
            <a:r>
              <a:rPr lang="zh-CN" altLang="en-US" dirty="0">
                <a:solidFill>
                  <a:srgbClr val="535353"/>
                </a:solidFill>
              </a:rPr>
              <a:t>			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long</a:t>
            </a:r>
            <a:r>
              <a:rPr lang="zh-CN" altLang="en-US" dirty="0">
                <a:solidFill>
                  <a:srgbClr val="535353"/>
                </a:solidFill>
              </a:rPr>
              <a:t>			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long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long</a:t>
            </a:r>
            <a:r>
              <a:rPr lang="zh-CN" altLang="en-US" dirty="0">
                <a:solidFill>
                  <a:srgbClr val="535353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预处理程序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宏定义</a:t>
            </a:r>
          </a:p>
          <a:p>
            <a:r>
              <a:rPr lang="zh-CN" altLang="en-US" dirty="0" smtClean="0"/>
              <a:t>	格式：</a:t>
            </a:r>
            <a:r>
              <a:rPr lang="en-US" altLang="zh-CN" dirty="0" smtClean="0"/>
              <a:t>#define</a:t>
            </a:r>
            <a:r>
              <a:rPr lang="zh-CN" altLang="en-US" dirty="0" smtClean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预处理程序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>
                <a:solidFill>
                  <a:srgbClr val="535353"/>
                </a:solidFill>
              </a:rPr>
              <a:t>条件编译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#if</a:t>
            </a:r>
            <a:r>
              <a:rPr lang="zh-CN" altLang="en-US" dirty="0">
                <a:solidFill>
                  <a:srgbClr val="535353"/>
                </a:solidFill>
              </a:rPr>
              <a:t>  </a:t>
            </a:r>
            <a:r>
              <a:rPr lang="en-US" altLang="zh-CN" dirty="0">
                <a:solidFill>
                  <a:srgbClr val="535353"/>
                </a:solidFill>
              </a:rPr>
              <a:t>+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#elif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+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#else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+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#endif</a:t>
            </a:r>
            <a:endParaRPr lang="zh-CN" altLang="en-US" dirty="0">
              <a:solidFill>
                <a:srgbClr val="535353"/>
              </a:solidFill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#ifdef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#if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#elif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#else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预处理程序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>
                <a:solidFill>
                  <a:srgbClr val="535353"/>
                </a:solidFill>
              </a:rPr>
              <a:t>错误、警告处理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#error</a:t>
            </a:r>
            <a:r>
              <a:rPr lang="zh-CN" altLang="en-US" dirty="0">
                <a:solidFill>
                  <a:srgbClr val="535353"/>
                </a:solidFill>
              </a:rPr>
              <a:t>		</a:t>
            </a:r>
            <a:r>
              <a:rPr lang="zh-CN" altLang="en-US"/>
              <a:t>预报编译前的错误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#warning</a:t>
            </a:r>
            <a:r>
              <a:rPr lang="zh-CN" altLang="en-US" dirty="0"/>
              <a:t>	</a:t>
            </a:r>
            <a:r>
              <a:rPr lang="zh-CN" altLang="en-US"/>
              <a:t>编译器提醒这个警告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预处理程序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编译器控制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/>
              <a:t>#pragma mark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用处</a:t>
            </a:r>
            <a:endParaRPr kumimoji="1" lang="zh-CN" altLang="en-US" dirty="0"/>
          </a:p>
          <a:p>
            <a:r>
              <a:rPr lang="en-US" altLang="zh-CN" dirty="0"/>
              <a:t>NS_ENUM</a:t>
            </a:r>
            <a:endParaRPr kumimoji="1" lang="zh-CN" altLang="en-US" dirty="0"/>
          </a:p>
          <a:p>
            <a:r>
              <a:rPr lang="en-US" altLang="zh-CN" dirty="0"/>
              <a:t>NS_OPTIONS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枚举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smtClean="0"/>
              <a:t>用处</a:t>
            </a:r>
            <a:endParaRPr lang="zh-CN" altLang="en-US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为了方便阅读，养成良好的习惯，避免在代码中临时定义常量，应该多用枚举类型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/>
              <a:t>定义后</a:t>
            </a:r>
            <a:r>
              <a:rPr lang="zh-CN" altLang="en-US"/>
              <a:t>当做</a:t>
            </a:r>
            <a:r>
              <a:rPr lang="zh-CN" altLang="en-US"/>
              <a:t>整数</a:t>
            </a:r>
            <a:r>
              <a:rPr lang="zh-CN" altLang="en-US"/>
              <a:t>一样进行赋值运算输出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NS_ENUM</a:t>
            </a:r>
            <a:endParaRPr lang="zh-CN" altLang="en-US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zh-CN" altLang="en-US" dirty="0">
                <a:solidFill>
                  <a:srgbClr val="535353"/>
                </a:solidFill>
              </a:rPr>
              <a:t>用连续的数字来表示单枚举项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枚举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NS_OPTIONS</a:t>
            </a:r>
            <a:endParaRPr lang="zh-CN" altLang="en-US" dirty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zh-CN" altLang="en-US" dirty="0">
                <a:solidFill>
                  <a:srgbClr val="535353"/>
                </a:solidFill>
              </a:rPr>
              <a:t>使用位移的整数表示可以多选的枚举项</a:t>
            </a: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枚举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smtClean="0"/>
              <a:t>NS_ENUM</a:t>
            </a:r>
            <a:r>
              <a:rPr lang="zh-CN" altLang="en-US" smtClean="0"/>
              <a:t>和</a:t>
            </a:r>
            <a:r>
              <a:rPr lang="en-US" altLang="zh-CN" smtClean="0"/>
              <a:t>NS_OPTIONS</a:t>
            </a:r>
            <a:r>
              <a:rPr lang="zh-CN" altLang="en-US" smtClean="0"/>
              <a:t>并没有多大的区别</a:t>
            </a:r>
            <a:r>
              <a:rPr lang="zh-CN" altLang="en-US"/>
              <a:t>只是，为了代码统一，约束下编码规则</a:t>
            </a:r>
            <a:endParaRPr lang="zh-CN" altLang="en-US" b="1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float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double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科学计数法</a:t>
            </a:r>
            <a:endParaRPr lang="zh-CN" altLang="en-US" baseline="30000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字符型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char</a:t>
            </a:r>
            <a:endParaRPr lang="zh-CN" altLang="en-US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特殊的转义字符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\n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:</a:t>
            </a:r>
            <a:r>
              <a:rPr lang="zh-CN" altLang="en-US" dirty="0">
                <a:solidFill>
                  <a:srgbClr val="535353"/>
                </a:solidFill>
              </a:rPr>
              <a:t> 换行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\t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:</a:t>
            </a:r>
            <a:r>
              <a:rPr lang="zh-CN" altLang="en-US" dirty="0">
                <a:solidFill>
                  <a:srgbClr val="535353"/>
                </a:solidFill>
              </a:rPr>
              <a:t> 制表符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\\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:</a:t>
            </a:r>
            <a:r>
              <a:rPr lang="zh-CN" altLang="en-US" dirty="0">
                <a:solidFill>
                  <a:srgbClr val="535353"/>
                </a:solidFill>
              </a:rPr>
              <a:t> 反斜杠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\"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:</a:t>
            </a:r>
            <a:r>
              <a:rPr lang="zh-CN" altLang="en-US" dirty="0">
                <a:solidFill>
                  <a:srgbClr val="535353"/>
                </a:solidFill>
              </a:rPr>
              <a:t> 双引号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\'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:</a:t>
            </a:r>
            <a:r>
              <a:rPr lang="zh-CN" altLang="en-US" dirty="0">
                <a:solidFill>
                  <a:srgbClr val="535353"/>
                </a:solidFill>
              </a:rPr>
              <a:t> 单引号</a:t>
            </a:r>
          </a:p>
          <a:p>
            <a:pPr marL="1800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	</a:t>
            </a:r>
            <a:r>
              <a:rPr lang="en-US" altLang="zh-CN" dirty="0">
                <a:solidFill>
                  <a:srgbClr val="535353"/>
                </a:solidFill>
              </a:rPr>
              <a:t>%%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:</a:t>
            </a:r>
            <a:r>
              <a:rPr lang="zh-CN" altLang="en-US" dirty="0">
                <a:solidFill>
                  <a:srgbClr val="535353"/>
                </a:solidFill>
              </a:rPr>
              <a:t> </a:t>
            </a:r>
            <a:r>
              <a:rPr lang="en-US" altLang="zh-CN" dirty="0">
                <a:solidFill>
                  <a:srgbClr val="535353"/>
                </a:solidFill>
              </a:rPr>
              <a:t>%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535353"/>
                </a:solidFill>
              </a:rPr>
              <a:t>布尔型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YES</a:t>
            </a:r>
            <a:endParaRPr lang="zh-CN" altLang="en-US" dirty="0">
              <a:solidFill>
                <a:srgbClr val="535353"/>
              </a:solidFill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35353"/>
                </a:solidFill>
              </a:rPr>
              <a:t>NO</a:t>
            </a:r>
            <a:endParaRPr lang="zh-CN" altLang="en-US" dirty="0">
              <a:solidFill>
                <a:srgbClr val="535353"/>
              </a:solidFill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定义后当做整数一样进行赋值运算和输出</a:t>
            </a:r>
            <a:endParaRPr lang="zh-CN" altLang="en-US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en-US" dirty="0"/>
              <a:t>类型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表示存储任意类型的对象</a:t>
            </a:r>
            <a:endParaRPr lang="zh-CN" altLang="en-US" baseline="30000" dirty="0">
              <a:solidFill>
                <a:srgbClr val="53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基本数据类型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基本数据类型转换</a:t>
            </a: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隐式转换</a:t>
            </a:r>
            <a:endParaRPr lang="zh-CN" altLang="en-US" baseline="30000" dirty="0">
              <a:solidFill>
                <a:srgbClr val="535353"/>
              </a:solidFill>
            </a:endParaRPr>
          </a:p>
          <a:p>
            <a:pPr marL="865800" indent="-685800">
              <a:buClr>
                <a:srgbClr val="35B558"/>
              </a:buClr>
              <a:buSzPct val="105000"/>
              <a:buFont typeface="Arial" charset="0"/>
              <a:buChar char="•"/>
            </a:pPr>
            <a:r>
              <a:rPr lang="zh-CN" altLang="en-US" dirty="0">
                <a:solidFill>
                  <a:srgbClr val="535353"/>
                </a:solidFill>
              </a:rPr>
              <a:t>强制转换</a:t>
            </a:r>
          </a:p>
        </p:txBody>
      </p:sp>
    </p:spTree>
    <p:extLst>
      <p:ext uri="{BB962C8B-B14F-4D97-AF65-F5344CB8AC3E}">
        <p14:creationId xmlns:p14="http://schemas.microsoft.com/office/powerpoint/2010/main" val="2093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运算符和表达式</a:t>
            </a: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2130</TotalTime>
  <Words>395</Words>
  <Application>Microsoft Macintosh PowerPoint</Application>
  <PresentationFormat>自定义</PresentationFormat>
  <Paragraphs>191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Avenir Roman</vt:lpstr>
      <vt:lpstr>Calibri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Black</vt:lpstr>
      <vt:lpstr>基础语法</vt:lpstr>
      <vt:lpstr>基本数据类型</vt:lpstr>
      <vt:lpstr>基本数据类型</vt:lpstr>
      <vt:lpstr>基本数据类型</vt:lpstr>
      <vt:lpstr>基本数据类型</vt:lpstr>
      <vt:lpstr>基本数据类型</vt:lpstr>
      <vt:lpstr>基本数据类型</vt:lpstr>
      <vt:lpstr>基本数据类型</vt:lpstr>
      <vt:lpstr>基础语法</vt:lpstr>
      <vt:lpstr>运算符和表达式</vt:lpstr>
      <vt:lpstr>运算符和表达式</vt:lpstr>
      <vt:lpstr>运算符和表达式</vt:lpstr>
      <vt:lpstr>运算符和表达式</vt:lpstr>
      <vt:lpstr>运算符和表达式</vt:lpstr>
      <vt:lpstr>运算符和表达式</vt:lpstr>
      <vt:lpstr>运算符和表达式</vt:lpstr>
      <vt:lpstr>基础语法</vt:lpstr>
      <vt:lpstr>循环语句</vt:lpstr>
      <vt:lpstr>循环语句</vt:lpstr>
      <vt:lpstr>循环语句</vt:lpstr>
      <vt:lpstr>循环语句</vt:lpstr>
      <vt:lpstr>循环语句</vt:lpstr>
      <vt:lpstr>基础语法</vt:lpstr>
      <vt:lpstr>选择语句</vt:lpstr>
      <vt:lpstr>选择语句</vt:lpstr>
      <vt:lpstr>选择语句</vt:lpstr>
      <vt:lpstr>基础语法</vt:lpstr>
      <vt:lpstr>预处理程序</vt:lpstr>
      <vt:lpstr>预处理程序</vt:lpstr>
      <vt:lpstr>预处理程序</vt:lpstr>
      <vt:lpstr>预处理程序</vt:lpstr>
      <vt:lpstr>预处理程序</vt:lpstr>
      <vt:lpstr>预处理程序</vt:lpstr>
      <vt:lpstr>基础语法</vt:lpstr>
      <vt:lpstr>枚举</vt:lpstr>
      <vt:lpstr>枚举</vt:lpstr>
      <vt:lpstr>枚举</vt:lpstr>
      <vt:lpstr>枚举</vt:lpstr>
      <vt:lpstr>枚举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Microsoft Office 用户</cp:lastModifiedBy>
  <cp:revision>214</cp:revision>
  <dcterms:created xsi:type="dcterms:W3CDTF">2015-03-23T11:35:35Z</dcterms:created>
  <dcterms:modified xsi:type="dcterms:W3CDTF">2016-08-22T00:34:55Z</dcterms:modified>
</cp:coreProperties>
</file>