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16" r:id="rId2"/>
    <p:sldId id="395" r:id="rId3"/>
    <p:sldId id="337" r:id="rId4"/>
    <p:sldId id="342" r:id="rId5"/>
    <p:sldId id="350" r:id="rId6"/>
    <p:sldId id="389" r:id="rId7"/>
    <p:sldId id="392" r:id="rId8"/>
    <p:sldId id="393" r:id="rId9"/>
    <p:sldId id="354" r:id="rId10"/>
    <p:sldId id="355" r:id="rId11"/>
    <p:sldId id="356" r:id="rId12"/>
    <p:sldId id="396" r:id="rId13"/>
    <p:sldId id="362" r:id="rId14"/>
    <p:sldId id="363" r:id="rId15"/>
    <p:sldId id="364" r:id="rId16"/>
    <p:sldId id="398" r:id="rId17"/>
    <p:sldId id="397" r:id="rId18"/>
    <p:sldId id="368" r:id="rId19"/>
    <p:sldId id="369" r:id="rId20"/>
    <p:sldId id="370" r:id="rId21"/>
    <p:sldId id="401" r:id="rId22"/>
    <p:sldId id="400" r:id="rId23"/>
    <p:sldId id="373" r:id="rId24"/>
    <p:sldId id="374" r:id="rId25"/>
    <p:sldId id="404" r:id="rId26"/>
    <p:sldId id="376" r:id="rId27"/>
    <p:sldId id="375" r:id="rId28"/>
    <p:sldId id="403" r:id="rId29"/>
    <p:sldId id="405" r:id="rId30"/>
    <p:sldId id="406" r:id="rId31"/>
    <p:sldId id="379" r:id="rId32"/>
    <p:sldId id="380" r:id="rId33"/>
    <p:sldId id="388" r:id="rId34"/>
    <p:sldId id="382" r:id="rId35"/>
    <p:sldId id="383" r:id="rId36"/>
    <p:sldId id="407" r:id="rId37"/>
    <p:sldId id="408" r:id="rId38"/>
    <p:sldId id="409" r:id="rId39"/>
    <p:sldId id="410" r:id="rId40"/>
    <p:sldId id="411" r:id="rId41"/>
    <p:sldId id="413" r:id="rId42"/>
    <p:sldId id="414" r:id="rId43"/>
    <p:sldId id="415" r:id="rId44"/>
    <p:sldId id="419" r:id="rId45"/>
    <p:sldId id="416" r:id="rId46"/>
    <p:sldId id="417" r:id="rId47"/>
    <p:sldId id="420" r:id="rId48"/>
    <p:sldId id="421" r:id="rId4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" id="{9359586E-A46A-2441-8D4F-4630A70B68E2}">
          <p14:sldIdLst>
            <p14:sldId id="316"/>
            <p14:sldId id="395"/>
          </p14:sldIdLst>
        </p14:section>
        <p14:section name="课时讲解页" id="{75245455-0D4A-9946-BDBB-21627299AE52}">
          <p14:sldIdLst>
            <p14:sldId id="337"/>
            <p14:sldId id="342"/>
            <p14:sldId id="350"/>
            <p14:sldId id="389"/>
            <p14:sldId id="392"/>
            <p14:sldId id="393"/>
            <p14:sldId id="354"/>
            <p14:sldId id="355"/>
            <p14:sldId id="356"/>
            <p14:sldId id="396"/>
            <p14:sldId id="362"/>
            <p14:sldId id="363"/>
            <p14:sldId id="364"/>
            <p14:sldId id="398"/>
            <p14:sldId id="397"/>
            <p14:sldId id="368"/>
            <p14:sldId id="369"/>
            <p14:sldId id="370"/>
            <p14:sldId id="401"/>
            <p14:sldId id="400"/>
            <p14:sldId id="373"/>
            <p14:sldId id="374"/>
            <p14:sldId id="404"/>
            <p14:sldId id="376"/>
            <p14:sldId id="375"/>
            <p14:sldId id="403"/>
            <p14:sldId id="405"/>
            <p14:sldId id="406"/>
            <p14:sldId id="379"/>
            <p14:sldId id="380"/>
            <p14:sldId id="388"/>
            <p14:sldId id="382"/>
            <p14:sldId id="383"/>
            <p14:sldId id="407"/>
            <p14:sldId id="408"/>
            <p14:sldId id="409"/>
            <p14:sldId id="410"/>
            <p14:sldId id="411"/>
            <p14:sldId id="413"/>
            <p14:sldId id="414"/>
            <p14:sldId id="415"/>
            <p14:sldId id="419"/>
            <p14:sldId id="416"/>
            <p14:sldId id="417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22" autoAdjust="0"/>
    <p:restoredTop sz="50000" autoAdjust="0"/>
  </p:normalViewPr>
  <p:slideViewPr>
    <p:cSldViewPr snapToObjects="1">
      <p:cViewPr>
        <p:scale>
          <a:sx n="32" d="100"/>
          <a:sy n="32" d="100"/>
        </p:scale>
        <p:origin x="1352" y="-80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6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64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类的属性和方法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</a:p>
          <a:p>
            <a:r>
              <a:rPr lang="zh-CN" altLang="en-US" dirty="0">
                <a:solidFill>
                  <a:srgbClr val="535353"/>
                </a:solidFill>
              </a:rPr>
              <a:t>实例方法和类方法</a:t>
            </a:r>
            <a:endParaRPr lang="zh-CN" altLang="en-US" baseline="300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类的属性和方法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属性</a:t>
            </a:r>
          </a:p>
          <a:p>
            <a:r>
              <a:rPr lang="en-US" altLang="zh-CN" dirty="0"/>
              <a:t>@property</a:t>
            </a:r>
            <a:r>
              <a:rPr lang="zh-CN" altLang="en-US" dirty="0"/>
              <a:t> </a:t>
            </a:r>
            <a:r>
              <a:rPr lang="en-US" altLang="zh-CN" dirty="0"/>
              <a:t>(...)</a:t>
            </a:r>
            <a:endParaRPr lang="zh-CN" altLang="en-US" dirty="0"/>
          </a:p>
          <a:p>
            <a:r>
              <a:rPr lang="en-US" altLang="zh-CN" dirty="0"/>
              <a:t>nonatomic</a:t>
            </a:r>
            <a:r>
              <a:rPr lang="zh-CN" altLang="en-US" dirty="0"/>
              <a:t> 和 </a:t>
            </a:r>
            <a:r>
              <a:rPr lang="en-US" altLang="zh-CN" dirty="0"/>
              <a:t>atomic</a:t>
            </a:r>
            <a:endParaRPr lang="zh-CN" altLang="en-US" dirty="0"/>
          </a:p>
          <a:p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weak</a:t>
            </a:r>
            <a:endParaRPr lang="zh-CN" altLang="en-US" dirty="0"/>
          </a:p>
          <a:p>
            <a:r>
              <a:rPr lang="en-US" altLang="zh-CN" dirty="0"/>
              <a:t>readonly</a:t>
            </a:r>
            <a:r>
              <a:rPr lang="zh-CN" altLang="en-US" dirty="0"/>
              <a:t> </a:t>
            </a:r>
            <a:r>
              <a:rPr lang="en-US" altLang="zh-CN" dirty="0"/>
              <a:t>readwrite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类的属性和方法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实例方法和类方法</a:t>
            </a: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实例方法</a:t>
            </a:r>
            <a:r>
              <a:rPr lang="en-US" altLang="zh-CN" dirty="0">
                <a:solidFill>
                  <a:srgbClr val="535353"/>
                </a:solidFill>
              </a:rPr>
              <a:t>(-):</a:t>
            </a:r>
            <a:r>
              <a:rPr lang="zh-CN" altLang="en-US" dirty="0">
                <a:solidFill>
                  <a:srgbClr val="535353"/>
                </a:solidFill>
              </a:rPr>
              <a:t>方法属于某个对象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类方法</a:t>
            </a:r>
            <a:r>
              <a:rPr lang="en-US" altLang="zh-CN" dirty="0">
                <a:solidFill>
                  <a:srgbClr val="535353"/>
                </a:solidFill>
              </a:rPr>
              <a:t>(+):</a:t>
            </a:r>
            <a:r>
              <a:rPr lang="zh-CN" altLang="en-US" dirty="0">
                <a:solidFill>
                  <a:srgbClr val="535353"/>
                </a:solidFill>
              </a:rPr>
              <a:t>方法属于类也就是所有对象共享的</a:t>
            </a:r>
          </a:p>
        </p:txBody>
      </p:sp>
    </p:spTree>
    <p:extLst>
      <p:ext uri="{BB962C8B-B14F-4D97-AF65-F5344CB8AC3E}">
        <p14:creationId xmlns:p14="http://schemas.microsoft.com/office/powerpoint/2010/main" val="250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继承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35353"/>
                </a:solidFill>
              </a:rPr>
              <a:t>父类和子类</a:t>
            </a:r>
          </a:p>
          <a:p>
            <a:r>
              <a:rPr lang="zh-CN" altLang="en-US" dirty="0">
                <a:solidFill>
                  <a:srgbClr val="535353"/>
                </a:solidFill>
              </a:rPr>
              <a:t>增加新属性和方法</a:t>
            </a:r>
          </a:p>
          <a:p>
            <a:r>
              <a:rPr lang="zh-CN" altLang="en-US" dirty="0">
                <a:solidFill>
                  <a:srgbClr val="535353"/>
                </a:solidFill>
              </a:rPr>
              <a:t>重载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父类和子类</a:t>
            </a:r>
          </a:p>
          <a:p>
            <a:r>
              <a:rPr lang="en-US" altLang="zh-CN" dirty="0"/>
              <a:t>NSObject</a:t>
            </a:r>
            <a:r>
              <a:rPr lang="zh-CN" altLang="en-US" dirty="0"/>
              <a:t>是所有</a:t>
            </a:r>
            <a:r>
              <a:rPr lang="en-US" altLang="zh-CN" dirty="0"/>
              <a:t>OC</a:t>
            </a:r>
            <a:r>
              <a:rPr lang="zh-CN" altLang="en-US" dirty="0"/>
              <a:t>类的最终父类，也就是根类</a:t>
            </a:r>
          </a:p>
          <a:p>
            <a:r>
              <a:rPr lang="zh-CN" altLang="en-US" dirty="0"/>
              <a:t>子类继承父类的所有属性和方法</a:t>
            </a:r>
          </a:p>
          <a:p>
            <a:endParaRPr lang="zh-CN" altLang="en-US" dirty="0"/>
          </a:p>
          <a:p>
            <a:pPr marL="190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增加新属性和方法</a:t>
            </a:r>
          </a:p>
          <a:p>
            <a:r>
              <a:rPr lang="zh-CN" altLang="en-US" dirty="0"/>
              <a:t>通过在子类中添加新属性和方法来扩展父类没有的功能</a:t>
            </a:r>
          </a:p>
          <a:p>
            <a:pPr marL="190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继承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重载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通过重载来更改父类中的方法的具体实现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super</a:t>
            </a:r>
            <a:r>
              <a:rPr lang="zh-CN" altLang="en-US" dirty="0"/>
              <a:t>来调用来自父类的方法</a:t>
            </a:r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多态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基本概念</a:t>
            </a:r>
          </a:p>
          <a:p>
            <a:r>
              <a:rPr kumimoji="1" lang="zh-CN" altLang="en-US"/>
              <a:t>好处</a:t>
            </a:r>
          </a:p>
          <a:p>
            <a:r>
              <a:rPr kumimoji="1" lang="zh-CN" altLang="en-US"/>
              <a:t>使用注意</a:t>
            </a: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面向对象和面向过程区别</a:t>
            </a:r>
          </a:p>
          <a:p>
            <a:r>
              <a:rPr lang="zh-CN" altLang="en-US" dirty="0"/>
              <a:t>类和对象定义</a:t>
            </a:r>
          </a:p>
          <a:p>
            <a:r>
              <a:rPr lang="zh-CN" altLang="en-US" dirty="0"/>
              <a:t>类的组成</a:t>
            </a:r>
          </a:p>
          <a:p>
            <a:r>
              <a:rPr lang="zh-CN" altLang="en-US" dirty="0">
                <a:solidFill>
                  <a:srgbClr val="535353"/>
                </a:solidFill>
              </a:rPr>
              <a:t>对象创建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0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多态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基本概念</a:t>
            </a:r>
          </a:p>
          <a:p>
            <a:r>
              <a:rPr lang="zh-CN" altLang="en-US" dirty="0"/>
              <a:t>多种形态，必须要有继承才有多态</a:t>
            </a:r>
          </a:p>
          <a:p>
            <a:r>
              <a:rPr lang="zh-CN" altLang="en-US" dirty="0"/>
              <a:t>父类指向子类对象，然后进行动态检测，以调用真实的对象方法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多态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好处</a:t>
            </a:r>
          </a:p>
          <a:p>
            <a:r>
              <a:rPr lang="zh-CN" altLang="en-US" dirty="0"/>
              <a:t>使用父类来代替多种子类来简化代码和操作</a:t>
            </a:r>
          </a:p>
        </p:txBody>
      </p:sp>
    </p:spTree>
    <p:extLst>
      <p:ext uri="{BB962C8B-B14F-4D97-AF65-F5344CB8AC3E}">
        <p14:creationId xmlns:p14="http://schemas.microsoft.com/office/powerpoint/2010/main" val="4090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多态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使用注意</a:t>
            </a:r>
          </a:p>
          <a:p>
            <a:r>
              <a:rPr lang="en-US" altLang="zh-CN"/>
              <a:t>Animal</a:t>
            </a:r>
            <a:r>
              <a:rPr lang="zh-CN" altLang="en-US"/>
              <a:t> *</a:t>
            </a:r>
            <a:r>
              <a:rPr lang="en-US" altLang="zh-CN"/>
              <a:t>animal = [[Dog alloc]init]   animal</a:t>
            </a:r>
            <a:r>
              <a:rPr lang="zh-CN" altLang="en-US"/>
              <a:t>对象到底是动物还是狗，让人疑惑</a:t>
            </a:r>
          </a:p>
          <a:p>
            <a:r>
              <a:rPr lang="zh-CN" altLang="en-US"/>
              <a:t>父类的指针变量不能直接调用子类特有的方法，需要强制转换成对应的子类才能调用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</a:p>
          <a:p>
            <a:r>
              <a:rPr kumimoji="1" lang="en-US" altLang="zh-CN" dirty="0"/>
              <a:t>id</a:t>
            </a:r>
            <a:r>
              <a:rPr kumimoji="1" lang="zh-CN" altLang="en-US" dirty="0"/>
              <a:t>类型</a:t>
            </a:r>
          </a:p>
          <a:p>
            <a:r>
              <a:rPr kumimoji="1" lang="zh-CN" altLang="en-US" dirty="0"/>
              <a:t>静态类型和动态类型</a:t>
            </a:r>
          </a:p>
          <a:p>
            <a:r>
              <a:rPr kumimoji="1" lang="en-US" altLang="zh-CN" dirty="0"/>
              <a:t>SEL</a:t>
            </a:r>
            <a:endParaRPr kumimoji="1" lang="zh-CN" altLang="en-US" dirty="0"/>
          </a:p>
          <a:p>
            <a:r>
              <a:rPr kumimoji="1" lang="zh-CN" altLang="en-US" dirty="0"/>
              <a:t>常用方法</a:t>
            </a:r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定义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动态类型：程序直到执行时才能确定所属的类。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动态绑定：程序直到执行时才能确定实际要调用的方法。</a:t>
            </a:r>
          </a:p>
          <a:p>
            <a:r>
              <a:rPr lang="zh-CN" altLang="en-US"/>
              <a:t/>
            </a:r>
            <a:br>
              <a:rPr lang="zh-CN" altLang="en-US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id</a:t>
            </a:r>
            <a:r>
              <a:rPr lang="zh-CN" altLang="en-US" dirty="0" smtClean="0"/>
              <a:t>类型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可以存储任何类的对象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可以向它发送任何消息，即它可以调用所有的方法</a:t>
            </a:r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id</a:t>
            </a:r>
            <a:r>
              <a:rPr lang="zh-CN" altLang="en-US" dirty="0"/>
              <a:t>类型如何判断调用哪个类型的方法</a:t>
            </a:r>
            <a:endParaRPr lang="zh-CN" altLang="en-US" dirty="0" smtClean="0"/>
          </a:p>
          <a:p>
            <a:r>
              <a:rPr lang="en-US" altLang="zh-CN" dirty="0" smtClean="0"/>
              <a:t>OC</a:t>
            </a:r>
            <a:r>
              <a:rPr lang="zh-CN" altLang="en-US" dirty="0" smtClean="0"/>
              <a:t>总是跟踪对象所属的类，然后动态调用方法</a:t>
            </a:r>
          </a:p>
          <a:p>
            <a:r>
              <a:rPr lang="zh-CN" altLang="en-US" dirty="0"/>
              <a:t>但这个过程是在运行时，而不是编译时进行的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静态类型和动态类型</a:t>
            </a:r>
            <a:endParaRPr lang="zh-CN" altLang="en-US" dirty="0" smtClean="0"/>
          </a:p>
          <a:p>
            <a:r>
              <a:rPr lang="zh-CN" altLang="en-US"/>
              <a:t>编译期检查与运行时检查</a:t>
            </a:r>
          </a:p>
          <a:p>
            <a:r>
              <a:rPr lang="zh-CN" altLang="en-US"/>
              <a:t>静态类型在编译期就能检查出错误</a:t>
            </a:r>
          </a:p>
          <a:p>
            <a:r>
              <a:rPr lang="zh-CN" altLang="en-US"/>
              <a:t>静态类型声明代码可读性好</a:t>
            </a:r>
          </a:p>
          <a:p>
            <a:r>
              <a:rPr lang="zh-CN" altLang="en-US"/>
              <a:t>动态类型只有在运行时才能发现错误</a:t>
            </a:r>
          </a:p>
        </p:txBody>
      </p:sp>
    </p:spTree>
    <p:extLst>
      <p:ext uri="{BB962C8B-B14F-4D97-AF65-F5344CB8AC3E}">
        <p14:creationId xmlns:p14="http://schemas.microsoft.com/office/powerpoint/2010/main" val="2723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SEL</a:t>
            </a:r>
            <a:endParaRPr lang="zh-CN" altLang="en-US" dirty="0" smtClean="0"/>
          </a:p>
          <a:p>
            <a:r>
              <a:rPr lang="zh-CN" altLang="en-US"/>
              <a:t>获取类方法的编号</a:t>
            </a:r>
            <a:r>
              <a:rPr lang="en-US" altLang="zh-CN"/>
              <a:t>,</a:t>
            </a:r>
            <a:r>
              <a:rPr lang="zh-CN" altLang="en-US"/>
              <a:t> 等同</a:t>
            </a:r>
            <a:r>
              <a:rPr lang="en-US" altLang="zh-CN"/>
              <a:t>C</a:t>
            </a:r>
            <a:r>
              <a:rPr lang="zh-CN" altLang="en-US"/>
              <a:t>语言的函数指针</a:t>
            </a:r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面向过程和</a:t>
            </a:r>
            <a:r>
              <a:rPr lang="zh-CN" altLang="en-US" dirty="0"/>
              <a:t>面向对象区别</a:t>
            </a:r>
          </a:p>
          <a:p>
            <a:pPr marL="190800" indent="0">
              <a:buNone/>
            </a:pP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10" y="4103270"/>
            <a:ext cx="14693900" cy="71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动态类型和动态绑定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常用方法</a:t>
            </a:r>
          </a:p>
          <a:p>
            <a:r>
              <a:rPr lang="en-US" altLang="zh-CN" dirty="0" err="1"/>
              <a:t>isMemberOfClass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判断是否是这个类的实例</a:t>
            </a:r>
          </a:p>
          <a:p>
            <a:r>
              <a:rPr lang="en-US" altLang="zh-CN" dirty="0" err="1" smtClean="0"/>
              <a:t>isKindOfClass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：判断是否是这个类或者这个类的父类的实例</a:t>
            </a:r>
          </a:p>
          <a:p>
            <a:r>
              <a:rPr lang="en-US" altLang="zh-CN" dirty="0" err="1" smtClean="0"/>
              <a:t>respondsToSelector</a:t>
            </a:r>
            <a:r>
              <a:rPr lang="zh-CN" altLang="en-US" dirty="0"/>
              <a:t>：判读实例是否有这样方法</a:t>
            </a:r>
          </a:p>
          <a:p>
            <a:r>
              <a:rPr lang="en-US" altLang="zh-CN" dirty="0" err="1"/>
              <a:t>performSelector</a:t>
            </a:r>
            <a:r>
              <a:rPr lang="zh-CN" altLang="en-US" dirty="0"/>
              <a:t>：执行</a:t>
            </a:r>
            <a:r>
              <a:rPr lang="en-US" altLang="zh-CN" dirty="0"/>
              <a:t>SEL</a:t>
            </a:r>
            <a:r>
              <a:rPr lang="zh-CN" altLang="en-US" dirty="0"/>
              <a:t>指定的方法</a:t>
            </a: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对象初始化</a:t>
            </a: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对象初始化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</a:p>
          <a:p>
            <a:r>
              <a:rPr kumimoji="1" lang="zh-CN" altLang="en-US" dirty="0"/>
              <a:t>默认构造方法</a:t>
            </a:r>
          </a:p>
          <a:p>
            <a:r>
              <a:rPr lang="zh-CN" altLang="en-US" dirty="0"/>
              <a:t>自定义构造方法</a:t>
            </a:r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对象初始化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定义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初始化</a:t>
            </a:r>
            <a:r>
              <a:rPr lang="en-US" altLang="zh-CN" dirty="0"/>
              <a:t>(initialization)</a:t>
            </a:r>
            <a:r>
              <a:rPr lang="zh-CN" altLang="en-US" dirty="0"/>
              <a:t>：从系统取得一块内存，准备用于存储对象</a:t>
            </a:r>
            <a:endParaRPr lang="zh-CN" altLang="en-US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对象初始化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默认构造方法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pt-BR" altLang="zh-CN"/>
              <a:t>Person *p</a:t>
            </a:r>
            <a:r>
              <a:rPr lang="en-US" altLang="zh-CN"/>
              <a:t>erson</a:t>
            </a:r>
            <a:r>
              <a:rPr lang="zh-CN" altLang="en-US"/>
              <a:t> </a:t>
            </a:r>
            <a:r>
              <a:rPr lang="pt-BR" altLang="zh-CN"/>
              <a:t>=</a:t>
            </a:r>
            <a:r>
              <a:rPr lang="zh-CN" altLang="en-US"/>
              <a:t> </a:t>
            </a:r>
            <a:r>
              <a:rPr lang="pt-BR" altLang="zh-CN"/>
              <a:t>[[Person alloc] init];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默认初始化完毕后，所有成员变量的值都为默认值。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对象初始化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自定义构造方法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属性作用域</a:t>
            </a:r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属性作用域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实例变量作用域</a:t>
            </a:r>
          </a:p>
          <a:p>
            <a:r>
              <a:rPr kumimoji="1" lang="zh-CN" altLang="en-US" dirty="0"/>
              <a:t>外部变量</a:t>
            </a:r>
          </a:p>
          <a:p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属性作用域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/>
              <a:t>实例变量作用域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@protected</a:t>
            </a:r>
            <a:r>
              <a:rPr lang="zh-CN" altLang="en-US"/>
              <a:t> </a:t>
            </a:r>
            <a:r>
              <a:rPr lang="en-US" altLang="zh-CN"/>
              <a:t>:</a:t>
            </a:r>
            <a:r>
              <a:rPr lang="zh-CN" altLang="en-US"/>
              <a:t> 该类和它的子类访问，是实例变量的默认情况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@private</a:t>
            </a:r>
            <a:r>
              <a:rPr lang="zh-CN" altLang="en-US"/>
              <a:t>  </a:t>
            </a:r>
            <a:r>
              <a:rPr lang="en-US" altLang="zh-CN"/>
              <a:t>:</a:t>
            </a:r>
            <a:r>
              <a:rPr lang="zh-CN" altLang="en-US"/>
              <a:t> 只能被该类访问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@public</a:t>
            </a:r>
            <a:r>
              <a:rPr lang="zh-CN" altLang="en-US"/>
              <a:t> </a:t>
            </a:r>
            <a:r>
              <a:rPr lang="en-US" altLang="zh-CN"/>
              <a:t>:</a:t>
            </a:r>
            <a:r>
              <a:rPr lang="zh-CN" altLang="en-US"/>
              <a:t> 所有类都可以访问</a:t>
            </a:r>
            <a:endParaRPr lang="zh-CN" altLang="en-US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属性作用域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外部变量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可被任何类访问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使用</a:t>
            </a:r>
            <a:r>
              <a:rPr lang="en-US" altLang="zh-CN" dirty="0">
                <a:solidFill>
                  <a:srgbClr val="535353"/>
                </a:solidFill>
              </a:rPr>
              <a:t>extern</a:t>
            </a:r>
            <a:r>
              <a:rPr lang="zh-CN" altLang="en-US" dirty="0">
                <a:solidFill>
                  <a:srgbClr val="535353"/>
                </a:solidFill>
              </a:rPr>
              <a:t>关键字声明就可以访问外部变量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269357" y="-39757"/>
            <a:ext cx="18473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kumimoji="1"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类和对象	定义			</a:t>
            </a:r>
            <a:endParaRPr lang="en-US" altLang="zh-CN" dirty="0"/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类：一组具有相同属性和行为的事物的集合，就是一种数据类型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对象：类的具体实现，也即是类这种数据类型的变量</a:t>
            </a: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属性作用域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endParaRPr lang="zh-CN" altLang="en-US" dirty="0"/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static</a:t>
            </a:r>
            <a:r>
              <a:rPr lang="zh-CN" altLang="en-US" dirty="0">
                <a:solidFill>
                  <a:srgbClr val="535353"/>
                </a:solidFill>
              </a:rPr>
              <a:t>表示变量在程序开始执行的时候初始化，之后会一直保留它的值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/>
              <a:t>const</a:t>
            </a:r>
            <a:r>
              <a:rPr lang="zh-CN" altLang="en-US" dirty="0">
                <a:solidFill>
                  <a:srgbClr val="535353"/>
                </a:solidFill>
              </a:rPr>
              <a:t>变量必须在定义时有初始值，变量在程序运行期间不能修改它的值。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en-US" altLang="zh-CN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分类</a:t>
            </a:r>
          </a:p>
          <a:p>
            <a:r>
              <a:rPr kumimoji="1"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/>
              <a:t>分类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不必访问类的源代码，也无需创建子类，就可以扩展现有类</a:t>
            </a:r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分类的格式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35353"/>
              </a:solidFill>
            </a:endParaRPr>
          </a:p>
          <a:p>
            <a:pPr indent="457200"/>
            <a:r>
              <a:rPr lang="en-US" altLang="zh-CN" dirty="0"/>
              <a:t>@interface </a:t>
            </a:r>
            <a:r>
              <a:rPr lang="zh-CN" altLang="en-US" dirty="0"/>
              <a:t>原类名 </a:t>
            </a:r>
            <a:r>
              <a:rPr lang="en-US" altLang="zh-CN" dirty="0"/>
              <a:t>(</a:t>
            </a:r>
            <a:r>
              <a:rPr lang="zh-CN" altLang="en-US" dirty="0"/>
              <a:t>分类名</a:t>
            </a:r>
            <a:r>
              <a:rPr lang="en-US" altLang="zh-CN" dirty="0"/>
              <a:t>)</a:t>
            </a:r>
          </a:p>
          <a:p>
            <a:pPr indent="457200"/>
            <a:r>
              <a:rPr lang="en-US" altLang="zh-CN" dirty="0"/>
              <a:t>@end</a:t>
            </a:r>
          </a:p>
          <a:p>
            <a:pPr indent="457200"/>
            <a:r>
              <a:rPr lang="en-US" altLang="zh-CN" dirty="0"/>
              <a:t>@implementation </a:t>
            </a:r>
            <a:r>
              <a:rPr lang="zh-CN" altLang="en-US" dirty="0"/>
              <a:t>原类名</a:t>
            </a:r>
            <a:r>
              <a:rPr lang="en-US" altLang="zh-CN" dirty="0"/>
              <a:t>(</a:t>
            </a:r>
            <a:r>
              <a:rPr lang="zh-CN" altLang="en-US" dirty="0"/>
              <a:t>分类名</a:t>
            </a:r>
            <a:r>
              <a:rPr lang="en-US" altLang="zh-CN" dirty="0"/>
              <a:t>)</a:t>
            </a:r>
          </a:p>
          <a:p>
            <a:pPr indent="457200"/>
            <a:r>
              <a:rPr lang="en-US" altLang="zh-CN" dirty="0"/>
              <a:t>@end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分类注意事项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可以访问实例变量，但不能添加任何变量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不要使用分类重载方法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如果需要添加变量或者重载方法，建议创建子类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269357" y="-39757"/>
            <a:ext cx="18473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kumimoji="1"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协议是多个类共享一个方法列表。它列出的方法没有对应的实现，由其他遵守这个协议的来实现。</a:t>
            </a:r>
          </a:p>
        </p:txBody>
      </p:sp>
    </p:spTree>
    <p:extLst>
      <p:ext uri="{BB962C8B-B14F-4D97-AF65-F5344CB8AC3E}">
        <p14:creationId xmlns:p14="http://schemas.microsoft.com/office/powerpoint/2010/main" val="7429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协议的格式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35353"/>
              </a:solidFill>
            </a:endParaRPr>
          </a:p>
          <a:p>
            <a:pPr indent="457200"/>
            <a:r>
              <a:rPr lang="en-US" altLang="zh-CN" dirty="0" smtClean="0"/>
              <a:t>@</a:t>
            </a:r>
            <a:r>
              <a:rPr lang="en-US" altLang="zh-CN" dirty="0"/>
              <a:t>protocol</a:t>
            </a:r>
            <a:r>
              <a:rPr lang="zh-CN" altLang="en-US" dirty="0"/>
              <a:t> 协议名</a:t>
            </a:r>
          </a:p>
          <a:p>
            <a:pPr indent="457200"/>
            <a:r>
              <a:rPr lang="zh-CN" altLang="en-US" dirty="0" smtClean="0"/>
              <a:t>方法</a:t>
            </a:r>
            <a:r>
              <a:rPr lang="zh-CN" altLang="en-US" dirty="0"/>
              <a:t>列表</a:t>
            </a:r>
          </a:p>
          <a:p>
            <a:pPr indent="457200"/>
            <a:r>
              <a:rPr lang="en-US" altLang="zh-CN" dirty="0" smtClean="0"/>
              <a:t>@</a:t>
            </a:r>
            <a:r>
              <a:rPr lang="en-US" altLang="zh-C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分类和协议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@required</a:t>
            </a:r>
            <a:r>
              <a:rPr lang="zh-CN" altLang="en-US"/>
              <a:t> 和 </a:t>
            </a:r>
            <a:r>
              <a:rPr lang="en-US" altLang="zh-CN"/>
              <a:t>@optional</a:t>
            </a:r>
          </a:p>
        </p:txBody>
      </p:sp>
    </p:spTree>
    <p:extLst>
      <p:ext uri="{BB962C8B-B14F-4D97-AF65-F5344CB8AC3E}">
        <p14:creationId xmlns:p14="http://schemas.microsoft.com/office/powerpoint/2010/main" val="14716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类的组成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@interface</a:t>
            </a:r>
            <a:r>
              <a:rPr lang="zh-CN" altLang="en-US" dirty="0">
                <a:solidFill>
                  <a:srgbClr val="535353"/>
                </a:solidFill>
              </a:rPr>
              <a:t>部分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endParaRPr lang="zh-CN" altLang="en-US" dirty="0">
              <a:solidFill>
                <a:srgbClr val="535353"/>
              </a:solidFill>
            </a:endParaRP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1.</a:t>
            </a:r>
            <a:r>
              <a:rPr lang="zh-CN" altLang="en-US" dirty="0">
                <a:solidFill>
                  <a:srgbClr val="535353"/>
                </a:solidFill>
              </a:rPr>
              <a:t>对外声明类的特征和行为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2.</a:t>
            </a:r>
            <a:r>
              <a:rPr lang="zh-CN" altLang="en-US" dirty="0">
                <a:solidFill>
                  <a:srgbClr val="535353"/>
                </a:solidFill>
              </a:rPr>
              <a:t>放在</a:t>
            </a:r>
            <a:r>
              <a:rPr lang="en-US" altLang="zh-CN" dirty="0">
                <a:solidFill>
                  <a:srgbClr val="535353"/>
                </a:solidFill>
              </a:rPr>
              <a:t>.h</a:t>
            </a:r>
            <a:r>
              <a:rPr lang="zh-CN" altLang="en-US" dirty="0">
                <a:solidFill>
                  <a:srgbClr val="535353"/>
                </a:solidFill>
              </a:rPr>
              <a:t>文件中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@implementation</a:t>
            </a:r>
            <a:r>
              <a:rPr lang="zh-CN" altLang="en-US" dirty="0">
                <a:solidFill>
                  <a:srgbClr val="535353"/>
                </a:solidFill>
              </a:rPr>
              <a:t>部分：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1.</a:t>
            </a:r>
            <a:r>
              <a:rPr lang="zh-CN" altLang="en-US" dirty="0">
                <a:solidFill>
                  <a:srgbClr val="535353"/>
                </a:solidFill>
              </a:rPr>
              <a:t>行为的具体实现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2.</a:t>
            </a:r>
            <a:r>
              <a:rPr lang="zh-CN" altLang="en-US" dirty="0">
                <a:solidFill>
                  <a:srgbClr val="535353"/>
                </a:solidFill>
              </a:rPr>
              <a:t>放在</a:t>
            </a:r>
            <a:r>
              <a:rPr lang="en-US" altLang="zh-CN" dirty="0">
                <a:solidFill>
                  <a:srgbClr val="535353"/>
                </a:solidFill>
              </a:rPr>
              <a:t>.m</a:t>
            </a:r>
            <a:r>
              <a:rPr lang="zh-CN" altLang="en-US" dirty="0">
                <a:solidFill>
                  <a:srgbClr val="535353"/>
                </a:solidFill>
              </a:rPr>
              <a:t>文件中</a:t>
            </a:r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@interface</a:t>
            </a:r>
            <a:r>
              <a:rPr lang="zh-CN" altLang="en-US" dirty="0">
                <a:solidFill>
                  <a:srgbClr val="535353"/>
                </a:solidFill>
              </a:rPr>
              <a:t>部分</a:t>
            </a:r>
          </a:p>
          <a:p>
            <a:pPr marL="180000" indent="457200">
              <a:buClr>
                <a:srgbClr val="35B558"/>
              </a:buClr>
              <a:buSzPct val="105000"/>
            </a:pPr>
            <a:r>
              <a:rPr lang="en-US" altLang="zh-CN" dirty="0">
                <a:solidFill>
                  <a:srgbClr val="535353"/>
                </a:solidFill>
              </a:rPr>
              <a:t>@interface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NewClassName: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ParentClassName</a:t>
            </a:r>
            <a:endParaRPr lang="zh-CN" altLang="en-US" dirty="0">
              <a:solidFill>
                <a:srgbClr val="535353"/>
              </a:solidFill>
            </a:endParaRPr>
          </a:p>
          <a:p>
            <a:pPr marL="180000" indent="4572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zh-CN" altLang="en-US" dirty="0" smtClean="0">
                <a:solidFill>
                  <a:srgbClr val="535353"/>
                </a:solidFill>
              </a:rPr>
              <a:t>   </a:t>
            </a:r>
            <a:r>
              <a:rPr lang="en-US" altLang="zh-CN" dirty="0" err="1" smtClean="0">
                <a:solidFill>
                  <a:srgbClr val="535353"/>
                </a:solidFill>
              </a:rPr>
              <a:t>propertyAndMethodDeclarations</a:t>
            </a:r>
            <a:r>
              <a:rPr lang="en-US" altLang="zh-CN" dirty="0">
                <a:solidFill>
                  <a:srgbClr val="535353"/>
                </a:solidFill>
              </a:rPr>
              <a:t>;</a:t>
            </a:r>
            <a:endParaRPr lang="zh-CN" altLang="en-US" dirty="0">
              <a:solidFill>
                <a:srgbClr val="535353"/>
              </a:solidFill>
            </a:endParaRPr>
          </a:p>
          <a:p>
            <a:pPr marL="180000" indent="457200">
              <a:buClr>
                <a:srgbClr val="35B558"/>
              </a:buClr>
              <a:buSzPct val="105000"/>
            </a:pPr>
            <a:r>
              <a:rPr lang="en-US" altLang="zh-CN" dirty="0">
                <a:solidFill>
                  <a:srgbClr val="535353"/>
                </a:solidFill>
              </a:rPr>
              <a:t>@end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zh-CN" altLang="en-US" baseline="300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@implementation</a:t>
            </a:r>
            <a:r>
              <a:rPr lang="zh-CN" altLang="en-US" dirty="0">
                <a:solidFill>
                  <a:srgbClr val="535353"/>
                </a:solidFill>
              </a:rPr>
              <a:t>部分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en-US" altLang="zh-CN" dirty="0">
                <a:solidFill>
                  <a:srgbClr val="535353"/>
                </a:solidFill>
              </a:rPr>
              <a:t>@ implementation NewClassName</a:t>
            </a:r>
            <a:endParaRPr lang="zh-CN" altLang="en-US" dirty="0">
              <a:solidFill>
                <a:srgbClr val="535353"/>
              </a:solidFill>
            </a:endParaRP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methodDefinitions;</a:t>
            </a:r>
            <a:endParaRPr lang="zh-CN" altLang="en-US" dirty="0">
              <a:solidFill>
                <a:srgbClr val="535353"/>
              </a:solidFill>
            </a:endParaRPr>
          </a:p>
          <a:p>
            <a:pPr marL="180000">
              <a:buClr>
                <a:srgbClr val="35B558"/>
              </a:buClr>
              <a:buSzPct val="105000"/>
            </a:pPr>
            <a:r>
              <a:rPr lang="en-US" altLang="zh-CN" dirty="0">
                <a:solidFill>
                  <a:srgbClr val="535353"/>
                </a:solidFill>
              </a:rPr>
              <a:t>@end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endParaRPr lang="zh-CN" altLang="en-US" baseline="300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对象创建</a:t>
            </a: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[ClassName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alloc]init];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5579</TotalTime>
  <Words>825</Words>
  <Application>Microsoft Macintosh PowerPoint</Application>
  <PresentationFormat>自定义</PresentationFormat>
  <Paragraphs>186</Paragraphs>
  <Slides>48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Black</vt:lpstr>
      <vt:lpstr>面向对象</vt:lpstr>
      <vt:lpstr>类和对象</vt:lpstr>
      <vt:lpstr>类和对象</vt:lpstr>
      <vt:lpstr>类和对象</vt:lpstr>
      <vt:lpstr>类和对象</vt:lpstr>
      <vt:lpstr>类和对象</vt:lpstr>
      <vt:lpstr>类和对象</vt:lpstr>
      <vt:lpstr>类和对象</vt:lpstr>
      <vt:lpstr>面向对象</vt:lpstr>
      <vt:lpstr>类的属性和方法</vt:lpstr>
      <vt:lpstr>类的属性和方法</vt:lpstr>
      <vt:lpstr>类的属性和方法</vt:lpstr>
      <vt:lpstr>面向对象</vt:lpstr>
      <vt:lpstr>继承</vt:lpstr>
      <vt:lpstr>循环语句</vt:lpstr>
      <vt:lpstr>继承</vt:lpstr>
      <vt:lpstr>继承</vt:lpstr>
      <vt:lpstr>面向对象</vt:lpstr>
      <vt:lpstr>多态</vt:lpstr>
      <vt:lpstr>多态</vt:lpstr>
      <vt:lpstr>多态</vt:lpstr>
      <vt:lpstr>多态</vt:lpstr>
      <vt:lpstr>面向对象</vt:lpstr>
      <vt:lpstr>动态类型和动态绑定</vt:lpstr>
      <vt:lpstr>动态类型和动态绑定</vt:lpstr>
      <vt:lpstr>动态类型和动态绑定</vt:lpstr>
      <vt:lpstr>动态类型和动态绑定</vt:lpstr>
      <vt:lpstr>动态类型和动态绑定</vt:lpstr>
      <vt:lpstr>动态类型和动态绑定</vt:lpstr>
      <vt:lpstr>动态类型和动态绑定</vt:lpstr>
      <vt:lpstr>面向对象</vt:lpstr>
      <vt:lpstr>对象初始化</vt:lpstr>
      <vt:lpstr>对象初始化</vt:lpstr>
      <vt:lpstr>对象初始化</vt:lpstr>
      <vt:lpstr>对象初始化</vt:lpstr>
      <vt:lpstr>面向对象</vt:lpstr>
      <vt:lpstr>属性作用域</vt:lpstr>
      <vt:lpstr>属性作用域</vt:lpstr>
      <vt:lpstr>属性作用域</vt:lpstr>
      <vt:lpstr>属性作用域</vt:lpstr>
      <vt:lpstr>面向对象</vt:lpstr>
      <vt:lpstr>分类和协议</vt:lpstr>
      <vt:lpstr>分类和协议</vt:lpstr>
      <vt:lpstr>分类和协议</vt:lpstr>
      <vt:lpstr>分类和协议</vt:lpstr>
      <vt:lpstr>分类和协议</vt:lpstr>
      <vt:lpstr>分类和协议</vt:lpstr>
      <vt:lpstr>分类和协议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346</cp:revision>
  <dcterms:created xsi:type="dcterms:W3CDTF">2015-03-23T11:35:35Z</dcterms:created>
  <dcterms:modified xsi:type="dcterms:W3CDTF">2016-12-06T02:37:51Z</dcterms:modified>
</cp:coreProperties>
</file>