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8" r:id="rId68"/>
    <p:sldId id="329" r:id="rId69"/>
    <p:sldId id="330" r:id="rId70"/>
    <p:sldId id="332" r:id="rId71"/>
    <p:sldId id="333" r:id="rId72"/>
    <p:sldId id="334" r:id="rId73"/>
    <p:sldId id="335" r:id="rId74"/>
    <p:sldId id="337" r:id="rId75"/>
    <p:sldId id="336" r:id="rId7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535353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6" autoAdjust="0"/>
    <p:restoredTop sz="75800" autoAdjust="0"/>
  </p:normalViewPr>
  <p:slideViewPr>
    <p:cSldViewPr snapToObjects="1">
      <p:cViewPr>
        <p:scale>
          <a:sx n="30" d="100"/>
          <a:sy n="30" d="100"/>
        </p:scale>
        <p:origin x="352" y="256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17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634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1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596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628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039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95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807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877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57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476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3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79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Foundation</a:t>
            </a:r>
            <a:r>
              <a:rPr kumimoji="1" lang="zh-CN" altLang="en-US" dirty="0"/>
              <a:t>框架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数字对象</a:t>
            </a:r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转换成数值类型</a:t>
            </a:r>
          </a:p>
          <a:p>
            <a:pPr marL="190800" indent="0">
              <a:buNone/>
            </a:pP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lli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",[@"12345" 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longLongValue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190800" indent="0">
              <a:buNone/>
            </a:pP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(@"%f",[@"12345.5555"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doubleValue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err="1"/>
              <a:t>NSRange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NSRange</a:t>
            </a:r>
            <a:r>
              <a:rPr lang="zh-CN" altLang="en-US" dirty="0"/>
              <a:t>结构体不是对象不需要加*</a:t>
            </a:r>
          </a:p>
          <a:p>
            <a:r>
              <a:rPr lang="en-US" altLang="zh-CN" dirty="0" err="1"/>
              <a:t>loc</a:t>
            </a:r>
            <a:r>
              <a:rPr lang="zh-CN" altLang="en-US" dirty="0"/>
              <a:t>表示范围起点索引从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en-US" altLang="zh-CN" dirty="0"/>
              <a:t>,</a:t>
            </a:r>
            <a:r>
              <a:rPr lang="en-US" altLang="zh-CN" dirty="0" err="1"/>
              <a:t>len</a:t>
            </a:r>
            <a:r>
              <a:rPr lang="zh-CN" altLang="en-US" dirty="0"/>
              <a:t>表示范围长度</a:t>
            </a:r>
          </a:p>
          <a:p>
            <a:pPr marL="190800" indent="0">
              <a:buNone/>
            </a:pPr>
            <a:endParaRPr lang="zh-CN" altLang="en-US" sz="4000" dirty="0" smtClean="0"/>
          </a:p>
          <a:p>
            <a:pPr marL="190800" indent="0">
              <a:buNone/>
            </a:pP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NSRange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range =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NSMakeRange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(5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, 3);</a:t>
            </a:r>
          </a:p>
          <a:p>
            <a:pPr marL="190800" indent="0">
              <a:buNone/>
            </a:pP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NSStringFromRange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(range));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子串</a:t>
            </a:r>
            <a:r>
              <a:rPr lang="zh-CN" altLang="en-US" dirty="0"/>
              <a:t>查找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NSRange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range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= 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rangeOfString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cde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NSStringFromRange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(range));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substringFromIndex:2]);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substringToIndex:3]);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substringWithRange:range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  <a:endParaRPr kumimoji="1"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/>
              <a:t>是否包含子</a:t>
            </a:r>
            <a:r>
              <a:rPr lang="zh-CN" altLang="en-US" dirty="0" smtClean="0"/>
              <a:t>串</a:t>
            </a:r>
          </a:p>
          <a:p>
            <a:pPr marL="180000" indent="0"/>
            <a:r>
              <a:rPr lang="pt-BR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pt-BR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,[@"</a:t>
            </a:r>
            <a:r>
              <a:rPr lang="pt-BR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hasPrefix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pt-BR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是否以指定子串开头</a:t>
            </a:r>
            <a:endParaRPr lang="pt-BR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pt-BR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,[@"</a:t>
            </a:r>
            <a:r>
              <a:rPr lang="pt-BR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hasSuffix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efg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pt-BR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是否以指定子串结尾</a:t>
            </a:r>
            <a:endParaRPr lang="pt-BR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",[@"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containsString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cde</a:t>
            </a:r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"]);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pt-BR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是否包含子串，谨慎使用</a:t>
            </a:r>
            <a:r>
              <a:rPr lang="pt-BR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,</a:t>
            </a:r>
            <a:r>
              <a:rPr lang="zh-CN" altLang="pt-BR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只能在</a:t>
            </a:r>
            <a:r>
              <a:rPr lang="pt-BR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iOS8</a:t>
            </a:r>
            <a:r>
              <a:rPr lang="zh-CN" altLang="pt-BR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上使用</a:t>
            </a:r>
            <a:endParaRPr kumimoji="1" lang="zh-CN" altLang="en-US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比较</a:t>
            </a:r>
            <a:r>
              <a:rPr lang="zh-CN" altLang="en-US" dirty="0"/>
              <a:t>字符串</a:t>
            </a:r>
          </a:p>
          <a:p>
            <a:r>
              <a:rPr lang="de-DE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(@"%i",[@"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isEqualToString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:@"ABC"]);</a:t>
            </a:r>
          </a:p>
          <a:p>
            <a:r>
              <a:rPr lang="de-DE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(@"%i",[@"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compare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abd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 ==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NSOrderedAscending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kumimoji="1"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替换字</a:t>
            </a:r>
            <a:r>
              <a:rPr lang="zh-CN" altLang="en-US" dirty="0"/>
              <a:t>符串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abcabc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stringByReplacingOccurrencesOfString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:@"b"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withString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:@"B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"]);</a:t>
            </a:r>
            <a:endParaRPr lang="zh-CN" altLang="en-US" sz="4000" dirty="0" smtClean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abcabc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stringByReplacingCharactersInRange:NSMakeRange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(0, 3)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withString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:@"ABC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"]);</a:t>
            </a:r>
            <a:endParaRPr kumimoji="1"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追加子串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返回</a:t>
            </a:r>
            <a:r>
              <a:rPr lang="zh-CN" altLang="en-US" dirty="0"/>
              <a:t>新的字</a:t>
            </a:r>
            <a:r>
              <a:rPr lang="zh-CN" altLang="en-US" dirty="0" smtClean="0"/>
              <a:t>符串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stringByAppendingString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efg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"]);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stringByAppendingFormat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:@"%iefg",2]);</a:t>
            </a:r>
            <a:endParaRPr kumimoji="1"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拆分合并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*array = [@"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abcdef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componentsSeparatedByString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:@"c"];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(@"%@",[array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componentsJoinedByString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:@"c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"]);</a:t>
            </a:r>
            <a:endParaRPr kumimoji="1"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en-US" altLang="zh-CN" dirty="0" err="1" smtClean="0"/>
              <a:t>NSMutableString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NSString</a:t>
            </a:r>
            <a:r>
              <a:rPr lang="zh-CN" altLang="en-US" dirty="0" smtClean="0"/>
              <a:t>内容不可变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NSMutableString</a:t>
            </a:r>
            <a:r>
              <a:rPr lang="zh-CN" altLang="en-US" dirty="0" smtClean="0"/>
              <a:t>内容可变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可以对字符串内容进行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Foundation</a:t>
            </a:r>
            <a:r>
              <a:rPr kumimoji="1" lang="zh-CN" altLang="en-US" dirty="0"/>
              <a:t>框架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数字对象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Foundation</a:t>
            </a:r>
            <a:r>
              <a:rPr lang="zh-CN" altLang="en-US" dirty="0"/>
              <a:t>框架简介</a:t>
            </a:r>
          </a:p>
          <a:p>
            <a:r>
              <a:rPr lang="en-US" altLang="zh-CN" dirty="0"/>
              <a:t>NSInteger </a:t>
            </a:r>
            <a:r>
              <a:rPr lang="zh-CN" altLang="en-US" dirty="0"/>
              <a:t>		</a:t>
            </a:r>
          </a:p>
          <a:p>
            <a:r>
              <a:rPr lang="en-US" altLang="zh-CN" dirty="0"/>
              <a:t>NSNumber</a:t>
            </a:r>
            <a:r>
              <a:rPr lang="zh-CN" altLang="en-US" dirty="0"/>
              <a:t>和基本数据类型互相转换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35353"/>
                </a:solidFill>
              </a:rPr>
              <a:t>定义</a:t>
            </a:r>
          </a:p>
          <a:p>
            <a:r>
              <a:rPr lang="zh-CN" altLang="en-US" dirty="0">
                <a:solidFill>
                  <a:srgbClr val="535353"/>
                </a:solidFill>
              </a:rPr>
              <a:t>初始化</a:t>
            </a:r>
          </a:p>
          <a:p>
            <a:r>
              <a:rPr lang="zh-CN" altLang="en-US" dirty="0">
                <a:solidFill>
                  <a:srgbClr val="535353"/>
                </a:solidFill>
              </a:rPr>
              <a:t>常用操作</a:t>
            </a:r>
          </a:p>
          <a:p>
            <a:r>
              <a:rPr lang="en-US" altLang="zh-CN" dirty="0">
                <a:solidFill>
                  <a:srgbClr val="535353"/>
                </a:solidFill>
              </a:rPr>
              <a:t>NSMutableArray</a:t>
            </a:r>
            <a:endParaRPr lang="zh-CN" altLang="en-US" dirty="0">
              <a:solidFill>
                <a:srgbClr val="535353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定义</a:t>
            </a:r>
            <a:endParaRPr lang="zh-CN" altLang="en-US" dirty="0"/>
          </a:p>
          <a:p>
            <a:r>
              <a:rPr lang="zh-CN" altLang="en-US" dirty="0" smtClean="0"/>
              <a:t>存储有序对象的集合</a:t>
            </a:r>
          </a:p>
          <a:p>
            <a:r>
              <a:rPr lang="zh-CN" altLang="en-US" dirty="0" smtClean="0"/>
              <a:t>可以存储相同的对象</a:t>
            </a:r>
          </a:p>
          <a:p>
            <a:r>
              <a:rPr lang="zh-CN" altLang="en-US" dirty="0" smtClean="0"/>
              <a:t>它只能保存对象，基本数据类型需要转换成</a:t>
            </a:r>
            <a:r>
              <a:rPr lang="en-US" altLang="zh-CN" dirty="0" err="1" smtClean="0"/>
              <a:t>NSNumber</a:t>
            </a:r>
            <a:r>
              <a:rPr lang="zh-CN" altLang="en-US" dirty="0" smtClean="0"/>
              <a:t>对象才能存储</a:t>
            </a:r>
            <a:endParaRPr lang="zh-CN" altLang="en-US" dirty="0"/>
          </a:p>
          <a:p>
            <a:pPr marL="190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初始化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*array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array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空数组</a:t>
            </a:r>
            <a:endParaRPr lang="en-US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arrayWithObjects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小明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",@(18),@(YES),nil];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= @[@"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小王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",@(16),@(NO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)];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使用快捷初始化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方式</a:t>
            </a:r>
            <a:endParaRPr lang="en-US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元素个数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(@"array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有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%li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个元素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array.count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06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访问</a:t>
            </a:r>
            <a:r>
              <a:rPr lang="zh-CN" altLang="en-US" dirty="0"/>
              <a:t>元素</a:t>
            </a:r>
          </a:p>
          <a:p>
            <a:pPr marL="180000" indent="0"/>
            <a:endParaRPr lang="zh-CN" altLang="en-US" dirty="0"/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index = 5;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(index &lt;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array.count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判断索引是否小于数组的元素，访问超过范围的索引会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crash</a:t>
            </a:r>
            <a:endParaRPr lang="zh-CN" altLang="en-US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(@"%@",[array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objectAtIndex:index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index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如果是数值类型的，取出的为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NSNumber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，调用相应的方法转换成基本数据类型</a:t>
            </a:r>
            <a:endParaRPr lang="de-DE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追加</a:t>
            </a:r>
            <a:r>
              <a:rPr lang="en-US" altLang="zh-CN" dirty="0"/>
              <a:t>(</a:t>
            </a:r>
            <a:r>
              <a:rPr lang="zh-CN" altLang="en-US" dirty="0"/>
              <a:t>返回新的数组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 = [array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arrayByAddingObject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:@(3)];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 = [array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arrayByAddingObjectsFromArray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:@[@(2),@(1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)]];</a:t>
            </a:r>
            <a:endParaRPr lang="en-US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是否</a:t>
            </a:r>
            <a:r>
              <a:rPr lang="zh-CN" altLang="en-US" dirty="0"/>
              <a:t>包含指定对象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en-US" altLang="zh-CN" sz="4000" dirty="0" err="1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NSNumber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根据数值大小判断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,</a:t>
            </a:r>
            <a:r>
              <a:rPr lang="en-US" altLang="zh-CN" sz="4000" dirty="0" err="1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NSString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等默认根据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内存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地址判断，最终调用</a:t>
            </a:r>
            <a:r>
              <a:rPr lang="en-US" altLang="zh-CN" sz="4000" dirty="0" err="1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isEqual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方法去判断</a:t>
            </a:r>
            <a:endParaRPr lang="zh-CN" altLang="en-US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d",[array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containsObject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:@(2)]);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d",[array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containsObject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小明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"]);</a:t>
            </a:r>
          </a:p>
        </p:txBody>
      </p:sp>
    </p:spTree>
    <p:extLst>
      <p:ext uri="{BB962C8B-B14F-4D97-AF65-F5344CB8AC3E}">
        <p14:creationId xmlns:p14="http://schemas.microsoft.com/office/powerpoint/2010/main" val="6105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zh-CN" altLang="en-US" dirty="0"/>
              <a:t>遍历</a:t>
            </a:r>
            <a:r>
              <a:rPr lang="zh-CN" altLang="en-US" dirty="0" smtClean="0"/>
              <a:t>数组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普通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</a:p>
          <a:p>
            <a:pPr marL="865800" indent="-685800">
              <a:buFont typeface="Arial" charset="0"/>
              <a:buChar char="•"/>
            </a:pPr>
            <a:r>
              <a:rPr lang="en-US" altLang="zh-CN" dirty="0" smtClean="0"/>
              <a:t>for...in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/>
              <a:t>enumerateObjectsUsingBlock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en-US" altLang="zh-CN" dirty="0" err="1" smtClean="0"/>
              <a:t>NSMutableArray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NSArray</a:t>
            </a:r>
            <a:r>
              <a:rPr lang="zh-CN" altLang="en-US" dirty="0" smtClean="0"/>
              <a:t>数组元素不可</a:t>
            </a:r>
            <a:r>
              <a:rPr lang="zh-CN" altLang="en-US" dirty="0"/>
              <a:t>变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NSMutableArray</a:t>
            </a:r>
            <a:r>
              <a:rPr lang="zh-CN" altLang="en-US" dirty="0" smtClean="0"/>
              <a:t>数组元素可</a:t>
            </a:r>
            <a:r>
              <a:rPr lang="zh-CN" altLang="en-US" dirty="0"/>
              <a:t>变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 dirty="0"/>
              <a:t>可以</a:t>
            </a:r>
            <a:r>
              <a:rPr lang="zh-CN" altLang="en-US" dirty="0" smtClean="0"/>
              <a:t>对数组元素进行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replace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操作</a:t>
            </a:r>
          </a:p>
          <a:p>
            <a:pPr marL="865800" indent="-685800">
              <a:buFont typeface="Arial" charset="0"/>
              <a:buChar char="•"/>
            </a:pP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Foundation</a:t>
            </a:r>
            <a:r>
              <a:rPr kumimoji="1" lang="zh-CN" altLang="en-US" dirty="0"/>
              <a:t>框架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数字对象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Foundation</a:t>
            </a:r>
            <a:r>
              <a:rPr lang="zh-CN" altLang="en-US" dirty="0"/>
              <a:t>框架简介			</a:t>
            </a:r>
            <a:endParaRPr lang="en-US" altLang="zh-CN" dirty="0"/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框架是由许多类、方法、函数、文档按照一定的逻辑组织起来的集合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Foundation</a:t>
            </a:r>
            <a:r>
              <a:rPr lang="zh-CN" altLang="en-US" dirty="0">
                <a:solidFill>
                  <a:srgbClr val="535353"/>
                </a:solidFill>
              </a:rPr>
              <a:t>框架包括数字、字符串、对象集合、日期和时间、内存和文件管理、对象存储等</a:t>
            </a:r>
          </a:p>
        </p:txBody>
      </p:sp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字典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定义</a:t>
            </a:r>
          </a:p>
          <a:p>
            <a:r>
              <a:rPr kumimoji="1" lang="zh-CN" altLang="en-US"/>
              <a:t>初始化</a:t>
            </a:r>
          </a:p>
          <a:p>
            <a:r>
              <a:rPr kumimoji="1" lang="zh-CN" altLang="en-US"/>
              <a:t>常用操作</a:t>
            </a:r>
          </a:p>
          <a:p>
            <a:r>
              <a:rPr kumimoji="1" lang="en-US" altLang="zh-CN"/>
              <a:t>NSMutableDictionary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2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定义</a:t>
            </a:r>
            <a:endParaRPr lang="zh-CN" altLang="en-US" dirty="0"/>
          </a:p>
          <a:p>
            <a:r>
              <a:rPr lang="zh-CN" altLang="en-US" dirty="0" smtClean="0"/>
              <a:t>存储无序键值对的集合</a:t>
            </a:r>
          </a:p>
          <a:p>
            <a:r>
              <a:rPr lang="zh-CN" altLang="en-US" dirty="0" smtClean="0"/>
              <a:t>键不能相同</a:t>
            </a:r>
          </a:p>
          <a:p>
            <a:r>
              <a:rPr lang="zh-CN" altLang="en-US" dirty="0" smtClean="0"/>
              <a:t>它只能保存对象，基本数据类型需要转换成</a:t>
            </a:r>
            <a:r>
              <a:rPr lang="en-US" altLang="zh-CN" dirty="0" err="1" smtClean="0"/>
              <a:t>NSNumber</a:t>
            </a:r>
            <a:r>
              <a:rPr lang="zh-CN" altLang="en-US" dirty="0" smtClean="0"/>
              <a:t>对象才能存储</a:t>
            </a:r>
            <a:endParaRPr lang="zh-CN" altLang="en-US" dirty="0"/>
          </a:p>
          <a:p>
            <a:pPr marL="190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5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初始化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NSDictionary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*dictionary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NSDictionary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dictionary];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dictionary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NSDictionary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dictionaryWithObjectsAndKeys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小明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",@"name",@(18),@"age", nil];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dictionary = @{@"name":@"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小明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",@"age":@(18)};</a:t>
            </a:r>
          </a:p>
        </p:txBody>
      </p:sp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元素个数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字典元素个数为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%li",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dictionary.count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访问</a:t>
            </a:r>
            <a:r>
              <a:rPr lang="zh-CN" altLang="en-US" dirty="0"/>
              <a:t>元素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*name = [dictionary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objectForKey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:@"name"];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age = [dictionary[@"age"]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intValue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的年龄为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name,age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7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遍历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NSObject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*object in [dictionary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keyEnumerator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 { 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遍历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key</a:t>
            </a:r>
          </a:p>
          <a:p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NSObject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in [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dictionary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objectEnumerator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 </a:t>
            </a:r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de-DE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遍历</a:t>
            </a:r>
            <a:r>
              <a:rPr lang="de-DE" altLang="zh-CN" sz="4000" dirty="0" err="1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value</a:t>
            </a:r>
            <a:endParaRPr lang="de-DE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dictionary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enumerateKeysAndObjectsUsingBlock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:^(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_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Nonnull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_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Nonnull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, BOOL * _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Nonnull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stop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pt-BR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}];</a:t>
            </a:r>
            <a:endParaRPr lang="en-US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en-US" altLang="zh-CN" dirty="0" err="1" smtClean="0"/>
              <a:t>NSMutableDictionary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NSDictionary</a:t>
            </a:r>
            <a:r>
              <a:rPr lang="zh-CN" altLang="en-US" dirty="0" smtClean="0"/>
              <a:t>元素不可</a:t>
            </a:r>
            <a:r>
              <a:rPr lang="zh-CN" altLang="en-US" dirty="0"/>
              <a:t>变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NSMutableDictionary</a:t>
            </a:r>
            <a:r>
              <a:rPr lang="zh-CN" altLang="en-US" dirty="0" smtClean="0"/>
              <a:t>元素可</a:t>
            </a:r>
            <a:r>
              <a:rPr lang="zh-CN" altLang="en-US" dirty="0"/>
              <a:t>变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 dirty="0"/>
              <a:t>可以</a:t>
            </a:r>
            <a:r>
              <a:rPr lang="zh-CN" altLang="en-US" dirty="0" smtClean="0"/>
              <a:t>对元素进行</a:t>
            </a:r>
            <a:r>
              <a:rPr lang="en-US" altLang="zh-CN" dirty="0"/>
              <a:t>append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replace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操作</a:t>
            </a:r>
          </a:p>
          <a:p>
            <a:pPr marL="865800" indent="-685800">
              <a:buFont typeface="Arial" charset="0"/>
              <a:buChar char="•"/>
            </a:pP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日期和时间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NSDate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NSCalendar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定义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NSDate</a:t>
            </a:r>
            <a:r>
              <a:rPr lang="zh-CN" altLang="en-US" dirty="0" smtClean="0"/>
              <a:t>表示一个具体的时间点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NSCalendar</a:t>
            </a:r>
            <a:r>
              <a:rPr lang="zh-CN" altLang="en-US" dirty="0"/>
              <a:t>用于处理时间相关问题。比如比较时间前后、计算日期</a:t>
            </a:r>
            <a:r>
              <a:rPr lang="zh-CN" altLang="en-US" dirty="0" smtClean="0"/>
              <a:t>所在的周等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数字对象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NSInteger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32</a:t>
            </a:r>
            <a:r>
              <a:rPr lang="zh-CN" altLang="en-US" dirty="0">
                <a:solidFill>
                  <a:srgbClr val="535353"/>
                </a:solidFill>
              </a:rPr>
              <a:t>位上等于</a:t>
            </a:r>
            <a:r>
              <a:rPr lang="en-US" altLang="zh-CN" dirty="0">
                <a:solidFill>
                  <a:srgbClr val="535353"/>
                </a:solidFill>
              </a:rPr>
              <a:t>int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64</a:t>
            </a:r>
            <a:r>
              <a:rPr lang="zh-CN" altLang="en-US" dirty="0">
                <a:solidFill>
                  <a:srgbClr val="535353"/>
                </a:solidFill>
              </a:rPr>
              <a:t>位上等于</a:t>
            </a:r>
            <a:r>
              <a:rPr lang="en-US" altLang="zh-CN" dirty="0">
                <a:solidFill>
                  <a:srgbClr val="535353"/>
                </a:solidFill>
              </a:rPr>
              <a:t>long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NSDate</a:t>
            </a:r>
            <a:r>
              <a:rPr lang="zh-CN" altLang="en-US" dirty="0" smtClean="0"/>
              <a:t>初始化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创建</a:t>
            </a:r>
            <a:r>
              <a:rPr lang="en-US" altLang="zh-CN" sz="4000" dirty="0" err="1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NSDate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对象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*now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date];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*before = [[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date]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dateByAddingTimeInterval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:-1000000];</a:t>
            </a:r>
          </a:p>
          <a:p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创建日历对象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NSCalendar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*calendar = [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NSCalendar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currentCalendar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  <a:endParaRPr lang="en-US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获取当前系统的时间戳</a:t>
            </a:r>
          </a:p>
          <a:p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pt-BR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距离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1970</a:t>
            </a:r>
            <a:r>
              <a:rPr lang="zh-CN" altLang="pt-BR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年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zh-CN" altLang="pt-BR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毫秒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",[[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date]timeIntervalSince1970]);</a:t>
            </a:r>
          </a:p>
          <a:p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now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before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zh-CN" altLang="pt-BR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毫秒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",[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now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timeIntervalSinceDate:before</a:t>
            </a:r>
            <a:r>
              <a:rPr lang="pt-BR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]);</a:t>
            </a:r>
            <a:endParaRPr lang="en-US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de-DE" dirty="0"/>
              <a:t>格式化日期</a:t>
            </a:r>
            <a:r>
              <a:rPr lang="de-DE" altLang="zh-CN" dirty="0"/>
              <a:t> </a:t>
            </a:r>
            <a:endParaRPr lang="zh-CN" altLang="en-US" dirty="0" smtClean="0"/>
          </a:p>
          <a:p>
            <a:r>
              <a:rPr lang="de-DE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de-DE" altLang="zh-CN" sz="4000" dirty="0" err="1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NSDate</a:t>
            </a:r>
            <a:r>
              <a:rPr lang="de-DE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 </a:t>
            </a:r>
            <a:r>
              <a:rPr lang="de-DE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-&gt; </a:t>
            </a:r>
            <a:r>
              <a:rPr lang="de-DE" altLang="zh-CN" sz="4000" dirty="0" err="1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NSString</a:t>
            </a:r>
            <a:endParaRPr lang="de-DE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NSDateFormatter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formatter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[[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NSDateFormatter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alloc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formatter.dateFormat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@"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yyyy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-MM-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dd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HH:mm:ss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"; </a:t>
            </a:r>
            <a:r>
              <a:rPr lang="de-DE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de-DE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年</a:t>
            </a:r>
            <a:r>
              <a:rPr lang="de-DE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-</a:t>
            </a:r>
            <a:r>
              <a:rPr lang="zh-CN" altLang="de-DE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月</a:t>
            </a:r>
            <a:r>
              <a:rPr lang="de-DE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-</a:t>
            </a:r>
            <a:r>
              <a:rPr lang="zh-CN" altLang="de-DE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日</a:t>
            </a:r>
            <a:r>
              <a:rPr lang="de-DE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 </a:t>
            </a:r>
            <a:r>
              <a:rPr lang="zh-CN" altLang="de-DE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时：分：秒</a:t>
            </a:r>
            <a:endParaRPr lang="de-DE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nowStr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formatter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stringFromDate:now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当前格式化时间为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:%@",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nowStr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en-US" altLang="zh-CN" sz="4000" dirty="0" err="1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NSString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 -&gt; </a:t>
            </a:r>
            <a:r>
              <a:rPr lang="en-US" altLang="zh-CN" sz="4000" dirty="0" err="1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NSDate</a:t>
            </a:r>
            <a:endParaRPr lang="en-US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*date = [formatter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dateFromString:nowStr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s-ES_tradnl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s-ES_tradnl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(@"%@",date);</a:t>
            </a:r>
            <a:endParaRPr lang="en-US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时间戳转换为</a:t>
            </a:r>
            <a:r>
              <a:rPr lang="en-US" altLang="zh-CN" dirty="0" err="1" smtClean="0"/>
              <a:t>NSDate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NSCalendar</a:t>
            </a:r>
            <a:r>
              <a:rPr lang="zh-CN" altLang="en-US" dirty="0" smtClean="0"/>
              <a:t>获取</a:t>
            </a:r>
            <a:r>
              <a:rPr lang="zh-CN" altLang="en-US" dirty="0"/>
              <a:t>年月日时分秒</a:t>
            </a:r>
            <a:endParaRPr lang="nb-NO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日期和时间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NSCalendar</a:t>
            </a:r>
            <a:r>
              <a:rPr lang="zh-CN" altLang="en-US" dirty="0" smtClean="0"/>
              <a:t>比较两个日期的差距</a:t>
            </a:r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归档和解档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3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</a:p>
          <a:p>
            <a:r>
              <a:rPr lang="zh-CN" altLang="en-US" dirty="0" smtClean="0"/>
              <a:t>单个对象归档和解档</a:t>
            </a:r>
          </a:p>
          <a:p>
            <a:r>
              <a:rPr lang="zh-CN" altLang="en-US" dirty="0" smtClean="0"/>
              <a:t>多个对象</a:t>
            </a:r>
          </a:p>
          <a:p>
            <a:r>
              <a:rPr lang="zh-CN" altLang="en-US" dirty="0" smtClean="0"/>
              <a:t>自定义对象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0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		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 smtClean="0">
                <a:solidFill>
                  <a:srgbClr val="535353"/>
                </a:solidFill>
              </a:rPr>
              <a:t>归档就是将内存中的对象写入一个文件中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 smtClean="0">
                <a:solidFill>
                  <a:srgbClr val="535353"/>
                </a:solidFill>
              </a:rPr>
              <a:t>解档就是读取文件转换为内存中对象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Foundation</a:t>
            </a:r>
            <a:r>
              <a:rPr lang="zh-CN" altLang="en-US" dirty="0" smtClean="0"/>
              <a:t>对象归档</a:t>
            </a:r>
            <a:endParaRPr lang="en-US" altLang="zh-CN" dirty="0" smtClean="0"/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*array = @[@"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张三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李四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",@"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王五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*file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NSHomeDirectory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stringByAppendingPathComponent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array.src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BOOL success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NSKeyedArchiver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archiveRootObject:array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toFile:file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if (success) {</a:t>
            </a: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de-DE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保存成功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数字对象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NSNumber</a:t>
            </a:r>
            <a:r>
              <a:rPr lang="zh-CN" altLang="en-US" dirty="0"/>
              <a:t>和基本数据类型互相转换</a:t>
            </a:r>
            <a:endParaRPr lang="en-US" altLang="zh-CN" dirty="0"/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NSInteger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int</a:t>
            </a:r>
            <a:r>
              <a:rPr lang="zh-CN" altLang="en-US" dirty="0">
                <a:solidFill>
                  <a:srgbClr val="535353"/>
                </a:solidFill>
              </a:rPr>
              <a:t>、</a:t>
            </a:r>
            <a:r>
              <a:rPr lang="en-US" altLang="zh-CN" dirty="0">
                <a:solidFill>
                  <a:srgbClr val="535353"/>
                </a:solidFill>
              </a:rPr>
              <a:t>short</a:t>
            </a:r>
            <a:r>
              <a:rPr lang="zh-CN" altLang="en-US" dirty="0">
                <a:solidFill>
                  <a:srgbClr val="535353"/>
                </a:solidFill>
              </a:rPr>
              <a:t>、</a:t>
            </a:r>
            <a:r>
              <a:rPr lang="en-US" altLang="zh-CN" dirty="0">
                <a:solidFill>
                  <a:srgbClr val="535353"/>
                </a:solidFill>
              </a:rPr>
              <a:t>long</a:t>
            </a:r>
            <a:r>
              <a:rPr lang="zh-CN" altLang="en-US" dirty="0">
                <a:solidFill>
                  <a:srgbClr val="535353"/>
                </a:solidFill>
              </a:rPr>
              <a:t>、</a:t>
            </a:r>
            <a:r>
              <a:rPr lang="en-US" altLang="zh-CN" dirty="0">
                <a:solidFill>
                  <a:srgbClr val="535353"/>
                </a:solidFill>
              </a:rPr>
              <a:t>long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long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float</a:t>
            </a:r>
            <a:r>
              <a:rPr lang="zh-CN" altLang="en-US" dirty="0">
                <a:solidFill>
                  <a:srgbClr val="535353"/>
                </a:solidFill>
              </a:rPr>
              <a:t>、</a:t>
            </a:r>
            <a:r>
              <a:rPr lang="en-US" altLang="zh-CN" dirty="0">
                <a:solidFill>
                  <a:srgbClr val="535353"/>
                </a:solidFill>
              </a:rPr>
              <a:t>double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BOOL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Foundation</a:t>
            </a:r>
            <a:r>
              <a:rPr lang="zh-CN" altLang="en-US" dirty="0" smtClean="0"/>
              <a:t>对象解档</a:t>
            </a:r>
            <a:endParaRPr lang="en-US" altLang="zh-CN" dirty="0" smtClean="0"/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NSKeyedUnarchiver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unarchiveObjectWithFile:file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s-ES_tradnl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s-ES_tradnl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</a:t>
            </a:r>
            <a:r>
              <a:rPr lang="es-ES_tradnl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es-ES_tradnl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NSData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NSMutableData</a:t>
            </a:r>
            <a:r>
              <a:rPr lang="zh-CN" altLang="en-US" dirty="0"/>
              <a:t>	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 err="1" smtClean="0">
                <a:solidFill>
                  <a:srgbClr val="535353"/>
                </a:solidFill>
              </a:rPr>
              <a:t>NSData</a:t>
            </a:r>
            <a:r>
              <a:rPr lang="zh-CN" altLang="en-US" dirty="0" smtClean="0">
                <a:solidFill>
                  <a:srgbClr val="535353"/>
                </a:solidFill>
              </a:rPr>
              <a:t>是以二进制存储信息的，用于把对象信息转换为二进制数据信息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 err="1" smtClean="0">
                <a:solidFill>
                  <a:srgbClr val="535353"/>
                </a:solidFill>
              </a:rPr>
              <a:t>NSMutableData</a:t>
            </a:r>
            <a:r>
              <a:rPr lang="zh-CN" altLang="en-US" dirty="0" smtClean="0">
                <a:solidFill>
                  <a:srgbClr val="535353"/>
                </a:solidFill>
              </a:rPr>
              <a:t>是</a:t>
            </a:r>
            <a:r>
              <a:rPr lang="en-US" altLang="zh-CN" dirty="0" err="1" smtClean="0">
                <a:solidFill>
                  <a:srgbClr val="535353"/>
                </a:solidFill>
              </a:rPr>
              <a:t>NSData</a:t>
            </a:r>
            <a:r>
              <a:rPr lang="zh-CN" altLang="en-US" dirty="0" smtClean="0">
                <a:solidFill>
                  <a:srgbClr val="535353"/>
                </a:solidFill>
              </a:rPr>
              <a:t>的可变形式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对象归档为一个文件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NSMutableData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*data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NSMutableData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data];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NSKeyedArchiver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[[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NSKeyedArchiver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alloc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initForWritingWithMutableData:data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encodeObject:array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forKey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:@"array"];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encodeInt:18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forKey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:@"age"];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encodeObject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:@"Jack"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forKey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:@"name"];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finishEncoding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[data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writeToFile:file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atomically:YES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对象解档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data = [[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NSMutableData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alloc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initWithContentsOfFile:file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NSKeyedUnarchiver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unarchiver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[[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NSKeyedUnarchiver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alloc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initForReadingWithData:data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unarchiver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decodeObjectForKey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:@"array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"];</a:t>
            </a:r>
            <a:endParaRPr lang="en-US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value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unarchiver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decodeIntForKey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:@"age"];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归档和解档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35353"/>
                </a:solidFill>
              </a:rPr>
              <a:t>自定义对象归档和解档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 smtClean="0"/>
              <a:t>需要实现</a:t>
            </a:r>
            <a:r>
              <a:rPr lang="en-US" altLang="zh-CN" dirty="0" err="1" smtClean="0"/>
              <a:t>NSCoding</a:t>
            </a:r>
            <a:r>
              <a:rPr lang="zh-CN" altLang="en-US" dirty="0" smtClean="0"/>
              <a:t>协议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 err="1" smtClean="0"/>
              <a:t>encodeWithCoder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initWithCoder</a:t>
            </a:r>
            <a:r>
              <a:rPr lang="zh-CN" altLang="en-US" dirty="0" smtClean="0"/>
              <a:t>两个协议方法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文件管理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文件路径</a:t>
            </a:r>
            <a:r>
              <a:rPr lang="zh-CN" altLang="en-US" dirty="0" smtClean="0"/>
              <a:t>处理</a:t>
            </a:r>
          </a:p>
          <a:p>
            <a:r>
              <a:rPr lang="zh-CN" altLang="en-US" dirty="0" smtClean="0">
                <a:solidFill>
                  <a:srgbClr val="535353"/>
                </a:solidFill>
              </a:rPr>
              <a:t>常用文件操作</a:t>
            </a:r>
          </a:p>
          <a:p>
            <a:r>
              <a:rPr lang="zh-CN" altLang="en-US" dirty="0" smtClean="0">
                <a:solidFill>
                  <a:srgbClr val="535353"/>
                </a:solidFill>
              </a:rPr>
              <a:t>获取文件的属性</a:t>
            </a:r>
          </a:p>
        </p:txBody>
      </p:sp>
    </p:spTree>
    <p:extLst>
      <p:ext uri="{BB962C8B-B14F-4D97-AF65-F5344CB8AC3E}">
        <p14:creationId xmlns:p14="http://schemas.microsoft.com/office/powerpoint/2010/main" val="7638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文件路径处理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filePath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NSHomeDirectory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stringByAppendingPathComponent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file.text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"];</a:t>
            </a:r>
            <a:endParaRPr lang="zh-CN" altLang="en-US" sz="4000" dirty="0" smtClean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</a:t>
            </a: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filePath.pathComponents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返回路径的组成部分</a:t>
            </a:r>
            <a:endParaRPr lang="en-US" altLang="zh-CN" sz="4000" dirty="0" smtClean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filePath.lastPathComponent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返回路径的最后组成部分</a:t>
            </a:r>
            <a:endParaRPr lang="en-US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filePath.pathExtension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返回路径的扩展名</a:t>
            </a:r>
          </a:p>
        </p:txBody>
      </p:sp>
    </p:spTree>
    <p:extLst>
      <p:ext uri="{BB962C8B-B14F-4D97-AF65-F5344CB8AC3E}">
        <p14:creationId xmlns:p14="http://schemas.microsoft.com/office/powerpoint/2010/main" val="1174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文件管理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en-US" altLang="zh-CN" dirty="0" err="1" smtClean="0"/>
              <a:t>NSFileManager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文件管理类，可以对文件进行操作：创建、赋值、剪切和删除</a:t>
            </a:r>
          </a:p>
          <a:p>
            <a:pPr marL="865800" indent="-685800">
              <a:buFont typeface="Arial" charset="0"/>
              <a:buChar char="•"/>
            </a:pPr>
            <a:r>
              <a:rPr lang="en-US" altLang="zh-CN" dirty="0"/>
              <a:t>[</a:t>
            </a:r>
            <a:r>
              <a:rPr lang="en-US" altLang="zh-CN" dirty="0" err="1"/>
              <a:t>NSFileManager</a:t>
            </a:r>
            <a:r>
              <a:rPr lang="en-US" altLang="zh-CN" dirty="0"/>
              <a:t> </a:t>
            </a:r>
            <a:r>
              <a:rPr lang="en-US" altLang="zh-CN" dirty="0" err="1" smtClean="0"/>
              <a:t>defaultManager</a:t>
            </a:r>
            <a:r>
              <a:rPr lang="en-US" altLang="zh-CN" dirty="0" smtClean="0"/>
              <a:t>]</a:t>
            </a:r>
            <a:r>
              <a:rPr lang="zh-CN" altLang="en-US" dirty="0" smtClean="0"/>
              <a:t>使用单例获取它的对象</a:t>
            </a:r>
          </a:p>
        </p:txBody>
      </p:sp>
    </p:spTree>
    <p:extLst>
      <p:ext uri="{BB962C8B-B14F-4D97-AF65-F5344CB8AC3E}">
        <p14:creationId xmlns:p14="http://schemas.microsoft.com/office/powerpoint/2010/main" val="14713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创建文件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BOOL success = [manager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createFileAtPath:filePath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contents:data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attributes:nil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if (success) {</a:t>
            </a: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de-DE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文件创建成功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de-DE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文件创建失败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Foundation</a:t>
            </a:r>
            <a:r>
              <a:rPr kumimoji="1" lang="zh-CN" altLang="en-US" dirty="0"/>
              <a:t>框架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18130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创建文件夹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folderPath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NSHomeDirectory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stringByAppendingPathComponent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:@"folder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"];</a:t>
            </a:r>
            <a:endParaRPr lang="zh-CN" altLang="en-US" sz="4000" dirty="0" smtClean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createDirectoryAtPath:folderPath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withIntermediateDirectories:YES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attributes:nil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error:nil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853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读取文件</a:t>
            </a:r>
            <a:endParaRPr lang="zh-CN" altLang="en-US" dirty="0"/>
          </a:p>
          <a:p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NSData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data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= [manager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contentsAtPath:filePath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*s = [[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alloc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initWithData:data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encoding:NSUTF8StringEncoding];</a:t>
            </a:r>
          </a:p>
          <a:p>
            <a:r>
              <a:rPr lang="cs-CZ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cs-CZ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(@"%@",s);</a:t>
            </a:r>
            <a:endParaRPr lang="en-US" altLang="zh-CN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文件管理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zh-CN" altLang="en-US" dirty="0" smtClean="0"/>
              <a:t>移动、复制和删除文件</a:t>
            </a:r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moveItemAtPath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copyItemAtPath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removeItemAtPath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5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文件管理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zh-CN" altLang="en-US" dirty="0" smtClean="0"/>
              <a:t>获取文件属性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NSDictionary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fileAttributes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[manager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attributesOfItemAtPath:targetPath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error:nil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文件的属性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:%@",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fileAttributes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zh-CN" altLang="en-US" sz="4000" dirty="0" smtClean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CN" dirty="0"/>
              <a:t>KVC</a:t>
            </a:r>
            <a:r>
              <a:rPr lang="zh-CN" altLang="de-DE" dirty="0"/>
              <a:t>和</a:t>
            </a:r>
            <a:r>
              <a:rPr lang="de-DE" altLang="zh-CN" dirty="0" smtClean="0"/>
              <a:t>KVO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8880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KVC</a:t>
            </a:r>
            <a:r>
              <a:rPr lang="zh-CN" altLang="de-DE" dirty="0"/>
              <a:t>和</a:t>
            </a:r>
            <a:r>
              <a:rPr lang="de-DE" altLang="zh-CN" dirty="0"/>
              <a:t>KVO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</a:p>
          <a:p>
            <a:r>
              <a:rPr lang="en-US" altLang="zh-CN" dirty="0" smtClean="0"/>
              <a:t>KVC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535353"/>
                </a:solidFill>
              </a:rPr>
              <a:t>KVO</a:t>
            </a:r>
            <a:endParaRPr lang="zh-CN" altLang="en-US" dirty="0" smtClean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KVC</a:t>
            </a:r>
            <a:r>
              <a:rPr lang="zh-CN" altLang="de-DE" dirty="0"/>
              <a:t>和</a:t>
            </a:r>
            <a:r>
              <a:rPr lang="de-DE" altLang="zh-CN" dirty="0"/>
              <a:t>KVO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zh-CN" altLang="en-US" dirty="0" smtClean="0"/>
              <a:t>定义</a:t>
            </a:r>
          </a:p>
          <a:p>
            <a:pPr marL="865800" indent="-685800">
              <a:buFont typeface="Arial" charset="0"/>
              <a:buChar char="•"/>
            </a:pPr>
            <a:r>
              <a:rPr lang="en-US" altLang="zh-CN" dirty="0" smtClean="0"/>
              <a:t>KVC</a:t>
            </a:r>
            <a:r>
              <a:rPr lang="zh-CN" altLang="en-US" dirty="0" smtClean="0"/>
              <a:t>：就是可以暴力的去</a:t>
            </a:r>
            <a:r>
              <a:rPr lang="en-US" altLang="zh-CN" dirty="0" smtClean="0"/>
              <a:t>get/set</a:t>
            </a:r>
            <a:r>
              <a:rPr lang="zh-CN" altLang="en-US" dirty="0" smtClean="0"/>
              <a:t>类的私有属性，同时还有强大的键值路径对更深层次的属性进行操作</a:t>
            </a:r>
          </a:p>
          <a:p>
            <a:pPr marL="865800" indent="-685800">
              <a:buFont typeface="Arial" charset="0"/>
              <a:buChar char="•"/>
            </a:pPr>
            <a:r>
              <a:rPr lang="en-US" altLang="zh-CN" dirty="0" smtClean="0"/>
              <a:t>KVO</a:t>
            </a:r>
            <a:r>
              <a:rPr lang="zh-CN" altLang="en-US" dirty="0" smtClean="0"/>
              <a:t>：监听类中属性值变化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KVC</a:t>
            </a:r>
            <a:r>
              <a:rPr lang="zh-CN" altLang="de-DE" dirty="0"/>
              <a:t>和</a:t>
            </a:r>
            <a:r>
              <a:rPr lang="de-DE" altLang="zh-CN" dirty="0"/>
              <a:t>KVO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en-US" altLang="zh-CN" dirty="0" smtClean="0"/>
              <a:t>KVC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 smtClean="0"/>
              <a:t>setValue:forKey</a:t>
            </a:r>
            <a:r>
              <a:rPr lang="en-US" altLang="zh-CN" dirty="0" smtClean="0"/>
              <a:t> </a:t>
            </a:r>
            <a:r>
              <a:rPr lang="zh-CN" altLang="en-US" dirty="0"/>
              <a:t>设置指定</a:t>
            </a:r>
            <a:r>
              <a:rPr lang="en-US" altLang="zh-CN" dirty="0"/>
              <a:t>key</a:t>
            </a:r>
            <a:r>
              <a:rPr lang="zh-CN" altLang="en-US" dirty="0"/>
              <a:t>的属</a:t>
            </a:r>
            <a:r>
              <a:rPr lang="zh-CN" altLang="en-US" dirty="0" smtClean="0"/>
              <a:t>性值</a:t>
            </a:r>
            <a:r>
              <a:rPr lang="zh-CN" altLang="en-US" dirty="0"/>
              <a:t>，</a:t>
            </a:r>
            <a:r>
              <a:rPr lang="en-US" altLang="zh-CN" dirty="0" err="1" smtClean="0"/>
              <a:t>setValue:forKeyPath</a:t>
            </a:r>
            <a:r>
              <a:rPr lang="zh-CN" altLang="en-US" dirty="0"/>
              <a:t>设置指定路径的</a:t>
            </a:r>
            <a:r>
              <a:rPr lang="zh-CN" altLang="en-US" dirty="0" smtClean="0"/>
              <a:t>属性</a:t>
            </a:r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valueForKey</a:t>
            </a:r>
            <a:r>
              <a:rPr lang="en-US" altLang="zh-CN" dirty="0" smtClean="0"/>
              <a:t> </a:t>
            </a:r>
            <a:r>
              <a:rPr lang="zh-CN" altLang="en-US" dirty="0"/>
              <a:t>获取指定</a:t>
            </a:r>
            <a:r>
              <a:rPr lang="en-US" altLang="zh-CN" dirty="0"/>
              <a:t>key</a:t>
            </a:r>
            <a:r>
              <a:rPr lang="zh-CN" altLang="en-US" dirty="0"/>
              <a:t>的属</a:t>
            </a:r>
            <a:r>
              <a:rPr lang="zh-CN" altLang="en-US" dirty="0" smtClean="0"/>
              <a:t>性值</a:t>
            </a:r>
            <a:r>
              <a:rPr lang="zh-CN" altLang="en-US" dirty="0"/>
              <a:t>，</a:t>
            </a:r>
            <a:r>
              <a:rPr lang="en-US" altLang="zh-CN" dirty="0" err="1" smtClean="0"/>
              <a:t>valueForKeyPath</a:t>
            </a:r>
            <a:r>
              <a:rPr lang="en-US" altLang="zh-CN" dirty="0" smtClean="0"/>
              <a:t> </a:t>
            </a:r>
            <a:r>
              <a:rPr lang="zh-CN" altLang="en-US" dirty="0"/>
              <a:t>获取指定</a:t>
            </a:r>
            <a:r>
              <a:rPr lang="en-US" altLang="zh-CN" dirty="0" err="1"/>
              <a:t>keyPath</a:t>
            </a:r>
            <a:r>
              <a:rPr lang="zh-CN" altLang="en-US" dirty="0"/>
              <a:t>的属性值</a:t>
            </a:r>
            <a:br>
              <a:rPr lang="zh-CN" altLang="en-US" dirty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KVC</a:t>
            </a:r>
            <a:r>
              <a:rPr lang="zh-CN" altLang="de-DE" dirty="0"/>
              <a:t>和</a:t>
            </a:r>
            <a:r>
              <a:rPr lang="de-DE" altLang="zh-CN" dirty="0"/>
              <a:t>KVO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en-US" altLang="zh-CN" dirty="0" smtClean="0"/>
              <a:t>KVO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zh-CN" altLang="en-US" dirty="0"/>
              <a:t>用来监听类中属性值的</a:t>
            </a:r>
            <a:r>
              <a:rPr lang="zh-CN" altLang="en-US" dirty="0" smtClean="0"/>
              <a:t>变化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 dirty="0"/>
              <a:t>观察者模式</a:t>
            </a:r>
            <a:br>
              <a:rPr lang="zh-CN" altLang="en-US" dirty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2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NSNotification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4161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</a:p>
          <a:p>
            <a:r>
              <a:rPr lang="zh-CN" altLang="en-US" dirty="0" smtClean="0">
                <a:solidFill>
                  <a:srgbClr val="535353"/>
                </a:solidFill>
              </a:rPr>
              <a:t>常用操作</a:t>
            </a:r>
            <a:endParaRPr lang="zh-CN" altLang="en-US" baseline="30000" dirty="0">
              <a:solidFill>
                <a:srgbClr val="535353"/>
              </a:solidFill>
            </a:endParaRPr>
          </a:p>
          <a:p>
            <a:r>
              <a:rPr lang="en-US" altLang="zh-CN" dirty="0" err="1" smtClean="0">
                <a:solidFill>
                  <a:srgbClr val="535353"/>
                </a:solidFill>
              </a:rPr>
              <a:t>NSMutableString</a:t>
            </a:r>
            <a:endParaRPr lang="zh-CN" altLang="en-US" dirty="0" smtClean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NSNotification</a:t>
            </a:r>
            <a:endParaRPr lang="de-D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charset="0"/>
              <a:buChar char="•"/>
            </a:pPr>
            <a:r>
              <a:rPr lang="zh-CN" altLang="en-US"/>
              <a:t>发送广播消息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注册监听器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 dirty="0" smtClean="0"/>
              <a:t>处理接收到的消息</a:t>
            </a:r>
          </a:p>
        </p:txBody>
      </p:sp>
    </p:spTree>
    <p:extLst>
      <p:ext uri="{BB962C8B-B14F-4D97-AF65-F5344CB8AC3E}">
        <p14:creationId xmlns:p14="http://schemas.microsoft.com/office/powerpoint/2010/main" val="8780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NSPredicate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NSPredicate</a:t>
            </a:r>
            <a:endParaRPr lang="de-D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</a:p>
          <a:p>
            <a:r>
              <a:rPr lang="zh-CN" altLang="en-US" dirty="0" smtClean="0"/>
              <a:t>使用方法</a:t>
            </a:r>
            <a:endParaRPr lang="zh-CN" altLang="en-US" dirty="0"/>
          </a:p>
          <a:p>
            <a:r>
              <a:rPr lang="zh-CN" altLang="en-US" dirty="0"/>
              <a:t>常用过滤条件</a:t>
            </a:r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NSPredicate</a:t>
            </a:r>
            <a:endParaRPr lang="de-D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zh-CN" altLang="en-US" dirty="0" smtClean="0"/>
              <a:t>定义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/>
              <a:t>谓词</a:t>
            </a:r>
          </a:p>
          <a:p>
            <a:pPr marL="865800" indent="-685800">
              <a:buFont typeface="Arial" charset="0"/>
              <a:buChar char="•"/>
            </a:pPr>
            <a:r>
              <a:rPr lang="zh-CN" altLang="en-US"/>
              <a:t>从数组中过滤出我们想要的数据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NSPredicate</a:t>
            </a:r>
            <a:endParaRPr lang="de-D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zh-CN" altLang="en-US" dirty="0" smtClean="0"/>
              <a:t>使用方法</a:t>
            </a:r>
            <a:endParaRPr lang="zh-CN" altLang="en-US" dirty="0" smtClean="0"/>
          </a:p>
          <a:p>
            <a:r>
              <a:rPr lang="pl-PL" altLang="zh-CN" sz="400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NSPredicate *predicate = [NSPredicate predicateWithFormat:@"age&lt;%d",30]</a:t>
            </a:r>
            <a:r>
              <a:rPr lang="en-US" altLang="zh-CN" sz="400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zh-CN" altLang="en-US" sz="400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altLang="zh-CN" sz="400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NSArray *</a:t>
            </a:r>
            <a:r>
              <a:rPr lang="en-US" altLang="zh-CN" sz="400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results</a:t>
            </a:r>
            <a:r>
              <a:rPr lang="pl-PL" altLang="zh-CN" sz="400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 = [</a:t>
            </a:r>
            <a:r>
              <a:rPr lang="en-US" altLang="zh-CN" sz="400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pl-PL" altLang="zh-CN" sz="400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 filteredArrayUsingPredicate:predicate];  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NSPredicate</a:t>
            </a:r>
            <a:endParaRPr lang="de-D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000" indent="0"/>
            <a:r>
              <a:rPr lang="zh-CN" altLang="en-US" dirty="0" smtClean="0"/>
              <a:t>常用过滤条件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逻辑表达式 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en-US" altLang="zh-CN" dirty="0"/>
              <a:t>...</a:t>
            </a:r>
            <a:endParaRPr lang="zh-CN" altLang="en-US" dirty="0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 dirty="0" err="1" smtClean="0"/>
              <a:t>in</a:t>
            </a:r>
            <a:endParaRPr lang="zh-CN" altLang="en-US" dirty="0" err="1" smtClean="0"/>
          </a:p>
          <a:p>
            <a:pPr marL="865800" indent="-685800">
              <a:buFont typeface="Arial" charset="0"/>
              <a:buChar char="•"/>
            </a:pPr>
            <a:r>
              <a:rPr lang="en-US" altLang="zh-CN"/>
              <a:t>BEGINSWITH</a:t>
            </a:r>
            <a:endParaRPr lang="zh-CN" altLang="en-US"/>
          </a:p>
          <a:p>
            <a:pPr marL="865800" indent="-685800">
              <a:buFont typeface="Arial" charset="0"/>
              <a:buChar char="•"/>
            </a:pPr>
            <a:r>
              <a:rPr lang="en-US" altLang="zh-CN"/>
              <a:t>ENDSWITH</a:t>
            </a:r>
            <a:endParaRPr lang="zh-CN" altLang="en-US"/>
          </a:p>
          <a:p>
            <a:pPr marL="865800" indent="-685800">
              <a:buFont typeface="Arial" charset="0"/>
              <a:buChar char="•"/>
            </a:pPr>
            <a:r>
              <a:rPr lang="en-US" altLang="zh-CN"/>
              <a:t>CONTAINS</a:t>
            </a:r>
            <a:endParaRPr lang="zh-CN" altLang="en-US"/>
          </a:p>
          <a:p>
            <a:pPr marL="865800" indent="-685800">
              <a:buFont typeface="Arial" charset="0"/>
              <a:buChar char="•"/>
            </a:pPr>
            <a:r>
              <a:rPr lang="en-US" altLang="zh-CN"/>
              <a:t>like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</a:p>
          <a:p>
            <a:pPr marL="190800" indent="0">
              <a:buNone/>
            </a:pPr>
            <a:r>
              <a:rPr lang="en-US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en-US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*str1 = @"</a:t>
            </a:r>
            <a:r>
              <a:rPr lang="zh-CN" altLang="en-US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你好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"; </a:t>
            </a:r>
            <a:r>
              <a:rPr lang="en-US" altLang="zh-CN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zh-CN" altLang="en-US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字面量初始化</a:t>
            </a:r>
            <a:endParaRPr lang="en-US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  <a:p>
            <a:pPr marL="190800" indent="0">
              <a:buNone/>
            </a:pPr>
            <a:r>
              <a:rPr lang="de-DE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*str2 = [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NSString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stringWithFormat</a:t>
            </a:r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@%@%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zh-CN" altLang="de-DE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岁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,@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zh-CN" altLang="de-DE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小明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18</a:t>
            </a:r>
            <a:r>
              <a:rPr lang="de-DE" altLang="zh-CN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  <a:r>
              <a:rPr lang="zh-CN" altLang="en-US" sz="4000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altLang="zh-CN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//</a:t>
            </a:r>
            <a:r>
              <a:rPr lang="de-DE" altLang="zh-CN" sz="4000" dirty="0" err="1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format</a:t>
            </a:r>
            <a:r>
              <a:rPr lang="zh-CN" altLang="de-DE" sz="4000" dirty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拼接字符</a:t>
            </a:r>
            <a:r>
              <a:rPr lang="zh-CN" altLang="de-DE" sz="4000" dirty="0" smtClean="0">
                <a:solidFill>
                  <a:srgbClr val="35B558"/>
                </a:solidFill>
                <a:latin typeface="Noto Sans CJK SC Black" charset="-122"/>
                <a:ea typeface="Noto Sans CJK SC Black" charset="-122"/>
                <a:cs typeface="Noto Sans CJK SC Black" charset="-122"/>
              </a:rPr>
              <a:t>串</a:t>
            </a:r>
            <a:endParaRPr lang="de-DE" altLang="zh-CN" sz="4000" dirty="0">
              <a:solidFill>
                <a:srgbClr val="35B558"/>
              </a:solidFill>
              <a:latin typeface="Noto Sans CJK SC Black" charset="-122"/>
              <a:ea typeface="Noto Sans CJK SC Black" charset="-122"/>
              <a:cs typeface="Noto Sans CJK SC Blac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7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长度</a:t>
            </a:r>
          </a:p>
          <a:p>
            <a:pPr marL="190800" indent="0">
              <a:buNone/>
            </a:pP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= str1.length;</a:t>
            </a:r>
          </a:p>
          <a:p>
            <a:pPr marL="190800" indent="0">
              <a:buNone/>
            </a:pPr>
            <a:r>
              <a:rPr lang="de-DE" altLang="zh-CN" sz="4000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NSLog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(@"</a:t>
            </a:r>
            <a:r>
              <a:rPr lang="zh-CN" altLang="de-DE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字符串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str1</a:t>
            </a:r>
            <a:r>
              <a:rPr lang="zh-CN" altLang="de-DE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长度为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%li",</a:t>
            </a:r>
            <a:r>
              <a:rPr lang="de-DE" altLang="zh-CN" sz="4000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altLang="zh-CN" sz="4000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zh-CN" altLang="en-US" sz="4000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9253</TotalTime>
  <Words>1688</Words>
  <Application>Microsoft Macintosh PowerPoint</Application>
  <PresentationFormat>自定义</PresentationFormat>
  <Paragraphs>331</Paragraphs>
  <Slides>75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Avenir Roman</vt:lpstr>
      <vt:lpstr>Calibri</vt:lpstr>
      <vt:lpstr>Courier New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Foundation框架</vt:lpstr>
      <vt:lpstr>数字对象</vt:lpstr>
      <vt:lpstr>数字对象</vt:lpstr>
      <vt:lpstr>数字对象</vt:lpstr>
      <vt:lpstr>数字对象</vt:lpstr>
      <vt:lpstr>Foundation框架</vt:lpstr>
      <vt:lpstr>字符串</vt:lpstr>
      <vt:lpstr>字符串</vt:lpstr>
      <vt:lpstr>字符串</vt:lpstr>
      <vt:lpstr>字符串</vt:lpstr>
      <vt:lpstr>字符串</vt:lpstr>
      <vt:lpstr>字符串</vt:lpstr>
      <vt:lpstr>字符串</vt:lpstr>
      <vt:lpstr>字符串</vt:lpstr>
      <vt:lpstr>字符串</vt:lpstr>
      <vt:lpstr>字符串</vt:lpstr>
      <vt:lpstr>字符串</vt:lpstr>
      <vt:lpstr>字符串</vt:lpstr>
      <vt:lpstr>Foundation框架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数组</vt:lpstr>
      <vt:lpstr>Foundation框架</vt:lpstr>
      <vt:lpstr>字典</vt:lpstr>
      <vt:lpstr>字典</vt:lpstr>
      <vt:lpstr>字典</vt:lpstr>
      <vt:lpstr>字典</vt:lpstr>
      <vt:lpstr>字典</vt:lpstr>
      <vt:lpstr>字典</vt:lpstr>
      <vt:lpstr>字典</vt:lpstr>
      <vt:lpstr>Foundation框架</vt:lpstr>
      <vt:lpstr>日期和时间</vt:lpstr>
      <vt:lpstr>日期和时间</vt:lpstr>
      <vt:lpstr>日期和时间</vt:lpstr>
      <vt:lpstr>日期和时间</vt:lpstr>
      <vt:lpstr>日期和时间</vt:lpstr>
      <vt:lpstr>日期和时间</vt:lpstr>
      <vt:lpstr>日期和时间</vt:lpstr>
      <vt:lpstr>日期和时间</vt:lpstr>
      <vt:lpstr>Foundation框架</vt:lpstr>
      <vt:lpstr>归档和解档</vt:lpstr>
      <vt:lpstr>归档和解档</vt:lpstr>
      <vt:lpstr>归档和解档</vt:lpstr>
      <vt:lpstr>归档和解档</vt:lpstr>
      <vt:lpstr>归档和解档</vt:lpstr>
      <vt:lpstr>归档和解档</vt:lpstr>
      <vt:lpstr>归档和解档</vt:lpstr>
      <vt:lpstr>归档和解档</vt:lpstr>
      <vt:lpstr>Foundation框架</vt:lpstr>
      <vt:lpstr>文件管理</vt:lpstr>
      <vt:lpstr>文件管理</vt:lpstr>
      <vt:lpstr>文件管理</vt:lpstr>
      <vt:lpstr>文件管理</vt:lpstr>
      <vt:lpstr>文件管理</vt:lpstr>
      <vt:lpstr>文件管理</vt:lpstr>
      <vt:lpstr>文件管理</vt:lpstr>
      <vt:lpstr>文件管理</vt:lpstr>
      <vt:lpstr>Foundation框架</vt:lpstr>
      <vt:lpstr>KVC和KVO</vt:lpstr>
      <vt:lpstr>KVC和KVO</vt:lpstr>
      <vt:lpstr>KVC和KVO</vt:lpstr>
      <vt:lpstr>KVC和KVO</vt:lpstr>
      <vt:lpstr>Foundation框架</vt:lpstr>
      <vt:lpstr>NSNotification</vt:lpstr>
      <vt:lpstr>Foundation框架</vt:lpstr>
      <vt:lpstr>NSPredicate</vt:lpstr>
      <vt:lpstr>NSPredicate</vt:lpstr>
      <vt:lpstr>NSPredicate</vt:lpstr>
      <vt:lpstr>NSPredicate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Microsoft Office 用户</cp:lastModifiedBy>
  <cp:revision>499</cp:revision>
  <dcterms:created xsi:type="dcterms:W3CDTF">2015-03-23T11:35:35Z</dcterms:created>
  <dcterms:modified xsi:type="dcterms:W3CDTF">2016-09-09T01:00:10Z</dcterms:modified>
</cp:coreProperties>
</file>