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68" r:id="rId5"/>
    <p:sldId id="269" r:id="rId6"/>
    <p:sldId id="270" r:id="rId7"/>
    <p:sldId id="271" r:id="rId8"/>
    <p:sldId id="273" r:id="rId9"/>
    <p:sldId id="272" r:id="rId10"/>
    <p:sldId id="274" r:id="rId11"/>
    <p:sldId id="275" r:id="rId12"/>
    <p:sldId id="276" r:id="rId13"/>
    <p:sldId id="277" r:id="rId14"/>
    <p:sldId id="283" r:id="rId15"/>
    <p:sldId id="278" r:id="rId16"/>
    <p:sldId id="279" r:id="rId17"/>
    <p:sldId id="280" r:id="rId18"/>
    <p:sldId id="281"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114"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3918B-BBCC-34A6-BF82-4156DD4C69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9CFF1A-885F-4163-2E10-E2CAE296CF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8A8EE6-AE2F-9AF1-89C5-1C2C23564402}"/>
              </a:ext>
            </a:extLst>
          </p:cNvPr>
          <p:cNvSpPr>
            <a:spLocks noGrp="1"/>
          </p:cNvSpPr>
          <p:nvPr>
            <p:ph type="dt" sz="half" idx="10"/>
          </p:nvPr>
        </p:nvSpPr>
        <p:spPr/>
        <p:txBody>
          <a:bodyPr/>
          <a:lstStyle/>
          <a:p>
            <a:fld id="{3B3259B4-3CE0-4F12-AA8F-002F25393DFD}" type="datetimeFigureOut">
              <a:rPr lang="en-US" smtClean="0"/>
              <a:t>8/23/2023</a:t>
            </a:fld>
            <a:endParaRPr lang="en-US"/>
          </a:p>
        </p:txBody>
      </p:sp>
      <p:sp>
        <p:nvSpPr>
          <p:cNvPr id="5" name="Footer Placeholder 4">
            <a:extLst>
              <a:ext uri="{FF2B5EF4-FFF2-40B4-BE49-F238E27FC236}">
                <a16:creationId xmlns:a16="http://schemas.microsoft.com/office/drawing/2014/main" id="{C815B83E-CF48-D2C1-364A-49EAD0939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3D13BC-5B10-E090-64F8-0D7104385CBC}"/>
              </a:ext>
            </a:extLst>
          </p:cNvPr>
          <p:cNvSpPr>
            <a:spLocks noGrp="1"/>
          </p:cNvSpPr>
          <p:nvPr>
            <p:ph type="sldNum" sz="quarter" idx="12"/>
          </p:nvPr>
        </p:nvSpPr>
        <p:spPr/>
        <p:txBody>
          <a:bodyPr/>
          <a:lstStyle/>
          <a:p>
            <a:fld id="{606D2812-3962-41AB-85D4-6C63C145F766}" type="slidenum">
              <a:rPr lang="en-US" smtClean="0"/>
              <a:t>‹#›</a:t>
            </a:fld>
            <a:endParaRPr lang="en-US"/>
          </a:p>
        </p:txBody>
      </p:sp>
    </p:spTree>
    <p:extLst>
      <p:ext uri="{BB962C8B-B14F-4D97-AF65-F5344CB8AC3E}">
        <p14:creationId xmlns:p14="http://schemas.microsoft.com/office/powerpoint/2010/main" val="4192330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D4226-8D96-3AB6-69B4-F527052D83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8EB419-425F-D04E-8E65-8975AAC0AE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A8F5D-1835-06C3-A15C-0A84C407271E}"/>
              </a:ext>
            </a:extLst>
          </p:cNvPr>
          <p:cNvSpPr>
            <a:spLocks noGrp="1"/>
          </p:cNvSpPr>
          <p:nvPr>
            <p:ph type="dt" sz="half" idx="10"/>
          </p:nvPr>
        </p:nvSpPr>
        <p:spPr/>
        <p:txBody>
          <a:bodyPr/>
          <a:lstStyle/>
          <a:p>
            <a:fld id="{3B3259B4-3CE0-4F12-AA8F-002F25393DFD}" type="datetimeFigureOut">
              <a:rPr lang="en-US" smtClean="0"/>
              <a:t>8/23/2023</a:t>
            </a:fld>
            <a:endParaRPr lang="en-US"/>
          </a:p>
        </p:txBody>
      </p:sp>
      <p:sp>
        <p:nvSpPr>
          <p:cNvPr id="5" name="Footer Placeholder 4">
            <a:extLst>
              <a:ext uri="{FF2B5EF4-FFF2-40B4-BE49-F238E27FC236}">
                <a16:creationId xmlns:a16="http://schemas.microsoft.com/office/drawing/2014/main" id="{49CA10FC-7601-AEEA-59A7-9B2F7B8805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80C1C-04D2-0138-EB2E-44E8AF993F4E}"/>
              </a:ext>
            </a:extLst>
          </p:cNvPr>
          <p:cNvSpPr>
            <a:spLocks noGrp="1"/>
          </p:cNvSpPr>
          <p:nvPr>
            <p:ph type="sldNum" sz="quarter" idx="12"/>
          </p:nvPr>
        </p:nvSpPr>
        <p:spPr/>
        <p:txBody>
          <a:bodyPr/>
          <a:lstStyle/>
          <a:p>
            <a:fld id="{606D2812-3962-41AB-85D4-6C63C145F766}" type="slidenum">
              <a:rPr lang="en-US" smtClean="0"/>
              <a:t>‹#›</a:t>
            </a:fld>
            <a:endParaRPr lang="en-US"/>
          </a:p>
        </p:txBody>
      </p:sp>
    </p:spTree>
    <p:extLst>
      <p:ext uri="{BB962C8B-B14F-4D97-AF65-F5344CB8AC3E}">
        <p14:creationId xmlns:p14="http://schemas.microsoft.com/office/powerpoint/2010/main" val="90792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5AAEA1-1F7D-2230-D1C3-D06E1D894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EE6E03-A4F8-38A0-F6C6-75E1F6C4DA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96B13-50B3-0950-598F-B5804CCBEF60}"/>
              </a:ext>
            </a:extLst>
          </p:cNvPr>
          <p:cNvSpPr>
            <a:spLocks noGrp="1"/>
          </p:cNvSpPr>
          <p:nvPr>
            <p:ph type="dt" sz="half" idx="10"/>
          </p:nvPr>
        </p:nvSpPr>
        <p:spPr/>
        <p:txBody>
          <a:bodyPr/>
          <a:lstStyle/>
          <a:p>
            <a:fld id="{3B3259B4-3CE0-4F12-AA8F-002F25393DFD}" type="datetimeFigureOut">
              <a:rPr lang="en-US" smtClean="0"/>
              <a:t>8/23/2023</a:t>
            </a:fld>
            <a:endParaRPr lang="en-US"/>
          </a:p>
        </p:txBody>
      </p:sp>
      <p:sp>
        <p:nvSpPr>
          <p:cNvPr id="5" name="Footer Placeholder 4">
            <a:extLst>
              <a:ext uri="{FF2B5EF4-FFF2-40B4-BE49-F238E27FC236}">
                <a16:creationId xmlns:a16="http://schemas.microsoft.com/office/drawing/2014/main" id="{6A96CF9E-A5F0-437C-3821-1EBDCEB99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F8781-FB02-CD79-533B-EA34FED020C2}"/>
              </a:ext>
            </a:extLst>
          </p:cNvPr>
          <p:cNvSpPr>
            <a:spLocks noGrp="1"/>
          </p:cNvSpPr>
          <p:nvPr>
            <p:ph type="sldNum" sz="quarter" idx="12"/>
          </p:nvPr>
        </p:nvSpPr>
        <p:spPr/>
        <p:txBody>
          <a:bodyPr/>
          <a:lstStyle/>
          <a:p>
            <a:fld id="{606D2812-3962-41AB-85D4-6C63C145F766}" type="slidenum">
              <a:rPr lang="en-US" smtClean="0"/>
              <a:t>‹#›</a:t>
            </a:fld>
            <a:endParaRPr lang="en-US"/>
          </a:p>
        </p:txBody>
      </p:sp>
    </p:spTree>
    <p:extLst>
      <p:ext uri="{BB962C8B-B14F-4D97-AF65-F5344CB8AC3E}">
        <p14:creationId xmlns:p14="http://schemas.microsoft.com/office/powerpoint/2010/main" val="426641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6FCB-A282-E1BF-AFF1-6C0540462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1E194-1C14-D19C-A6BB-D84A848DC6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D4382-0758-1968-A18E-5EB8D274BFAE}"/>
              </a:ext>
            </a:extLst>
          </p:cNvPr>
          <p:cNvSpPr>
            <a:spLocks noGrp="1"/>
          </p:cNvSpPr>
          <p:nvPr>
            <p:ph type="dt" sz="half" idx="10"/>
          </p:nvPr>
        </p:nvSpPr>
        <p:spPr/>
        <p:txBody>
          <a:bodyPr/>
          <a:lstStyle/>
          <a:p>
            <a:fld id="{3B3259B4-3CE0-4F12-AA8F-002F25393DFD}" type="datetimeFigureOut">
              <a:rPr lang="en-US" smtClean="0"/>
              <a:t>8/23/2023</a:t>
            </a:fld>
            <a:endParaRPr lang="en-US"/>
          </a:p>
        </p:txBody>
      </p:sp>
      <p:sp>
        <p:nvSpPr>
          <p:cNvPr id="5" name="Footer Placeholder 4">
            <a:extLst>
              <a:ext uri="{FF2B5EF4-FFF2-40B4-BE49-F238E27FC236}">
                <a16:creationId xmlns:a16="http://schemas.microsoft.com/office/drawing/2014/main" id="{D558FE77-81E4-5FB8-F6B0-1DF75F1AD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0BC94-79F3-A118-008B-4D4CF708AA49}"/>
              </a:ext>
            </a:extLst>
          </p:cNvPr>
          <p:cNvSpPr>
            <a:spLocks noGrp="1"/>
          </p:cNvSpPr>
          <p:nvPr>
            <p:ph type="sldNum" sz="quarter" idx="12"/>
          </p:nvPr>
        </p:nvSpPr>
        <p:spPr/>
        <p:txBody>
          <a:bodyPr/>
          <a:lstStyle/>
          <a:p>
            <a:fld id="{606D2812-3962-41AB-85D4-6C63C145F766}" type="slidenum">
              <a:rPr lang="en-US" smtClean="0"/>
              <a:t>‹#›</a:t>
            </a:fld>
            <a:endParaRPr lang="en-US"/>
          </a:p>
        </p:txBody>
      </p:sp>
    </p:spTree>
    <p:extLst>
      <p:ext uri="{BB962C8B-B14F-4D97-AF65-F5344CB8AC3E}">
        <p14:creationId xmlns:p14="http://schemas.microsoft.com/office/powerpoint/2010/main" val="215325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5A38-4395-8CB5-A98A-01D00439E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BF34FA-6A88-3F82-D50D-41F6425F6D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EB09E4-62F3-D34A-A1A9-CEA42947DC65}"/>
              </a:ext>
            </a:extLst>
          </p:cNvPr>
          <p:cNvSpPr>
            <a:spLocks noGrp="1"/>
          </p:cNvSpPr>
          <p:nvPr>
            <p:ph type="dt" sz="half" idx="10"/>
          </p:nvPr>
        </p:nvSpPr>
        <p:spPr/>
        <p:txBody>
          <a:bodyPr/>
          <a:lstStyle/>
          <a:p>
            <a:fld id="{3B3259B4-3CE0-4F12-AA8F-002F25393DFD}" type="datetimeFigureOut">
              <a:rPr lang="en-US" smtClean="0"/>
              <a:t>8/23/2023</a:t>
            </a:fld>
            <a:endParaRPr lang="en-US"/>
          </a:p>
        </p:txBody>
      </p:sp>
      <p:sp>
        <p:nvSpPr>
          <p:cNvPr id="5" name="Footer Placeholder 4">
            <a:extLst>
              <a:ext uri="{FF2B5EF4-FFF2-40B4-BE49-F238E27FC236}">
                <a16:creationId xmlns:a16="http://schemas.microsoft.com/office/drawing/2014/main" id="{4B3B4FE2-FBE8-604B-AE11-B8745CC0A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FDB44-D421-5A95-D2CC-438CF9F55013}"/>
              </a:ext>
            </a:extLst>
          </p:cNvPr>
          <p:cNvSpPr>
            <a:spLocks noGrp="1"/>
          </p:cNvSpPr>
          <p:nvPr>
            <p:ph type="sldNum" sz="quarter" idx="12"/>
          </p:nvPr>
        </p:nvSpPr>
        <p:spPr/>
        <p:txBody>
          <a:bodyPr/>
          <a:lstStyle/>
          <a:p>
            <a:fld id="{606D2812-3962-41AB-85D4-6C63C145F766}" type="slidenum">
              <a:rPr lang="en-US" smtClean="0"/>
              <a:t>‹#›</a:t>
            </a:fld>
            <a:endParaRPr lang="en-US"/>
          </a:p>
        </p:txBody>
      </p:sp>
    </p:spTree>
    <p:extLst>
      <p:ext uri="{BB962C8B-B14F-4D97-AF65-F5344CB8AC3E}">
        <p14:creationId xmlns:p14="http://schemas.microsoft.com/office/powerpoint/2010/main" val="3556668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7C33-67C6-4DDA-D81F-12B68F526C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9F24F-27C2-A801-017C-5822797CC9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9596AC-E67B-770D-2A2F-07F4ACDD06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377DD3-6F8C-5E75-ABFB-A691D8044F32}"/>
              </a:ext>
            </a:extLst>
          </p:cNvPr>
          <p:cNvSpPr>
            <a:spLocks noGrp="1"/>
          </p:cNvSpPr>
          <p:nvPr>
            <p:ph type="dt" sz="half" idx="10"/>
          </p:nvPr>
        </p:nvSpPr>
        <p:spPr/>
        <p:txBody>
          <a:bodyPr/>
          <a:lstStyle/>
          <a:p>
            <a:fld id="{3B3259B4-3CE0-4F12-AA8F-002F25393DFD}" type="datetimeFigureOut">
              <a:rPr lang="en-US" smtClean="0"/>
              <a:t>8/23/2023</a:t>
            </a:fld>
            <a:endParaRPr lang="en-US"/>
          </a:p>
        </p:txBody>
      </p:sp>
      <p:sp>
        <p:nvSpPr>
          <p:cNvPr id="6" name="Footer Placeholder 5">
            <a:extLst>
              <a:ext uri="{FF2B5EF4-FFF2-40B4-BE49-F238E27FC236}">
                <a16:creationId xmlns:a16="http://schemas.microsoft.com/office/drawing/2014/main" id="{3C9CEFBD-75B8-F05A-1318-5F5FB1C99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C6DAE-65F6-E019-5021-063705A281FE}"/>
              </a:ext>
            </a:extLst>
          </p:cNvPr>
          <p:cNvSpPr>
            <a:spLocks noGrp="1"/>
          </p:cNvSpPr>
          <p:nvPr>
            <p:ph type="sldNum" sz="quarter" idx="12"/>
          </p:nvPr>
        </p:nvSpPr>
        <p:spPr/>
        <p:txBody>
          <a:bodyPr/>
          <a:lstStyle/>
          <a:p>
            <a:fld id="{606D2812-3962-41AB-85D4-6C63C145F766}" type="slidenum">
              <a:rPr lang="en-US" smtClean="0"/>
              <a:t>‹#›</a:t>
            </a:fld>
            <a:endParaRPr lang="en-US"/>
          </a:p>
        </p:txBody>
      </p:sp>
    </p:spTree>
    <p:extLst>
      <p:ext uri="{BB962C8B-B14F-4D97-AF65-F5344CB8AC3E}">
        <p14:creationId xmlns:p14="http://schemas.microsoft.com/office/powerpoint/2010/main" val="276360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DD66-8A4D-0DEB-93E3-7893E404E2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6B6161-35B9-B3CE-452D-08DC478C9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BD0814-15CC-3D8A-4F75-0E650269C3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E01C6-CA9E-C0E7-DC54-BF0CEFC57D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427DE-8A3A-BD4E-D3C7-3B0B772484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9F55E2-D334-3166-59DC-1050FED6F034}"/>
              </a:ext>
            </a:extLst>
          </p:cNvPr>
          <p:cNvSpPr>
            <a:spLocks noGrp="1"/>
          </p:cNvSpPr>
          <p:nvPr>
            <p:ph type="dt" sz="half" idx="10"/>
          </p:nvPr>
        </p:nvSpPr>
        <p:spPr/>
        <p:txBody>
          <a:bodyPr/>
          <a:lstStyle/>
          <a:p>
            <a:fld id="{3B3259B4-3CE0-4F12-AA8F-002F25393DFD}" type="datetimeFigureOut">
              <a:rPr lang="en-US" smtClean="0"/>
              <a:t>8/23/2023</a:t>
            </a:fld>
            <a:endParaRPr lang="en-US"/>
          </a:p>
        </p:txBody>
      </p:sp>
      <p:sp>
        <p:nvSpPr>
          <p:cNvPr id="8" name="Footer Placeholder 7">
            <a:extLst>
              <a:ext uri="{FF2B5EF4-FFF2-40B4-BE49-F238E27FC236}">
                <a16:creationId xmlns:a16="http://schemas.microsoft.com/office/drawing/2014/main" id="{5C156866-A822-950E-148D-B300CBC01E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AE78A6-42FC-46E3-7F9C-BCB6FD2B6B47}"/>
              </a:ext>
            </a:extLst>
          </p:cNvPr>
          <p:cNvSpPr>
            <a:spLocks noGrp="1"/>
          </p:cNvSpPr>
          <p:nvPr>
            <p:ph type="sldNum" sz="quarter" idx="12"/>
          </p:nvPr>
        </p:nvSpPr>
        <p:spPr/>
        <p:txBody>
          <a:bodyPr/>
          <a:lstStyle/>
          <a:p>
            <a:fld id="{606D2812-3962-41AB-85D4-6C63C145F766}" type="slidenum">
              <a:rPr lang="en-US" smtClean="0"/>
              <a:t>‹#›</a:t>
            </a:fld>
            <a:endParaRPr lang="en-US"/>
          </a:p>
        </p:txBody>
      </p:sp>
    </p:spTree>
    <p:extLst>
      <p:ext uri="{BB962C8B-B14F-4D97-AF65-F5344CB8AC3E}">
        <p14:creationId xmlns:p14="http://schemas.microsoft.com/office/powerpoint/2010/main" val="3394294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A9C3-F07B-B2D2-54F2-066DF48A4E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62EEB0-BA70-0EFD-482D-94C216C9A928}"/>
              </a:ext>
            </a:extLst>
          </p:cNvPr>
          <p:cNvSpPr>
            <a:spLocks noGrp="1"/>
          </p:cNvSpPr>
          <p:nvPr>
            <p:ph type="dt" sz="half" idx="10"/>
          </p:nvPr>
        </p:nvSpPr>
        <p:spPr/>
        <p:txBody>
          <a:bodyPr/>
          <a:lstStyle/>
          <a:p>
            <a:fld id="{3B3259B4-3CE0-4F12-AA8F-002F25393DFD}" type="datetimeFigureOut">
              <a:rPr lang="en-US" smtClean="0"/>
              <a:t>8/23/2023</a:t>
            </a:fld>
            <a:endParaRPr lang="en-US"/>
          </a:p>
        </p:txBody>
      </p:sp>
      <p:sp>
        <p:nvSpPr>
          <p:cNvPr id="4" name="Footer Placeholder 3">
            <a:extLst>
              <a:ext uri="{FF2B5EF4-FFF2-40B4-BE49-F238E27FC236}">
                <a16:creationId xmlns:a16="http://schemas.microsoft.com/office/drawing/2014/main" id="{B48A6464-BA6B-D3A6-3864-15C2D0BE49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D240EB-BFC7-2301-A98A-7596D8B5C185}"/>
              </a:ext>
            </a:extLst>
          </p:cNvPr>
          <p:cNvSpPr>
            <a:spLocks noGrp="1"/>
          </p:cNvSpPr>
          <p:nvPr>
            <p:ph type="sldNum" sz="quarter" idx="12"/>
          </p:nvPr>
        </p:nvSpPr>
        <p:spPr/>
        <p:txBody>
          <a:bodyPr/>
          <a:lstStyle/>
          <a:p>
            <a:fld id="{606D2812-3962-41AB-85D4-6C63C145F766}" type="slidenum">
              <a:rPr lang="en-US" smtClean="0"/>
              <a:t>‹#›</a:t>
            </a:fld>
            <a:endParaRPr lang="en-US"/>
          </a:p>
        </p:txBody>
      </p:sp>
    </p:spTree>
    <p:extLst>
      <p:ext uri="{BB962C8B-B14F-4D97-AF65-F5344CB8AC3E}">
        <p14:creationId xmlns:p14="http://schemas.microsoft.com/office/powerpoint/2010/main" val="85828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98572A-045D-73C3-5ADA-BE1539FDC8C2}"/>
              </a:ext>
            </a:extLst>
          </p:cNvPr>
          <p:cNvSpPr>
            <a:spLocks noGrp="1"/>
          </p:cNvSpPr>
          <p:nvPr>
            <p:ph type="dt" sz="half" idx="10"/>
          </p:nvPr>
        </p:nvSpPr>
        <p:spPr/>
        <p:txBody>
          <a:bodyPr/>
          <a:lstStyle/>
          <a:p>
            <a:fld id="{3B3259B4-3CE0-4F12-AA8F-002F25393DFD}" type="datetimeFigureOut">
              <a:rPr lang="en-US" smtClean="0"/>
              <a:t>8/23/2023</a:t>
            </a:fld>
            <a:endParaRPr lang="en-US"/>
          </a:p>
        </p:txBody>
      </p:sp>
      <p:sp>
        <p:nvSpPr>
          <p:cNvPr id="3" name="Footer Placeholder 2">
            <a:extLst>
              <a:ext uri="{FF2B5EF4-FFF2-40B4-BE49-F238E27FC236}">
                <a16:creationId xmlns:a16="http://schemas.microsoft.com/office/drawing/2014/main" id="{CF5837E9-350C-FD00-8313-12F44C19AB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FC6D0E-DEBE-866C-A8B4-2DE9858D7E0F}"/>
              </a:ext>
            </a:extLst>
          </p:cNvPr>
          <p:cNvSpPr>
            <a:spLocks noGrp="1"/>
          </p:cNvSpPr>
          <p:nvPr>
            <p:ph type="sldNum" sz="quarter" idx="12"/>
          </p:nvPr>
        </p:nvSpPr>
        <p:spPr/>
        <p:txBody>
          <a:bodyPr/>
          <a:lstStyle/>
          <a:p>
            <a:fld id="{606D2812-3962-41AB-85D4-6C63C145F766}" type="slidenum">
              <a:rPr lang="en-US" smtClean="0"/>
              <a:t>‹#›</a:t>
            </a:fld>
            <a:endParaRPr lang="en-US"/>
          </a:p>
        </p:txBody>
      </p:sp>
    </p:spTree>
    <p:extLst>
      <p:ext uri="{BB962C8B-B14F-4D97-AF65-F5344CB8AC3E}">
        <p14:creationId xmlns:p14="http://schemas.microsoft.com/office/powerpoint/2010/main" val="309178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B4DB1-87E5-7D48-8B3E-8B08D4FCA6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89DD05-A411-0D10-F9B2-80B3495FE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E2A271-2E25-4E51-17D4-98872D5FF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13189-9A31-683B-71D3-0D66B3763567}"/>
              </a:ext>
            </a:extLst>
          </p:cNvPr>
          <p:cNvSpPr>
            <a:spLocks noGrp="1"/>
          </p:cNvSpPr>
          <p:nvPr>
            <p:ph type="dt" sz="half" idx="10"/>
          </p:nvPr>
        </p:nvSpPr>
        <p:spPr/>
        <p:txBody>
          <a:bodyPr/>
          <a:lstStyle/>
          <a:p>
            <a:fld id="{3B3259B4-3CE0-4F12-AA8F-002F25393DFD}" type="datetimeFigureOut">
              <a:rPr lang="en-US" smtClean="0"/>
              <a:t>8/23/2023</a:t>
            </a:fld>
            <a:endParaRPr lang="en-US"/>
          </a:p>
        </p:txBody>
      </p:sp>
      <p:sp>
        <p:nvSpPr>
          <p:cNvPr id="6" name="Footer Placeholder 5">
            <a:extLst>
              <a:ext uri="{FF2B5EF4-FFF2-40B4-BE49-F238E27FC236}">
                <a16:creationId xmlns:a16="http://schemas.microsoft.com/office/drawing/2014/main" id="{C36CF4AE-04AD-B0DC-73E1-270FBBC4D0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4EA234-CE75-02F7-7A75-FAE7CC69223A}"/>
              </a:ext>
            </a:extLst>
          </p:cNvPr>
          <p:cNvSpPr>
            <a:spLocks noGrp="1"/>
          </p:cNvSpPr>
          <p:nvPr>
            <p:ph type="sldNum" sz="quarter" idx="12"/>
          </p:nvPr>
        </p:nvSpPr>
        <p:spPr/>
        <p:txBody>
          <a:bodyPr/>
          <a:lstStyle/>
          <a:p>
            <a:fld id="{606D2812-3962-41AB-85D4-6C63C145F766}" type="slidenum">
              <a:rPr lang="en-US" smtClean="0"/>
              <a:t>‹#›</a:t>
            </a:fld>
            <a:endParaRPr lang="en-US"/>
          </a:p>
        </p:txBody>
      </p:sp>
    </p:spTree>
    <p:extLst>
      <p:ext uri="{BB962C8B-B14F-4D97-AF65-F5344CB8AC3E}">
        <p14:creationId xmlns:p14="http://schemas.microsoft.com/office/powerpoint/2010/main" val="3243299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C19E-84BC-C123-ACA1-AA2E42EBA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1E9423-2FA9-51BB-0126-1D26686DED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8CD884-868F-266C-AB12-969D4CB3D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A9B7B-3B92-B922-EEBB-8EED52E55C44}"/>
              </a:ext>
            </a:extLst>
          </p:cNvPr>
          <p:cNvSpPr>
            <a:spLocks noGrp="1"/>
          </p:cNvSpPr>
          <p:nvPr>
            <p:ph type="dt" sz="half" idx="10"/>
          </p:nvPr>
        </p:nvSpPr>
        <p:spPr/>
        <p:txBody>
          <a:bodyPr/>
          <a:lstStyle/>
          <a:p>
            <a:fld id="{3B3259B4-3CE0-4F12-AA8F-002F25393DFD}" type="datetimeFigureOut">
              <a:rPr lang="en-US" smtClean="0"/>
              <a:t>8/23/2023</a:t>
            </a:fld>
            <a:endParaRPr lang="en-US"/>
          </a:p>
        </p:txBody>
      </p:sp>
      <p:sp>
        <p:nvSpPr>
          <p:cNvPr id="6" name="Footer Placeholder 5">
            <a:extLst>
              <a:ext uri="{FF2B5EF4-FFF2-40B4-BE49-F238E27FC236}">
                <a16:creationId xmlns:a16="http://schemas.microsoft.com/office/drawing/2014/main" id="{6BBCD316-378A-934E-9F07-AEEC364A1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628122-3E03-5285-46C1-FA40E902D46A}"/>
              </a:ext>
            </a:extLst>
          </p:cNvPr>
          <p:cNvSpPr>
            <a:spLocks noGrp="1"/>
          </p:cNvSpPr>
          <p:nvPr>
            <p:ph type="sldNum" sz="quarter" idx="12"/>
          </p:nvPr>
        </p:nvSpPr>
        <p:spPr/>
        <p:txBody>
          <a:bodyPr/>
          <a:lstStyle/>
          <a:p>
            <a:fld id="{606D2812-3962-41AB-85D4-6C63C145F766}" type="slidenum">
              <a:rPr lang="en-US" smtClean="0"/>
              <a:t>‹#›</a:t>
            </a:fld>
            <a:endParaRPr lang="en-US"/>
          </a:p>
        </p:txBody>
      </p:sp>
    </p:spTree>
    <p:extLst>
      <p:ext uri="{BB962C8B-B14F-4D97-AF65-F5344CB8AC3E}">
        <p14:creationId xmlns:p14="http://schemas.microsoft.com/office/powerpoint/2010/main" val="1109401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7FDFE5-3ADC-2C4E-E0AF-249B14AF8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6386C4-BE62-F2D4-0413-F845CA17C3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83507B-E4DC-CD2B-CC02-AAE1A0D18F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259B4-3CE0-4F12-AA8F-002F25393DFD}" type="datetimeFigureOut">
              <a:rPr lang="en-US" smtClean="0"/>
              <a:t>8/23/2023</a:t>
            </a:fld>
            <a:endParaRPr lang="en-US"/>
          </a:p>
        </p:txBody>
      </p:sp>
      <p:sp>
        <p:nvSpPr>
          <p:cNvPr id="5" name="Footer Placeholder 4">
            <a:extLst>
              <a:ext uri="{FF2B5EF4-FFF2-40B4-BE49-F238E27FC236}">
                <a16:creationId xmlns:a16="http://schemas.microsoft.com/office/drawing/2014/main" id="{25CBC2ED-4425-4B0D-4912-FD20B168A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50AD5D-9D09-AD9B-83E2-31F04F384F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D2812-3962-41AB-85D4-6C63C145F766}" type="slidenum">
              <a:rPr lang="en-US" smtClean="0"/>
              <a:t>‹#›</a:t>
            </a:fld>
            <a:endParaRPr lang="en-US"/>
          </a:p>
        </p:txBody>
      </p:sp>
    </p:spTree>
    <p:extLst>
      <p:ext uri="{BB962C8B-B14F-4D97-AF65-F5344CB8AC3E}">
        <p14:creationId xmlns:p14="http://schemas.microsoft.com/office/powerpoint/2010/main" val="1490512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vitapidocs.com/" TargetMode="External"/><Relationship Id="rId2" Type="http://schemas.openxmlformats.org/officeDocument/2006/relationships/hyperlink" Target="https://pyrevit1.readthedocs.io/en/latest/index.html" TargetMode="External"/><Relationship Id="rId1" Type="http://schemas.openxmlformats.org/officeDocument/2006/relationships/slideLayout" Target="../slideLayouts/slideLayout2.xml"/><Relationship Id="rId5" Type="http://schemas.openxmlformats.org/officeDocument/2006/relationships/hyperlink" Target="https://www.youtube.com/channel/UC-0THIvKRd6n7T2a5aKYaGg" TargetMode="External"/><Relationship Id="rId4" Type="http://schemas.openxmlformats.org/officeDocument/2006/relationships/hyperlink" Target="https://www.youtube.com/@AussieBIMGur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microsoft.com/en-us/dotnet/desktop/wpf/xaml/?view=netdesktop-7.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eirannejad/pyRevit/releas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92F6D4-4861-B9A6-63B8-F6A957315693}"/>
              </a:ext>
            </a:extLst>
          </p:cNvPr>
          <p:cNvSpPr txBox="1"/>
          <p:nvPr/>
        </p:nvSpPr>
        <p:spPr>
          <a:xfrm>
            <a:off x="8266922" y="634483"/>
            <a:ext cx="374157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Obtains all the objects within the </a:t>
            </a:r>
            <a:r>
              <a:rPr lang="en-US" dirty="0" err="1">
                <a:latin typeface="Times New Roman" panose="02020603050405020304" pitchFamily="18" charset="0"/>
                <a:cs typeface="Times New Roman" panose="02020603050405020304" pitchFamily="18" charset="0"/>
              </a:rPr>
              <a:t>revit</a:t>
            </a:r>
            <a:r>
              <a:rPr lang="en-US" dirty="0">
                <a:latin typeface="Times New Roman" panose="02020603050405020304" pitchFamily="18" charset="0"/>
                <a:cs typeface="Times New Roman" panose="02020603050405020304" pitchFamily="18" charset="0"/>
              </a:rPr>
              <a:t> project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areas, walls, window, etc.) and stores it in doc and returns it.</a:t>
            </a:r>
          </a:p>
        </p:txBody>
      </p:sp>
      <p:pic>
        <p:nvPicPr>
          <p:cNvPr id="3" name="Picture 2">
            <a:extLst>
              <a:ext uri="{FF2B5EF4-FFF2-40B4-BE49-F238E27FC236}">
                <a16:creationId xmlns:a16="http://schemas.microsoft.com/office/drawing/2014/main" id="{F68BB0FE-CC17-CCF2-315C-049D52FE4895}"/>
              </a:ext>
            </a:extLst>
          </p:cNvPr>
          <p:cNvPicPr>
            <a:picLocks noChangeAspect="1"/>
          </p:cNvPicPr>
          <p:nvPr/>
        </p:nvPicPr>
        <p:blipFill>
          <a:blip r:embed="rId2"/>
          <a:stretch>
            <a:fillRect/>
          </a:stretch>
        </p:blipFill>
        <p:spPr>
          <a:xfrm>
            <a:off x="-37322" y="0"/>
            <a:ext cx="8304243" cy="6858000"/>
          </a:xfrm>
          <a:prstGeom prst="rect">
            <a:avLst/>
          </a:prstGeom>
        </p:spPr>
      </p:pic>
      <p:pic>
        <p:nvPicPr>
          <p:cNvPr id="5" name="Picture 4">
            <a:extLst>
              <a:ext uri="{FF2B5EF4-FFF2-40B4-BE49-F238E27FC236}">
                <a16:creationId xmlns:a16="http://schemas.microsoft.com/office/drawing/2014/main" id="{F8B31BF7-754B-D374-ACA2-A84B5FFF1BE5}"/>
              </a:ext>
            </a:extLst>
          </p:cNvPr>
          <p:cNvPicPr>
            <a:picLocks noChangeAspect="1"/>
          </p:cNvPicPr>
          <p:nvPr/>
        </p:nvPicPr>
        <p:blipFill>
          <a:blip r:embed="rId3"/>
          <a:stretch>
            <a:fillRect/>
          </a:stretch>
        </p:blipFill>
        <p:spPr>
          <a:xfrm>
            <a:off x="8266921" y="5248275"/>
            <a:ext cx="3925079" cy="1609725"/>
          </a:xfrm>
          <a:prstGeom prst="rect">
            <a:avLst/>
          </a:prstGeom>
        </p:spPr>
      </p:pic>
    </p:spTree>
    <p:extLst>
      <p:ext uri="{BB962C8B-B14F-4D97-AF65-F5344CB8AC3E}">
        <p14:creationId xmlns:p14="http://schemas.microsoft.com/office/powerpoint/2010/main" val="2414188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76BB-264B-2AE5-273E-6FCF7FA86451}"/>
              </a:ext>
            </a:extLst>
          </p:cNvPr>
          <p:cNvSpPr>
            <a:spLocks noGrp="1"/>
          </p:cNvSpPr>
          <p:nvPr>
            <p:ph type="title"/>
          </p:nvPr>
        </p:nvSpPr>
        <p:spPr/>
        <p:txBody>
          <a:bodyPr/>
          <a:lstStyle/>
          <a:p>
            <a:r>
              <a:rPr lang="en-US" dirty="0"/>
              <a:t>Note about script.py and </a:t>
            </a:r>
            <a:r>
              <a:rPr lang="en-US" dirty="0" err="1"/>
              <a:t>pyRevit</a:t>
            </a:r>
            <a:endParaRPr lang="en-US" dirty="0"/>
          </a:p>
        </p:txBody>
      </p:sp>
      <p:sp>
        <p:nvSpPr>
          <p:cNvPr id="3" name="Content Placeholder 2">
            <a:extLst>
              <a:ext uri="{FF2B5EF4-FFF2-40B4-BE49-F238E27FC236}">
                <a16:creationId xmlns:a16="http://schemas.microsoft.com/office/drawing/2014/main" id="{EB0F53FC-E434-23F8-8B11-B4858400C60B}"/>
              </a:ext>
            </a:extLst>
          </p:cNvPr>
          <p:cNvSpPr>
            <a:spLocks noGrp="1"/>
          </p:cNvSpPr>
          <p:nvPr>
            <p:ph idx="1"/>
          </p:nvPr>
        </p:nvSpPr>
        <p:spPr/>
        <p:txBody>
          <a:bodyPr>
            <a:normAutofit fontScale="85000" lnSpcReduction="20000"/>
          </a:bodyPr>
          <a:lstStyle/>
          <a:p>
            <a:r>
              <a:rPr lang="en-US" dirty="0" err="1"/>
              <a:t>PyRevit</a:t>
            </a:r>
            <a:r>
              <a:rPr lang="en-US" dirty="0"/>
              <a:t> uses </a:t>
            </a:r>
            <a:r>
              <a:rPr lang="en-US" dirty="0" err="1"/>
              <a:t>IronPython</a:t>
            </a:r>
            <a:r>
              <a:rPr lang="en-US" dirty="0"/>
              <a:t> 2.7 which means any library created after python 2.7 cannot be used in </a:t>
            </a:r>
            <a:r>
              <a:rPr lang="en-US" dirty="0" err="1"/>
              <a:t>pyrevit</a:t>
            </a:r>
            <a:r>
              <a:rPr lang="en-US" dirty="0"/>
              <a:t> like shapely library</a:t>
            </a:r>
          </a:p>
          <a:p>
            <a:r>
              <a:rPr lang="en-US" dirty="0"/>
              <a:t>All things in Revit like windows and walls are treated as objects</a:t>
            </a:r>
          </a:p>
          <a:p>
            <a:r>
              <a:rPr lang="en-US" dirty="0"/>
              <a:t>All custom created objects in Revit are called </a:t>
            </a:r>
            <a:r>
              <a:rPr lang="en-US" dirty="0" err="1"/>
              <a:t>FamilyInstances</a:t>
            </a:r>
            <a:endParaRPr lang="en-US" dirty="0"/>
          </a:p>
          <a:p>
            <a:r>
              <a:rPr lang="en-US" dirty="0"/>
              <a:t>To get the desired object you must filter the objects using </a:t>
            </a:r>
            <a:r>
              <a:rPr lang="en-US" dirty="0" err="1"/>
              <a:t>FilteredElementCollector</a:t>
            </a:r>
            <a:r>
              <a:rPr lang="en-US" dirty="0"/>
              <a:t>() in </a:t>
            </a:r>
            <a:r>
              <a:rPr lang="en-US" dirty="0" err="1"/>
              <a:t>pyrevit</a:t>
            </a:r>
            <a:endParaRPr lang="en-US" dirty="0"/>
          </a:p>
          <a:p>
            <a:r>
              <a:rPr lang="en-US" dirty="0"/>
              <a:t>when changing properties(such as deletion, adding) you must start a transaction and end it (</a:t>
            </a:r>
            <a:r>
              <a:rPr lang="en-US" dirty="0" err="1"/>
              <a:t>i.e</a:t>
            </a:r>
            <a:r>
              <a:rPr lang="en-US" dirty="0"/>
              <a:t> using .start() &amp; .commit()) using the transaction library in </a:t>
            </a:r>
            <a:r>
              <a:rPr lang="en-US" dirty="0" err="1"/>
              <a:t>pyrevit</a:t>
            </a:r>
            <a:r>
              <a:rPr lang="en-US" dirty="0"/>
              <a:t> or else a bug will occur(</a:t>
            </a:r>
            <a:r>
              <a:rPr lang="en-US" dirty="0" err="1"/>
              <a:t>i.e</a:t>
            </a:r>
            <a:r>
              <a:rPr lang="en-US" dirty="0"/>
              <a:t> 2 people being allowed to work on the same object and random one is saved)</a:t>
            </a:r>
          </a:p>
          <a:p>
            <a:r>
              <a:rPr lang="en-US" dirty="0"/>
              <a:t>when deleting items "fused" items are deleted as well(</a:t>
            </a:r>
            <a:r>
              <a:rPr lang="en-US" dirty="0" err="1"/>
              <a:t>i.e</a:t>
            </a:r>
            <a:r>
              <a:rPr lang="en-US" dirty="0"/>
              <a:t> you delete a wall but that wall had a windows on it along with doors and other stuff) therefore deletion in </a:t>
            </a:r>
            <a:r>
              <a:rPr lang="en-US" dirty="0" err="1"/>
              <a:t>pyrevit</a:t>
            </a:r>
            <a:r>
              <a:rPr lang="en-US" dirty="0"/>
              <a:t> returns a list of deleted "fused" items</a:t>
            </a:r>
          </a:p>
        </p:txBody>
      </p:sp>
    </p:spTree>
    <p:extLst>
      <p:ext uri="{BB962C8B-B14F-4D97-AF65-F5344CB8AC3E}">
        <p14:creationId xmlns:p14="http://schemas.microsoft.com/office/powerpoint/2010/main" val="115513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D966-CEF5-D074-519F-20237CEA6141}"/>
              </a:ext>
            </a:extLst>
          </p:cNvPr>
          <p:cNvSpPr>
            <a:spLocks noGrp="1"/>
          </p:cNvSpPr>
          <p:nvPr>
            <p:ph type="title"/>
          </p:nvPr>
        </p:nvSpPr>
        <p:spPr>
          <a:xfrm>
            <a:off x="838200" y="1"/>
            <a:ext cx="10515600" cy="1013254"/>
          </a:xfrm>
        </p:spPr>
        <p:txBody>
          <a:bodyPr/>
          <a:lstStyle/>
          <a:p>
            <a:r>
              <a:rPr lang="en-US" dirty="0"/>
              <a:t>Resources for </a:t>
            </a:r>
            <a:r>
              <a:rPr lang="en-US" dirty="0" err="1"/>
              <a:t>PyRevit</a:t>
            </a:r>
            <a:endParaRPr lang="en-US" dirty="0"/>
          </a:p>
        </p:txBody>
      </p:sp>
      <p:sp>
        <p:nvSpPr>
          <p:cNvPr id="3" name="Content Placeholder 2">
            <a:extLst>
              <a:ext uri="{FF2B5EF4-FFF2-40B4-BE49-F238E27FC236}">
                <a16:creationId xmlns:a16="http://schemas.microsoft.com/office/drawing/2014/main" id="{D143DE23-E839-37FF-B209-EFDC5FF6593F}"/>
              </a:ext>
            </a:extLst>
          </p:cNvPr>
          <p:cNvSpPr>
            <a:spLocks noGrp="1"/>
          </p:cNvSpPr>
          <p:nvPr>
            <p:ph idx="1"/>
          </p:nvPr>
        </p:nvSpPr>
        <p:spPr>
          <a:xfrm>
            <a:off x="838200" y="842300"/>
            <a:ext cx="10515600" cy="2239748"/>
          </a:xfrm>
        </p:spPr>
        <p:txBody>
          <a:bodyPr/>
          <a:lstStyle/>
          <a:p>
            <a:r>
              <a:rPr lang="fr-FR" dirty="0">
                <a:hlinkClick r:id="rId2"/>
              </a:rPr>
              <a:t>Index — </a:t>
            </a:r>
            <a:r>
              <a:rPr lang="fr-FR" dirty="0" err="1">
                <a:hlinkClick r:id="rId2"/>
              </a:rPr>
              <a:t>pyRevit</a:t>
            </a:r>
            <a:r>
              <a:rPr lang="fr-FR" dirty="0">
                <a:hlinkClick r:id="rId2"/>
              </a:rPr>
              <a:t> 4.5 documentation (pyrevit1.readthedocs.io)</a:t>
            </a:r>
            <a:endParaRPr lang="fr-FR" dirty="0"/>
          </a:p>
          <a:p>
            <a:r>
              <a:rPr lang="en-US" dirty="0">
                <a:hlinkClick r:id="rId3"/>
              </a:rPr>
              <a:t>Revit API Docs</a:t>
            </a:r>
            <a:endParaRPr lang="fr-FR" dirty="0"/>
          </a:p>
          <a:p>
            <a:r>
              <a:rPr lang="en-US" dirty="0">
                <a:hlinkClick r:id="rId4"/>
              </a:rPr>
              <a:t>https://www.youtube.com/@AussieBIMGuru</a:t>
            </a:r>
            <a:endParaRPr lang="en-US" dirty="0"/>
          </a:p>
          <a:p>
            <a:r>
              <a:rPr lang="en-US" dirty="0" err="1">
                <a:hlinkClick r:id="rId5"/>
              </a:rPr>
              <a:t>pyRevit</a:t>
            </a:r>
            <a:r>
              <a:rPr lang="en-US" dirty="0">
                <a:hlinkClick r:id="rId5"/>
              </a:rPr>
              <a:t> – YouTube</a:t>
            </a:r>
            <a:endParaRPr lang="en-US" dirty="0"/>
          </a:p>
          <a:p>
            <a:endParaRPr lang="en-US" dirty="0"/>
          </a:p>
        </p:txBody>
      </p:sp>
      <p:sp>
        <p:nvSpPr>
          <p:cNvPr id="4" name="Title 1">
            <a:extLst>
              <a:ext uri="{FF2B5EF4-FFF2-40B4-BE49-F238E27FC236}">
                <a16:creationId xmlns:a16="http://schemas.microsoft.com/office/drawing/2014/main" id="{DC6CE68E-3DE0-D00E-44F4-2E9DEA02D1F9}"/>
              </a:ext>
            </a:extLst>
          </p:cNvPr>
          <p:cNvSpPr txBox="1">
            <a:spLocks/>
          </p:cNvSpPr>
          <p:nvPr/>
        </p:nvSpPr>
        <p:spPr>
          <a:xfrm>
            <a:off x="838200" y="3082048"/>
            <a:ext cx="10515600" cy="10574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Libraries to know in </a:t>
            </a:r>
            <a:r>
              <a:rPr lang="en-US" dirty="0" err="1"/>
              <a:t>PyRevit</a:t>
            </a:r>
            <a:endParaRPr lang="en-US" dirty="0"/>
          </a:p>
        </p:txBody>
      </p:sp>
      <p:sp>
        <p:nvSpPr>
          <p:cNvPr id="6" name="Content Placeholder 2">
            <a:extLst>
              <a:ext uri="{FF2B5EF4-FFF2-40B4-BE49-F238E27FC236}">
                <a16:creationId xmlns:a16="http://schemas.microsoft.com/office/drawing/2014/main" id="{038D1877-FC5D-6C1D-523F-8959F8D75E65}"/>
              </a:ext>
            </a:extLst>
          </p:cNvPr>
          <p:cNvSpPr txBox="1">
            <a:spLocks/>
          </p:cNvSpPr>
          <p:nvPr/>
        </p:nvSpPr>
        <p:spPr>
          <a:xfrm>
            <a:off x="838200" y="4139495"/>
            <a:ext cx="10515600" cy="2239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FilteredElementCollector</a:t>
            </a:r>
            <a:endParaRPr lang="en-US" dirty="0"/>
          </a:p>
          <a:p>
            <a:r>
              <a:rPr lang="en-US" dirty="0" err="1"/>
              <a:t>BuiltInCategory</a:t>
            </a:r>
            <a:endParaRPr lang="en-US" dirty="0"/>
          </a:p>
          <a:p>
            <a:r>
              <a:rPr lang="en-US" dirty="0"/>
              <a:t>Transaction</a:t>
            </a:r>
          </a:p>
          <a:p>
            <a:r>
              <a:rPr lang="en-US" dirty="0"/>
              <a:t>DB</a:t>
            </a:r>
          </a:p>
        </p:txBody>
      </p:sp>
    </p:spTree>
    <p:extLst>
      <p:ext uri="{BB962C8B-B14F-4D97-AF65-F5344CB8AC3E}">
        <p14:creationId xmlns:p14="http://schemas.microsoft.com/office/powerpoint/2010/main" val="163352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BB8C-6091-F260-B0A5-1AF02F6D3BEC}"/>
              </a:ext>
            </a:extLst>
          </p:cNvPr>
          <p:cNvSpPr>
            <a:spLocks noGrp="1"/>
          </p:cNvSpPr>
          <p:nvPr>
            <p:ph type="title"/>
          </p:nvPr>
        </p:nvSpPr>
        <p:spPr/>
        <p:txBody>
          <a:bodyPr/>
          <a:lstStyle/>
          <a:p>
            <a:r>
              <a:rPr lang="en-US" dirty="0"/>
              <a:t>UI in </a:t>
            </a:r>
            <a:r>
              <a:rPr lang="en-US" dirty="0" err="1"/>
              <a:t>pyRevit</a:t>
            </a:r>
            <a:endParaRPr lang="en-US" dirty="0"/>
          </a:p>
        </p:txBody>
      </p:sp>
      <p:sp>
        <p:nvSpPr>
          <p:cNvPr id="3" name="Content Placeholder 2">
            <a:extLst>
              <a:ext uri="{FF2B5EF4-FFF2-40B4-BE49-F238E27FC236}">
                <a16:creationId xmlns:a16="http://schemas.microsoft.com/office/drawing/2014/main" id="{AB917B10-82A3-3D9E-A1C0-15FAA86BE0ED}"/>
              </a:ext>
            </a:extLst>
          </p:cNvPr>
          <p:cNvSpPr>
            <a:spLocks noGrp="1"/>
          </p:cNvSpPr>
          <p:nvPr>
            <p:ph idx="1"/>
          </p:nvPr>
        </p:nvSpPr>
        <p:spPr/>
        <p:txBody>
          <a:bodyPr/>
          <a:lstStyle/>
          <a:p>
            <a:r>
              <a:rPr lang="en-US" dirty="0" err="1"/>
              <a:t>PyRevit</a:t>
            </a:r>
            <a:r>
              <a:rPr lang="en-US" dirty="0"/>
              <a:t> itself posses very limited UI options like </a:t>
            </a:r>
            <a:r>
              <a:rPr lang="en-US" dirty="0" err="1"/>
              <a:t>TaskDialog</a:t>
            </a:r>
            <a:r>
              <a:rPr lang="en-US" dirty="0"/>
              <a:t> using </a:t>
            </a:r>
            <a:r>
              <a:rPr lang="en-US" dirty="0" err="1"/>
              <a:t>pyrevit</a:t>
            </a:r>
            <a:r>
              <a:rPr lang="en-US" dirty="0"/>
              <a:t> UI library and </a:t>
            </a:r>
            <a:r>
              <a:rPr lang="en-US" dirty="0" err="1"/>
              <a:t>SelectFromList</a:t>
            </a:r>
            <a:r>
              <a:rPr lang="en-US" dirty="0"/>
              <a:t> using </a:t>
            </a:r>
            <a:r>
              <a:rPr lang="en-US" dirty="0" err="1"/>
              <a:t>pyrevit</a:t>
            </a:r>
            <a:r>
              <a:rPr lang="en-US" dirty="0"/>
              <a:t> forms library</a:t>
            </a:r>
          </a:p>
          <a:p>
            <a:endParaRPr lang="en-US" dirty="0"/>
          </a:p>
          <a:p>
            <a:endParaRPr lang="en-US" dirty="0"/>
          </a:p>
          <a:p>
            <a:endParaRPr lang="en-US" dirty="0"/>
          </a:p>
          <a:p>
            <a:endParaRPr lang="en-US" dirty="0"/>
          </a:p>
          <a:p>
            <a:r>
              <a:rPr lang="en-US" dirty="0"/>
              <a:t>Therefore, for better and complex UI, </a:t>
            </a:r>
            <a:r>
              <a:rPr lang="en-US" dirty="0" err="1"/>
              <a:t>xaml</a:t>
            </a:r>
            <a:r>
              <a:rPr lang="en-US" dirty="0"/>
              <a:t> is the best choice. </a:t>
            </a:r>
          </a:p>
          <a:p>
            <a:pPr marL="0" indent="0">
              <a:buNone/>
            </a:pPr>
            <a:endParaRPr lang="en-US" dirty="0"/>
          </a:p>
        </p:txBody>
      </p:sp>
      <p:pic>
        <p:nvPicPr>
          <p:cNvPr id="5" name="Picture 4">
            <a:extLst>
              <a:ext uri="{FF2B5EF4-FFF2-40B4-BE49-F238E27FC236}">
                <a16:creationId xmlns:a16="http://schemas.microsoft.com/office/drawing/2014/main" id="{961FFD2F-D8C4-CDA4-BB7D-D680818428DA}"/>
              </a:ext>
            </a:extLst>
          </p:cNvPr>
          <p:cNvPicPr>
            <a:picLocks noChangeAspect="1"/>
          </p:cNvPicPr>
          <p:nvPr/>
        </p:nvPicPr>
        <p:blipFill>
          <a:blip r:embed="rId2"/>
          <a:stretch>
            <a:fillRect/>
          </a:stretch>
        </p:blipFill>
        <p:spPr>
          <a:xfrm>
            <a:off x="4534784" y="2833626"/>
            <a:ext cx="1561216" cy="1887624"/>
          </a:xfrm>
          <a:prstGeom prst="rect">
            <a:avLst/>
          </a:prstGeom>
        </p:spPr>
      </p:pic>
      <p:pic>
        <p:nvPicPr>
          <p:cNvPr id="7" name="Picture 6">
            <a:extLst>
              <a:ext uri="{FF2B5EF4-FFF2-40B4-BE49-F238E27FC236}">
                <a16:creationId xmlns:a16="http://schemas.microsoft.com/office/drawing/2014/main" id="{2A76D0B9-A818-02CC-B190-DB2009D43D73}"/>
              </a:ext>
            </a:extLst>
          </p:cNvPr>
          <p:cNvPicPr>
            <a:picLocks noChangeAspect="1"/>
          </p:cNvPicPr>
          <p:nvPr/>
        </p:nvPicPr>
        <p:blipFill>
          <a:blip r:embed="rId3"/>
          <a:stretch>
            <a:fillRect/>
          </a:stretch>
        </p:blipFill>
        <p:spPr>
          <a:xfrm>
            <a:off x="1282516" y="2841669"/>
            <a:ext cx="2886234" cy="1493880"/>
          </a:xfrm>
          <a:prstGeom prst="rect">
            <a:avLst/>
          </a:prstGeom>
        </p:spPr>
      </p:pic>
    </p:spTree>
    <p:extLst>
      <p:ext uri="{BB962C8B-B14F-4D97-AF65-F5344CB8AC3E}">
        <p14:creationId xmlns:p14="http://schemas.microsoft.com/office/powerpoint/2010/main" val="3062237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7A33-CDC4-7D6F-1921-1D1D8EE67FBA}"/>
              </a:ext>
            </a:extLst>
          </p:cNvPr>
          <p:cNvSpPr>
            <a:spLocks noGrp="1"/>
          </p:cNvSpPr>
          <p:nvPr>
            <p:ph type="title"/>
          </p:nvPr>
        </p:nvSpPr>
        <p:spPr/>
        <p:txBody>
          <a:bodyPr/>
          <a:lstStyle/>
          <a:p>
            <a:r>
              <a:rPr lang="en-US" dirty="0"/>
              <a:t>Brief overview of </a:t>
            </a:r>
            <a:r>
              <a:rPr lang="en-US" dirty="0" err="1"/>
              <a:t>xaml</a:t>
            </a:r>
            <a:endParaRPr lang="en-US" dirty="0"/>
          </a:p>
        </p:txBody>
      </p:sp>
      <p:sp>
        <p:nvSpPr>
          <p:cNvPr id="3" name="Content Placeholder 2">
            <a:extLst>
              <a:ext uri="{FF2B5EF4-FFF2-40B4-BE49-F238E27FC236}">
                <a16:creationId xmlns:a16="http://schemas.microsoft.com/office/drawing/2014/main" id="{7FD388D2-FC65-B25F-B1CC-91150FB11726}"/>
              </a:ext>
            </a:extLst>
          </p:cNvPr>
          <p:cNvSpPr>
            <a:spLocks noGrp="1"/>
          </p:cNvSpPr>
          <p:nvPr>
            <p:ph idx="1"/>
          </p:nvPr>
        </p:nvSpPr>
        <p:spPr>
          <a:xfrm>
            <a:off x="838200" y="1825625"/>
            <a:ext cx="10515600" cy="1325563"/>
          </a:xfrm>
        </p:spPr>
        <p:txBody>
          <a:bodyPr/>
          <a:lstStyle/>
          <a:p>
            <a:r>
              <a:rPr lang="en-US" dirty="0" err="1"/>
              <a:t>Xaml</a:t>
            </a:r>
            <a:r>
              <a:rPr lang="en-US" dirty="0"/>
              <a:t> is a form of xml which is used to design software and apps which is very similar to html that is used to design websites. As html is a branch of xml. </a:t>
            </a:r>
          </a:p>
          <a:p>
            <a:pPr marL="0" indent="0">
              <a:buNone/>
            </a:pPr>
            <a:endParaRPr lang="en-US" dirty="0"/>
          </a:p>
        </p:txBody>
      </p:sp>
      <p:pic>
        <p:nvPicPr>
          <p:cNvPr id="5" name="Picture 4">
            <a:extLst>
              <a:ext uri="{FF2B5EF4-FFF2-40B4-BE49-F238E27FC236}">
                <a16:creationId xmlns:a16="http://schemas.microsoft.com/office/drawing/2014/main" id="{03989220-E16F-358D-2D88-3093B74A75AF}"/>
              </a:ext>
            </a:extLst>
          </p:cNvPr>
          <p:cNvPicPr>
            <a:picLocks noChangeAspect="1"/>
          </p:cNvPicPr>
          <p:nvPr/>
        </p:nvPicPr>
        <p:blipFill>
          <a:blip r:embed="rId2"/>
          <a:stretch>
            <a:fillRect/>
          </a:stretch>
        </p:blipFill>
        <p:spPr>
          <a:xfrm>
            <a:off x="5021178" y="2975229"/>
            <a:ext cx="6053814" cy="3201734"/>
          </a:xfrm>
          <a:prstGeom prst="rect">
            <a:avLst/>
          </a:prstGeom>
        </p:spPr>
      </p:pic>
      <p:sp>
        <p:nvSpPr>
          <p:cNvPr id="6" name="Content Placeholder 2">
            <a:extLst>
              <a:ext uri="{FF2B5EF4-FFF2-40B4-BE49-F238E27FC236}">
                <a16:creationId xmlns:a16="http://schemas.microsoft.com/office/drawing/2014/main" id="{FD8E3812-603F-D059-EECD-9F4A1C8ED23A}"/>
              </a:ext>
            </a:extLst>
          </p:cNvPr>
          <p:cNvSpPr txBox="1">
            <a:spLocks/>
          </p:cNvSpPr>
          <p:nvPr/>
        </p:nvSpPr>
        <p:spPr>
          <a:xfrm>
            <a:off x="838200" y="3429000"/>
            <a:ext cx="4182978" cy="2539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visual studio(NOT </a:t>
            </a:r>
            <a:r>
              <a:rPr lang="en-US" dirty="0" err="1"/>
              <a:t>vscode</a:t>
            </a:r>
            <a:r>
              <a:rPr lang="en-US" dirty="0"/>
              <a:t>) allows users to design </a:t>
            </a:r>
            <a:r>
              <a:rPr lang="en-US" dirty="0" err="1"/>
              <a:t>xaml</a:t>
            </a:r>
            <a:r>
              <a:rPr lang="en-US" dirty="0"/>
              <a:t> files much easier with less typing and a side view of what the code will produce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41664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505C-0DFA-1CF1-5D65-6AA8AC19878F}"/>
              </a:ext>
            </a:extLst>
          </p:cNvPr>
          <p:cNvSpPr>
            <a:spLocks noGrp="1"/>
          </p:cNvSpPr>
          <p:nvPr>
            <p:ph type="title"/>
          </p:nvPr>
        </p:nvSpPr>
        <p:spPr>
          <a:xfrm>
            <a:off x="838200" y="0"/>
            <a:ext cx="10515600" cy="1325563"/>
          </a:xfrm>
        </p:spPr>
        <p:txBody>
          <a:bodyPr/>
          <a:lstStyle/>
          <a:p>
            <a:r>
              <a:rPr lang="en-US" dirty="0"/>
              <a:t>Brief overview of </a:t>
            </a:r>
            <a:r>
              <a:rPr lang="en-US" dirty="0" err="1"/>
              <a:t>xaml</a:t>
            </a:r>
            <a:r>
              <a:rPr lang="en-US" dirty="0"/>
              <a:t>(continue)</a:t>
            </a:r>
          </a:p>
        </p:txBody>
      </p:sp>
      <p:sp>
        <p:nvSpPr>
          <p:cNvPr id="3" name="Content Placeholder 2">
            <a:extLst>
              <a:ext uri="{FF2B5EF4-FFF2-40B4-BE49-F238E27FC236}">
                <a16:creationId xmlns:a16="http://schemas.microsoft.com/office/drawing/2014/main" id="{D84E2DAF-9886-D22A-F98F-586E2C174DBC}"/>
              </a:ext>
            </a:extLst>
          </p:cNvPr>
          <p:cNvSpPr>
            <a:spLocks noGrp="1"/>
          </p:cNvSpPr>
          <p:nvPr>
            <p:ph idx="1"/>
          </p:nvPr>
        </p:nvSpPr>
        <p:spPr>
          <a:xfrm>
            <a:off x="838200" y="1325563"/>
            <a:ext cx="10515600" cy="3846126"/>
          </a:xfrm>
        </p:spPr>
        <p:txBody>
          <a:bodyPr>
            <a:normAutofit lnSpcReduction="10000"/>
          </a:bodyPr>
          <a:lstStyle/>
          <a:p>
            <a:r>
              <a:rPr lang="en-US" dirty="0"/>
              <a:t>IMPORTANT: When using python and </a:t>
            </a:r>
            <a:r>
              <a:rPr lang="en-US" dirty="0" err="1"/>
              <a:t>xaml</a:t>
            </a:r>
            <a:r>
              <a:rPr lang="en-US" dirty="0"/>
              <a:t> in </a:t>
            </a:r>
            <a:r>
              <a:rPr lang="en-US" dirty="0" err="1"/>
              <a:t>pyrevit</a:t>
            </a:r>
            <a:r>
              <a:rPr lang="en-US" dirty="0"/>
              <a:t> to create a pop-up windows. The windows follows a tree hierarchy, where the first window is the root and any other window after that is the branches. Therefore, if you close(use the .Close() function) the main window or the root window and try to open another window </a:t>
            </a:r>
            <a:r>
              <a:rPr lang="en-US" dirty="0" err="1"/>
              <a:t>revit</a:t>
            </a:r>
            <a:r>
              <a:rPr lang="en-US" dirty="0"/>
              <a:t> itself will crash. Because you cannot go to the branch when the root doesn’t even exist. </a:t>
            </a:r>
          </a:p>
          <a:p>
            <a:r>
              <a:rPr lang="en-US" dirty="0"/>
              <a:t>Once you call the close function to close the main/root window you will not be able to do any actions within that method as it will result in </a:t>
            </a:r>
            <a:r>
              <a:rPr lang="en-US" dirty="0" err="1"/>
              <a:t>revit</a:t>
            </a:r>
            <a:r>
              <a:rPr lang="en-US" dirty="0"/>
              <a:t> to crash. The code below will result in a crash.</a:t>
            </a:r>
          </a:p>
        </p:txBody>
      </p:sp>
      <p:pic>
        <p:nvPicPr>
          <p:cNvPr id="7" name="Picture 6">
            <a:extLst>
              <a:ext uri="{FF2B5EF4-FFF2-40B4-BE49-F238E27FC236}">
                <a16:creationId xmlns:a16="http://schemas.microsoft.com/office/drawing/2014/main" id="{ED5A4838-248A-7A33-9BB4-5D9C4871470E}"/>
              </a:ext>
            </a:extLst>
          </p:cNvPr>
          <p:cNvPicPr>
            <a:picLocks noChangeAspect="1"/>
          </p:cNvPicPr>
          <p:nvPr/>
        </p:nvPicPr>
        <p:blipFill>
          <a:blip r:embed="rId2"/>
          <a:stretch>
            <a:fillRect/>
          </a:stretch>
        </p:blipFill>
        <p:spPr>
          <a:xfrm>
            <a:off x="1061136" y="5064081"/>
            <a:ext cx="3619500" cy="1647825"/>
          </a:xfrm>
          <a:prstGeom prst="rect">
            <a:avLst/>
          </a:prstGeom>
        </p:spPr>
      </p:pic>
    </p:spTree>
    <p:extLst>
      <p:ext uri="{BB962C8B-B14F-4D97-AF65-F5344CB8AC3E}">
        <p14:creationId xmlns:p14="http://schemas.microsoft.com/office/powerpoint/2010/main" val="1063894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179F-A762-42D1-79FE-295A3CC23BC5}"/>
              </a:ext>
            </a:extLst>
          </p:cNvPr>
          <p:cNvSpPr>
            <a:spLocks noGrp="1"/>
          </p:cNvSpPr>
          <p:nvPr>
            <p:ph type="title"/>
          </p:nvPr>
        </p:nvSpPr>
        <p:spPr/>
        <p:txBody>
          <a:bodyPr/>
          <a:lstStyle/>
          <a:p>
            <a:r>
              <a:rPr lang="en-US" dirty="0" err="1"/>
              <a:t>Xaml</a:t>
            </a:r>
            <a:r>
              <a:rPr lang="en-US" dirty="0"/>
              <a:t> files</a:t>
            </a:r>
          </a:p>
        </p:txBody>
      </p:sp>
      <p:sp>
        <p:nvSpPr>
          <p:cNvPr id="3" name="Content Placeholder 2">
            <a:extLst>
              <a:ext uri="{FF2B5EF4-FFF2-40B4-BE49-F238E27FC236}">
                <a16:creationId xmlns:a16="http://schemas.microsoft.com/office/drawing/2014/main" id="{A04E7183-C2C2-57AD-29EB-740A93759415}"/>
              </a:ext>
            </a:extLst>
          </p:cNvPr>
          <p:cNvSpPr>
            <a:spLocks noGrp="1"/>
          </p:cNvSpPr>
          <p:nvPr>
            <p:ph idx="1"/>
          </p:nvPr>
        </p:nvSpPr>
        <p:spPr/>
        <p:txBody>
          <a:bodyPr/>
          <a:lstStyle/>
          <a:p>
            <a:r>
              <a:rPr lang="en-US" dirty="0"/>
              <a:t>All </a:t>
            </a:r>
            <a:r>
              <a:rPr lang="en-US" dirty="0" err="1"/>
              <a:t>xaml</a:t>
            </a:r>
            <a:r>
              <a:rPr lang="en-US" dirty="0"/>
              <a:t> files must contain the following </a:t>
            </a:r>
            <a:r>
              <a:rPr lang="en-US" dirty="0" err="1"/>
              <a:t>xmlns</a:t>
            </a:r>
            <a:r>
              <a:rPr lang="en-US" dirty="0"/>
              <a:t> and </a:t>
            </a:r>
            <a:r>
              <a:rPr lang="en-US" dirty="0" err="1"/>
              <a:t>xmlns:x</a:t>
            </a:r>
            <a:r>
              <a:rPr lang="en-US" dirty="0"/>
              <a:t> where they are identifier and not links. </a:t>
            </a:r>
          </a:p>
        </p:txBody>
      </p:sp>
      <p:pic>
        <p:nvPicPr>
          <p:cNvPr id="5" name="Picture 4">
            <a:extLst>
              <a:ext uri="{FF2B5EF4-FFF2-40B4-BE49-F238E27FC236}">
                <a16:creationId xmlns:a16="http://schemas.microsoft.com/office/drawing/2014/main" id="{4BF5639C-44FF-FB5E-B150-69819C4F1190}"/>
              </a:ext>
            </a:extLst>
          </p:cNvPr>
          <p:cNvPicPr>
            <a:picLocks noChangeAspect="1"/>
          </p:cNvPicPr>
          <p:nvPr/>
        </p:nvPicPr>
        <p:blipFill>
          <a:blip r:embed="rId2"/>
          <a:stretch>
            <a:fillRect/>
          </a:stretch>
        </p:blipFill>
        <p:spPr>
          <a:xfrm>
            <a:off x="1336330" y="3839991"/>
            <a:ext cx="9917861" cy="2153037"/>
          </a:xfrm>
          <a:prstGeom prst="rect">
            <a:avLst/>
          </a:prstGeom>
        </p:spPr>
      </p:pic>
    </p:spTree>
    <p:extLst>
      <p:ext uri="{BB962C8B-B14F-4D97-AF65-F5344CB8AC3E}">
        <p14:creationId xmlns:p14="http://schemas.microsoft.com/office/powerpoint/2010/main" val="816017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14B46-7B47-1AB3-3A48-CEA034F8326D}"/>
              </a:ext>
            </a:extLst>
          </p:cNvPr>
          <p:cNvSpPr>
            <a:spLocks noGrp="1"/>
          </p:cNvSpPr>
          <p:nvPr>
            <p:ph type="title"/>
          </p:nvPr>
        </p:nvSpPr>
        <p:spPr/>
        <p:txBody>
          <a:bodyPr/>
          <a:lstStyle/>
          <a:p>
            <a:r>
              <a:rPr lang="en-US" dirty="0" err="1"/>
              <a:t>Xaml</a:t>
            </a:r>
            <a:r>
              <a:rPr lang="en-US" dirty="0"/>
              <a:t> links</a:t>
            </a:r>
          </a:p>
        </p:txBody>
      </p:sp>
      <p:sp>
        <p:nvSpPr>
          <p:cNvPr id="3" name="Content Placeholder 2">
            <a:extLst>
              <a:ext uri="{FF2B5EF4-FFF2-40B4-BE49-F238E27FC236}">
                <a16:creationId xmlns:a16="http://schemas.microsoft.com/office/drawing/2014/main" id="{A8A029DC-90A0-B994-03D1-8FFA33FA747A}"/>
              </a:ext>
            </a:extLst>
          </p:cNvPr>
          <p:cNvSpPr>
            <a:spLocks noGrp="1"/>
          </p:cNvSpPr>
          <p:nvPr>
            <p:ph idx="1"/>
          </p:nvPr>
        </p:nvSpPr>
        <p:spPr/>
        <p:txBody>
          <a:bodyPr/>
          <a:lstStyle/>
          <a:p>
            <a:r>
              <a:rPr lang="en-US" dirty="0">
                <a:hlinkClick r:id="rId2"/>
              </a:rPr>
              <a:t>XAML overview - WPF .NET | Microsoft Learn</a:t>
            </a:r>
            <a:endParaRPr lang="en-US" dirty="0"/>
          </a:p>
        </p:txBody>
      </p:sp>
    </p:spTree>
    <p:extLst>
      <p:ext uri="{BB962C8B-B14F-4D97-AF65-F5344CB8AC3E}">
        <p14:creationId xmlns:p14="http://schemas.microsoft.com/office/powerpoint/2010/main" val="16795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F658-A0E9-2FFB-AD80-67FB33327677}"/>
              </a:ext>
            </a:extLst>
          </p:cNvPr>
          <p:cNvSpPr>
            <a:spLocks noGrp="1"/>
          </p:cNvSpPr>
          <p:nvPr>
            <p:ph type="title"/>
          </p:nvPr>
        </p:nvSpPr>
        <p:spPr/>
        <p:txBody>
          <a:bodyPr/>
          <a:lstStyle/>
          <a:p>
            <a:r>
              <a:rPr lang="en-US" dirty="0"/>
              <a:t>Commonly used class in </a:t>
            </a:r>
            <a:r>
              <a:rPr lang="en-US" dirty="0" err="1"/>
              <a:t>xaml</a:t>
            </a:r>
            <a:r>
              <a:rPr lang="en-US" dirty="0"/>
              <a:t> for </a:t>
            </a:r>
            <a:r>
              <a:rPr lang="en-US" dirty="0" err="1"/>
              <a:t>pyRevit</a:t>
            </a:r>
            <a:endParaRPr lang="en-US" dirty="0"/>
          </a:p>
        </p:txBody>
      </p:sp>
      <p:sp>
        <p:nvSpPr>
          <p:cNvPr id="3" name="Content Placeholder 2">
            <a:extLst>
              <a:ext uri="{FF2B5EF4-FFF2-40B4-BE49-F238E27FC236}">
                <a16:creationId xmlns:a16="http://schemas.microsoft.com/office/drawing/2014/main" id="{6C20CBD1-EA98-DB29-A103-36386440E8AA}"/>
              </a:ext>
            </a:extLst>
          </p:cNvPr>
          <p:cNvSpPr>
            <a:spLocks noGrp="1"/>
          </p:cNvSpPr>
          <p:nvPr>
            <p:ph idx="1"/>
          </p:nvPr>
        </p:nvSpPr>
        <p:spPr/>
        <p:txBody>
          <a:bodyPr/>
          <a:lstStyle/>
          <a:p>
            <a:r>
              <a:rPr lang="en-US" dirty="0"/>
              <a:t>&lt;Grid&gt; &lt;/Grid&gt;</a:t>
            </a:r>
          </a:p>
          <a:p>
            <a:r>
              <a:rPr lang="en-US" dirty="0"/>
              <a:t>&lt;</a:t>
            </a:r>
            <a:r>
              <a:rPr lang="en-US" dirty="0" err="1"/>
              <a:t>ScrollViewer</a:t>
            </a:r>
            <a:r>
              <a:rPr lang="en-US" dirty="0"/>
              <a:t>&gt; &lt;/</a:t>
            </a:r>
            <a:r>
              <a:rPr lang="en-US" dirty="0" err="1"/>
              <a:t>ScrollViewer</a:t>
            </a:r>
            <a:r>
              <a:rPr lang="en-US" dirty="0"/>
              <a:t>&gt;</a:t>
            </a:r>
          </a:p>
          <a:p>
            <a:r>
              <a:rPr lang="en-US" dirty="0"/>
              <a:t>&lt;</a:t>
            </a:r>
            <a:r>
              <a:rPr lang="en-US" dirty="0" err="1"/>
              <a:t>StackPanel</a:t>
            </a:r>
            <a:r>
              <a:rPr lang="en-US" dirty="0"/>
              <a:t>&gt; &lt;/</a:t>
            </a:r>
            <a:r>
              <a:rPr lang="en-US" dirty="0" err="1"/>
              <a:t>StackPanel</a:t>
            </a:r>
            <a:r>
              <a:rPr lang="en-US" dirty="0"/>
              <a:t>&gt;</a:t>
            </a:r>
          </a:p>
          <a:p>
            <a:r>
              <a:rPr lang="en-US" dirty="0"/>
              <a:t>&lt;</a:t>
            </a:r>
            <a:r>
              <a:rPr lang="en-US" dirty="0" err="1"/>
              <a:t>TextBlock</a:t>
            </a:r>
            <a:r>
              <a:rPr lang="en-US" dirty="0"/>
              <a:t>&gt; &lt;/</a:t>
            </a:r>
            <a:r>
              <a:rPr lang="en-US" dirty="0" err="1"/>
              <a:t>TextBlock</a:t>
            </a:r>
            <a:r>
              <a:rPr lang="en-US" dirty="0"/>
              <a:t>&gt;</a:t>
            </a:r>
          </a:p>
          <a:p>
            <a:r>
              <a:rPr lang="en-US" dirty="0"/>
              <a:t>&lt;</a:t>
            </a:r>
            <a:r>
              <a:rPr lang="en-US" dirty="0" err="1"/>
              <a:t>TextBox</a:t>
            </a:r>
            <a:r>
              <a:rPr lang="en-US" dirty="0"/>
              <a:t>&gt; &lt;/</a:t>
            </a:r>
            <a:r>
              <a:rPr lang="en-US" dirty="0" err="1"/>
              <a:t>TextBox</a:t>
            </a:r>
            <a:r>
              <a:rPr lang="en-US" dirty="0"/>
              <a:t>&gt;</a:t>
            </a:r>
          </a:p>
          <a:p>
            <a:r>
              <a:rPr lang="en-US" dirty="0"/>
              <a:t>&lt;Button /&gt;</a:t>
            </a:r>
          </a:p>
          <a:p>
            <a:r>
              <a:rPr lang="en-US" dirty="0"/>
              <a:t>&lt;Image /&gt;</a:t>
            </a:r>
          </a:p>
          <a:p>
            <a:endParaRPr lang="en-US" dirty="0"/>
          </a:p>
        </p:txBody>
      </p:sp>
    </p:spTree>
    <p:extLst>
      <p:ext uri="{BB962C8B-B14F-4D97-AF65-F5344CB8AC3E}">
        <p14:creationId xmlns:p14="http://schemas.microsoft.com/office/powerpoint/2010/main" val="2755858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9DCA-EDE5-1BD7-57B4-D02E4E23EF2A}"/>
              </a:ext>
            </a:extLst>
          </p:cNvPr>
          <p:cNvSpPr>
            <a:spLocks noGrp="1"/>
          </p:cNvSpPr>
          <p:nvPr>
            <p:ph type="title"/>
          </p:nvPr>
        </p:nvSpPr>
        <p:spPr/>
        <p:txBody>
          <a:bodyPr/>
          <a:lstStyle/>
          <a:p>
            <a:r>
              <a:rPr lang="en-US" dirty="0"/>
              <a:t>Data transfer </a:t>
            </a:r>
            <a:r>
              <a:rPr lang="en-US" dirty="0" err="1"/>
              <a:t>xaml</a:t>
            </a:r>
            <a:r>
              <a:rPr lang="en-US" dirty="0"/>
              <a:t> to python</a:t>
            </a:r>
          </a:p>
        </p:txBody>
      </p:sp>
      <p:sp>
        <p:nvSpPr>
          <p:cNvPr id="3" name="Content Placeholder 2">
            <a:extLst>
              <a:ext uri="{FF2B5EF4-FFF2-40B4-BE49-F238E27FC236}">
                <a16:creationId xmlns:a16="http://schemas.microsoft.com/office/drawing/2014/main" id="{511D7AEE-ADD7-A2B5-502D-8C509A51D449}"/>
              </a:ext>
            </a:extLst>
          </p:cNvPr>
          <p:cNvSpPr>
            <a:spLocks noGrp="1"/>
          </p:cNvSpPr>
          <p:nvPr>
            <p:ph idx="1"/>
          </p:nvPr>
        </p:nvSpPr>
        <p:spPr>
          <a:xfrm>
            <a:off x="838200" y="1825624"/>
            <a:ext cx="10515600" cy="1708407"/>
          </a:xfrm>
        </p:spPr>
        <p:txBody>
          <a:bodyPr>
            <a:normAutofit/>
          </a:bodyPr>
          <a:lstStyle/>
          <a:p>
            <a:r>
              <a:rPr lang="en-US" dirty="0"/>
              <a:t>To get a input from the user in </a:t>
            </a:r>
            <a:r>
              <a:rPr lang="en-US" dirty="0" err="1"/>
              <a:t>xaml</a:t>
            </a:r>
            <a:r>
              <a:rPr lang="en-US" dirty="0"/>
              <a:t> and transfer it to python you use &lt;</a:t>
            </a:r>
            <a:r>
              <a:rPr lang="en-US" dirty="0" err="1"/>
              <a:t>TextBox</a:t>
            </a:r>
            <a:r>
              <a:rPr lang="en-US" dirty="0"/>
              <a:t>&gt; which allows the user the alter the values within the &lt;</a:t>
            </a:r>
            <a:r>
              <a:rPr lang="en-US" dirty="0" err="1"/>
              <a:t>TextBox</a:t>
            </a:r>
            <a:r>
              <a:rPr lang="en-US" dirty="0"/>
              <a:t>&gt; and giving it a id or name using x:Name, in which you can use to call in python.</a:t>
            </a:r>
          </a:p>
        </p:txBody>
      </p:sp>
      <p:pic>
        <p:nvPicPr>
          <p:cNvPr id="5" name="Picture 4">
            <a:extLst>
              <a:ext uri="{FF2B5EF4-FFF2-40B4-BE49-F238E27FC236}">
                <a16:creationId xmlns:a16="http://schemas.microsoft.com/office/drawing/2014/main" id="{520C91E2-1878-BBFB-0816-44D40F89F7CF}"/>
              </a:ext>
            </a:extLst>
          </p:cNvPr>
          <p:cNvPicPr>
            <a:picLocks noChangeAspect="1"/>
          </p:cNvPicPr>
          <p:nvPr/>
        </p:nvPicPr>
        <p:blipFill>
          <a:blip r:embed="rId2"/>
          <a:stretch>
            <a:fillRect/>
          </a:stretch>
        </p:blipFill>
        <p:spPr>
          <a:xfrm>
            <a:off x="513157" y="3668967"/>
            <a:ext cx="11165685" cy="481657"/>
          </a:xfrm>
          <a:prstGeom prst="rect">
            <a:avLst/>
          </a:prstGeom>
        </p:spPr>
      </p:pic>
      <p:pic>
        <p:nvPicPr>
          <p:cNvPr id="8" name="Picture 7">
            <a:extLst>
              <a:ext uri="{FF2B5EF4-FFF2-40B4-BE49-F238E27FC236}">
                <a16:creationId xmlns:a16="http://schemas.microsoft.com/office/drawing/2014/main" id="{77AAFC74-3954-5844-7019-BBECD15C2466}"/>
              </a:ext>
            </a:extLst>
          </p:cNvPr>
          <p:cNvPicPr>
            <a:picLocks noChangeAspect="1"/>
          </p:cNvPicPr>
          <p:nvPr/>
        </p:nvPicPr>
        <p:blipFill>
          <a:blip r:embed="rId3"/>
          <a:stretch>
            <a:fillRect/>
          </a:stretch>
        </p:blipFill>
        <p:spPr>
          <a:xfrm>
            <a:off x="513157" y="4552692"/>
            <a:ext cx="7170334" cy="1452691"/>
          </a:xfrm>
          <a:prstGeom prst="rect">
            <a:avLst/>
          </a:prstGeom>
        </p:spPr>
      </p:pic>
    </p:spTree>
    <p:extLst>
      <p:ext uri="{BB962C8B-B14F-4D97-AF65-F5344CB8AC3E}">
        <p14:creationId xmlns:p14="http://schemas.microsoft.com/office/powerpoint/2010/main" val="1185476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436D-F499-9CD4-C2D4-61ED780F902E}"/>
              </a:ext>
            </a:extLst>
          </p:cNvPr>
          <p:cNvSpPr>
            <a:spLocks noGrp="1"/>
          </p:cNvSpPr>
          <p:nvPr>
            <p:ph type="title"/>
          </p:nvPr>
        </p:nvSpPr>
        <p:spPr/>
        <p:txBody>
          <a:bodyPr/>
          <a:lstStyle/>
          <a:p>
            <a:r>
              <a:rPr lang="en-US" dirty="0"/>
              <a:t>Data transfer python to </a:t>
            </a:r>
            <a:r>
              <a:rPr lang="en-US" dirty="0" err="1"/>
              <a:t>xaml</a:t>
            </a:r>
            <a:endParaRPr lang="en-US" dirty="0"/>
          </a:p>
        </p:txBody>
      </p:sp>
      <p:sp>
        <p:nvSpPr>
          <p:cNvPr id="3" name="Content Placeholder 2">
            <a:extLst>
              <a:ext uri="{FF2B5EF4-FFF2-40B4-BE49-F238E27FC236}">
                <a16:creationId xmlns:a16="http://schemas.microsoft.com/office/drawing/2014/main" id="{DCC78AAE-71AB-B462-5C74-7E32458DB0DA}"/>
              </a:ext>
            </a:extLst>
          </p:cNvPr>
          <p:cNvSpPr>
            <a:spLocks noGrp="1"/>
          </p:cNvSpPr>
          <p:nvPr>
            <p:ph idx="1"/>
          </p:nvPr>
        </p:nvSpPr>
        <p:spPr/>
        <p:txBody>
          <a:bodyPr/>
          <a:lstStyle/>
          <a:p>
            <a:r>
              <a:rPr lang="en-US" dirty="0"/>
              <a:t>Create a empty &lt;</a:t>
            </a:r>
            <a:r>
              <a:rPr lang="en-US" dirty="0" err="1"/>
              <a:t>TextBlock</a:t>
            </a:r>
            <a:r>
              <a:rPr lang="en-US" dirty="0"/>
              <a:t>&gt; or &lt;</a:t>
            </a:r>
            <a:r>
              <a:rPr lang="en-US" dirty="0" err="1"/>
              <a:t>TextBox</a:t>
            </a:r>
            <a:r>
              <a:rPr lang="en-US" dirty="0"/>
              <a:t>&gt; give it a ‘Name’ so that python can find it use it. In the python script use the built in method called .</a:t>
            </a:r>
            <a:r>
              <a:rPr lang="en-US" dirty="0" err="1"/>
              <a:t>FindName</a:t>
            </a:r>
            <a:r>
              <a:rPr lang="en-US" dirty="0"/>
              <a:t>() to find the &lt;</a:t>
            </a:r>
            <a:r>
              <a:rPr lang="en-US" dirty="0" err="1"/>
              <a:t>TextBlock</a:t>
            </a:r>
            <a:r>
              <a:rPr lang="en-US" dirty="0"/>
              <a:t>&gt; based off of ‘Name’ and change the value.</a:t>
            </a:r>
          </a:p>
        </p:txBody>
      </p:sp>
      <p:pic>
        <p:nvPicPr>
          <p:cNvPr id="5" name="Picture 4">
            <a:extLst>
              <a:ext uri="{FF2B5EF4-FFF2-40B4-BE49-F238E27FC236}">
                <a16:creationId xmlns:a16="http://schemas.microsoft.com/office/drawing/2014/main" id="{0B9E3C7C-3EB2-5F12-C644-2A65BAEA0868}"/>
              </a:ext>
            </a:extLst>
          </p:cNvPr>
          <p:cNvPicPr>
            <a:picLocks noChangeAspect="1"/>
          </p:cNvPicPr>
          <p:nvPr/>
        </p:nvPicPr>
        <p:blipFill>
          <a:blip r:embed="rId2"/>
          <a:stretch>
            <a:fillRect/>
          </a:stretch>
        </p:blipFill>
        <p:spPr>
          <a:xfrm>
            <a:off x="838200" y="3665795"/>
            <a:ext cx="7642831" cy="670998"/>
          </a:xfrm>
          <a:prstGeom prst="rect">
            <a:avLst/>
          </a:prstGeom>
        </p:spPr>
      </p:pic>
      <p:pic>
        <p:nvPicPr>
          <p:cNvPr id="7" name="Picture 6">
            <a:extLst>
              <a:ext uri="{FF2B5EF4-FFF2-40B4-BE49-F238E27FC236}">
                <a16:creationId xmlns:a16="http://schemas.microsoft.com/office/drawing/2014/main" id="{6B5AAC2C-EC71-140C-0565-B12C7BA3D176}"/>
              </a:ext>
            </a:extLst>
          </p:cNvPr>
          <p:cNvPicPr>
            <a:picLocks noChangeAspect="1"/>
          </p:cNvPicPr>
          <p:nvPr/>
        </p:nvPicPr>
        <p:blipFill>
          <a:blip r:embed="rId3"/>
          <a:stretch>
            <a:fillRect/>
          </a:stretch>
        </p:blipFill>
        <p:spPr>
          <a:xfrm>
            <a:off x="838200" y="4728240"/>
            <a:ext cx="7638548" cy="523382"/>
          </a:xfrm>
          <a:prstGeom prst="rect">
            <a:avLst/>
          </a:prstGeom>
        </p:spPr>
      </p:pic>
    </p:spTree>
    <p:extLst>
      <p:ext uri="{BB962C8B-B14F-4D97-AF65-F5344CB8AC3E}">
        <p14:creationId xmlns:p14="http://schemas.microsoft.com/office/powerpoint/2010/main" val="86738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2AFD5D-64B0-8518-492E-6AA587A58BB1}"/>
              </a:ext>
            </a:extLst>
          </p:cNvPr>
          <p:cNvSpPr txBox="1"/>
          <p:nvPr/>
        </p:nvSpPr>
        <p:spPr>
          <a:xfrm>
            <a:off x="7972926" y="802105"/>
            <a:ext cx="3737811" cy="618630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get_all_area</a:t>
            </a:r>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Filters out the doc(which contains all the objects) and only get the areas with the given wanted area scheme. </a:t>
            </a:r>
          </a:p>
          <a:p>
            <a:r>
              <a:rPr lang="en-US" dirty="0">
                <a:latin typeface="Times New Roman" panose="02020603050405020304" pitchFamily="18" charset="0"/>
                <a:cs typeface="Times New Roman" panose="02020603050405020304" pitchFamily="18" charset="0"/>
              </a:rPr>
              <a:t>Given a area scheme name it returns all the area with that area scheme name.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Get_familyinstance</a:t>
            </a:r>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Filters out the doc and only get the family instance with the given name.</a:t>
            </a:r>
          </a:p>
          <a:p>
            <a:r>
              <a:rPr lang="en-US" dirty="0">
                <a:latin typeface="Times New Roman" panose="02020603050405020304" pitchFamily="18" charset="0"/>
                <a:cs typeface="Times New Roman" panose="02020603050405020304" pitchFamily="18" charset="0"/>
              </a:rPr>
              <a:t>Given a family instance name it returns all the family instance with that name.</a:t>
            </a:r>
          </a:p>
          <a:p>
            <a:r>
              <a:rPr lang="en-US" dirty="0" err="1">
                <a:latin typeface="Times New Roman" panose="02020603050405020304" pitchFamily="18" charset="0"/>
                <a:cs typeface="Times New Roman" panose="02020603050405020304" pitchFamily="18" charset="0"/>
              </a:rPr>
              <a:t>FamilyInstance</a:t>
            </a:r>
            <a:r>
              <a:rPr lang="en-US" dirty="0">
                <a:latin typeface="Times New Roman" panose="02020603050405020304" pitchFamily="18" charset="0"/>
                <a:cs typeface="Times New Roman" panose="02020603050405020304" pitchFamily="18" charset="0"/>
              </a:rPr>
              <a:t> are all the custom object that are not part of the </a:t>
            </a:r>
            <a:r>
              <a:rPr lang="en-US" dirty="0" err="1">
                <a:latin typeface="Times New Roman" panose="02020603050405020304" pitchFamily="18" charset="0"/>
                <a:cs typeface="Times New Roman" panose="02020603050405020304" pitchFamily="18" charset="0"/>
              </a:rPr>
              <a:t>revit</a:t>
            </a:r>
            <a:r>
              <a:rPr lang="en-US" dirty="0">
                <a:latin typeface="Times New Roman" panose="02020603050405020304" pitchFamily="18" charset="0"/>
                <a:cs typeface="Times New Roman" panose="02020603050405020304" pitchFamily="18" charset="0"/>
              </a:rPr>
              <a:t> default objects.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A3ED4AA-0E29-0768-1A99-E8FD023DE12D}"/>
              </a:ext>
            </a:extLst>
          </p:cNvPr>
          <p:cNvPicPr>
            <a:picLocks noChangeAspect="1"/>
          </p:cNvPicPr>
          <p:nvPr/>
        </p:nvPicPr>
        <p:blipFill>
          <a:blip r:embed="rId2"/>
          <a:stretch>
            <a:fillRect/>
          </a:stretch>
        </p:blipFill>
        <p:spPr>
          <a:xfrm>
            <a:off x="-28893" y="0"/>
            <a:ext cx="7417837" cy="6858000"/>
          </a:xfrm>
          <a:prstGeom prst="rect">
            <a:avLst/>
          </a:prstGeom>
        </p:spPr>
      </p:pic>
    </p:spTree>
    <p:extLst>
      <p:ext uri="{BB962C8B-B14F-4D97-AF65-F5344CB8AC3E}">
        <p14:creationId xmlns:p14="http://schemas.microsoft.com/office/powerpoint/2010/main" val="230261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D6AC-9174-1D14-7942-3ED7666AC69B}"/>
              </a:ext>
            </a:extLst>
          </p:cNvPr>
          <p:cNvSpPr>
            <a:spLocks noGrp="1"/>
          </p:cNvSpPr>
          <p:nvPr>
            <p:ph type="title"/>
          </p:nvPr>
        </p:nvSpPr>
        <p:spPr/>
        <p:txBody>
          <a:bodyPr/>
          <a:lstStyle/>
          <a:p>
            <a:r>
              <a:rPr lang="en-US" dirty="0"/>
              <a:t>How to Add </a:t>
            </a:r>
            <a:r>
              <a:rPr lang="en-US" dirty="0" err="1"/>
              <a:t>PyRevit</a:t>
            </a:r>
            <a:endParaRPr lang="en-US" dirty="0"/>
          </a:p>
        </p:txBody>
      </p:sp>
      <p:sp>
        <p:nvSpPr>
          <p:cNvPr id="3" name="Content Placeholder 2">
            <a:extLst>
              <a:ext uri="{FF2B5EF4-FFF2-40B4-BE49-F238E27FC236}">
                <a16:creationId xmlns:a16="http://schemas.microsoft.com/office/drawing/2014/main" id="{1E6CEF5E-C04B-6DA6-8FBE-B1B72010E95B}"/>
              </a:ext>
            </a:extLst>
          </p:cNvPr>
          <p:cNvSpPr>
            <a:spLocks noGrp="1"/>
          </p:cNvSpPr>
          <p:nvPr>
            <p:ph idx="1"/>
          </p:nvPr>
        </p:nvSpPr>
        <p:spPr/>
        <p:txBody>
          <a:bodyPr/>
          <a:lstStyle/>
          <a:p>
            <a:pPr marL="0" indent="0">
              <a:buNone/>
            </a:pPr>
            <a:r>
              <a:rPr lang="en-US" dirty="0"/>
              <a:t>After downloading Revit, download </a:t>
            </a:r>
            <a:r>
              <a:rPr lang="en-US" dirty="0" err="1"/>
              <a:t>PyRevit</a:t>
            </a:r>
            <a:r>
              <a:rPr lang="en-US" dirty="0"/>
              <a:t> using the link below</a:t>
            </a:r>
          </a:p>
          <a:p>
            <a:pPr marL="0" indent="0">
              <a:buNone/>
            </a:pPr>
            <a:r>
              <a:rPr lang="en-US" dirty="0">
                <a:hlinkClick r:id="rId2"/>
              </a:rPr>
              <a:t>Releases · </a:t>
            </a:r>
            <a:r>
              <a:rPr lang="en-US" dirty="0" err="1">
                <a:hlinkClick r:id="rId2"/>
              </a:rPr>
              <a:t>eirannejad</a:t>
            </a:r>
            <a:r>
              <a:rPr lang="en-US" dirty="0">
                <a:hlinkClick r:id="rId2"/>
              </a:rPr>
              <a:t>/</a:t>
            </a:r>
            <a:r>
              <a:rPr lang="en-US" dirty="0" err="1">
                <a:hlinkClick r:id="rId2"/>
              </a:rPr>
              <a:t>pyRevit</a:t>
            </a:r>
            <a:r>
              <a:rPr lang="en-US" dirty="0">
                <a:hlinkClick r:id="rId2"/>
              </a:rPr>
              <a:t> (github.com)</a:t>
            </a:r>
            <a:endParaRPr lang="en-US" dirty="0"/>
          </a:p>
          <a:p>
            <a:pPr marL="0" indent="0">
              <a:buNone/>
            </a:pPr>
            <a:r>
              <a:rPr lang="en-US" dirty="0"/>
              <a:t>Open and run the downloaded </a:t>
            </a:r>
            <a:r>
              <a:rPr lang="en-US" dirty="0" err="1"/>
              <a:t>PyRevit</a:t>
            </a:r>
            <a:r>
              <a:rPr lang="en-US" dirty="0"/>
              <a:t>. Finish the setup and a ‘</a:t>
            </a:r>
            <a:r>
              <a:rPr lang="en-US" dirty="0" err="1"/>
              <a:t>pyRevit</a:t>
            </a:r>
            <a:r>
              <a:rPr lang="en-US" dirty="0"/>
              <a:t>’ tab will appear in the Revit software. </a:t>
            </a:r>
          </a:p>
        </p:txBody>
      </p:sp>
    </p:spTree>
    <p:extLst>
      <p:ext uri="{BB962C8B-B14F-4D97-AF65-F5344CB8AC3E}">
        <p14:creationId xmlns:p14="http://schemas.microsoft.com/office/powerpoint/2010/main" val="2770694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E1D9-4B7A-CA46-5372-FC61BE0DB2DE}"/>
              </a:ext>
            </a:extLst>
          </p:cNvPr>
          <p:cNvSpPr>
            <a:spLocks noGrp="1"/>
          </p:cNvSpPr>
          <p:nvPr>
            <p:ph type="title"/>
          </p:nvPr>
        </p:nvSpPr>
        <p:spPr/>
        <p:txBody>
          <a:bodyPr/>
          <a:lstStyle/>
          <a:p>
            <a:r>
              <a:rPr lang="en-US" dirty="0"/>
              <a:t>Creating a new tool in Revit using </a:t>
            </a:r>
            <a:r>
              <a:rPr lang="en-US" dirty="0" err="1"/>
              <a:t>pyRevit</a:t>
            </a:r>
            <a:endParaRPr lang="en-US" dirty="0"/>
          </a:p>
        </p:txBody>
      </p:sp>
      <p:sp>
        <p:nvSpPr>
          <p:cNvPr id="3" name="Content Placeholder 2">
            <a:extLst>
              <a:ext uri="{FF2B5EF4-FFF2-40B4-BE49-F238E27FC236}">
                <a16:creationId xmlns:a16="http://schemas.microsoft.com/office/drawing/2014/main" id="{7F4B3F36-3BDA-F699-512B-603D476C49A9}"/>
              </a:ext>
            </a:extLst>
          </p:cNvPr>
          <p:cNvSpPr>
            <a:spLocks noGrp="1"/>
          </p:cNvSpPr>
          <p:nvPr>
            <p:ph idx="1"/>
          </p:nvPr>
        </p:nvSpPr>
        <p:spPr/>
        <p:txBody>
          <a:bodyPr/>
          <a:lstStyle/>
          <a:p>
            <a:r>
              <a:rPr lang="en-US" dirty="0"/>
              <a:t>Create a Folder to store the tool, give it a name (</a:t>
            </a:r>
            <a:r>
              <a:rPr lang="en-US" dirty="0" err="1"/>
              <a:t>i.e</a:t>
            </a:r>
            <a:r>
              <a:rPr lang="en-US" dirty="0"/>
              <a:t> </a:t>
            </a:r>
            <a:r>
              <a:rPr lang="en-US" dirty="0" err="1"/>
              <a:t>pyrevitfolder</a:t>
            </a:r>
            <a:r>
              <a:rPr lang="en-US" dirty="0"/>
              <a:t>)</a:t>
            </a:r>
          </a:p>
          <a:p>
            <a:r>
              <a:rPr lang="en-US" dirty="0"/>
              <a:t>Within the name create a Folder with .extension (</a:t>
            </a:r>
            <a:r>
              <a:rPr lang="en-US" dirty="0" err="1"/>
              <a:t>i.e</a:t>
            </a:r>
            <a:r>
              <a:rPr lang="en-US" dirty="0"/>
              <a:t> </a:t>
            </a:r>
            <a:r>
              <a:rPr lang="en-US" dirty="0" err="1"/>
              <a:t>tool.extension</a:t>
            </a:r>
            <a:r>
              <a:rPr lang="en-US" dirty="0"/>
              <a:t>)</a:t>
            </a:r>
          </a:p>
          <a:p>
            <a:r>
              <a:rPr lang="en-US" dirty="0"/>
              <a:t>Within the .extension folder create a .tab folder the name given to this folder will be the name that appears in the Revit tab (</a:t>
            </a:r>
            <a:r>
              <a:rPr lang="en-US" dirty="0" err="1"/>
              <a:t>i.e</a:t>
            </a:r>
            <a:r>
              <a:rPr lang="en-US" dirty="0"/>
              <a:t> </a:t>
            </a:r>
            <a:r>
              <a:rPr lang="en-US" dirty="0" err="1"/>
              <a:t>Helper.tab</a:t>
            </a:r>
            <a:r>
              <a:rPr lang="en-US" dirty="0"/>
              <a:t>)</a:t>
            </a:r>
          </a:p>
          <a:p>
            <a:r>
              <a:rPr lang="en-US" dirty="0"/>
              <a:t>Within the .tab folder create a .Panel folder which contains the tool/s that area created. (</a:t>
            </a:r>
            <a:r>
              <a:rPr lang="en-US" dirty="0" err="1"/>
              <a:t>i.e</a:t>
            </a:r>
            <a:r>
              <a:rPr lang="en-US" dirty="0"/>
              <a:t> </a:t>
            </a:r>
            <a:r>
              <a:rPr lang="en-US" dirty="0" err="1"/>
              <a:t>Info.Panel</a:t>
            </a:r>
            <a:r>
              <a:rPr lang="en-US" dirty="0"/>
              <a:t>  NOTE: a .tab folder can contain multiple .panel folder which appears in different order depending on your </a:t>
            </a:r>
            <a:r>
              <a:rPr lang="en-US" dirty="0" err="1"/>
              <a:t>bundle.yaml</a:t>
            </a:r>
            <a:r>
              <a:rPr lang="en-US" dirty="0"/>
              <a:t> file)</a:t>
            </a:r>
          </a:p>
          <a:p>
            <a:endParaRPr lang="en-US" dirty="0"/>
          </a:p>
        </p:txBody>
      </p:sp>
    </p:spTree>
    <p:extLst>
      <p:ext uri="{BB962C8B-B14F-4D97-AF65-F5344CB8AC3E}">
        <p14:creationId xmlns:p14="http://schemas.microsoft.com/office/powerpoint/2010/main" val="1584537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8F29-7208-E954-B16D-56A1DCBCBC8D}"/>
              </a:ext>
            </a:extLst>
          </p:cNvPr>
          <p:cNvSpPr>
            <a:spLocks noGrp="1"/>
          </p:cNvSpPr>
          <p:nvPr>
            <p:ph type="title"/>
          </p:nvPr>
        </p:nvSpPr>
        <p:spPr/>
        <p:txBody>
          <a:bodyPr>
            <a:normAutofit/>
          </a:bodyPr>
          <a:lstStyle/>
          <a:p>
            <a:r>
              <a:rPr lang="en-US" sz="3600" dirty="0"/>
              <a:t>Creating a new tool in Revit using </a:t>
            </a:r>
            <a:r>
              <a:rPr lang="en-US" sz="3600" dirty="0" err="1"/>
              <a:t>pyRevit</a:t>
            </a:r>
            <a:r>
              <a:rPr lang="en-US" sz="3600" dirty="0"/>
              <a:t>(continue)</a:t>
            </a:r>
          </a:p>
        </p:txBody>
      </p:sp>
      <p:sp>
        <p:nvSpPr>
          <p:cNvPr id="3" name="Content Placeholder 2">
            <a:extLst>
              <a:ext uri="{FF2B5EF4-FFF2-40B4-BE49-F238E27FC236}">
                <a16:creationId xmlns:a16="http://schemas.microsoft.com/office/drawing/2014/main" id="{B6D0CCD4-588A-4295-96D4-474271494617}"/>
              </a:ext>
            </a:extLst>
          </p:cNvPr>
          <p:cNvSpPr>
            <a:spLocks noGrp="1"/>
          </p:cNvSpPr>
          <p:nvPr>
            <p:ph idx="1"/>
          </p:nvPr>
        </p:nvSpPr>
        <p:spPr/>
        <p:txBody>
          <a:bodyPr>
            <a:normAutofit fontScale="92500"/>
          </a:bodyPr>
          <a:lstStyle/>
          <a:p>
            <a:r>
              <a:rPr lang="en-US" dirty="0"/>
              <a:t>The .panel folder will contain the actual buttons/tools. The most common types are .pushbutton and .</a:t>
            </a:r>
            <a:r>
              <a:rPr lang="en-US" dirty="0" err="1"/>
              <a:t>urlbutton</a:t>
            </a:r>
            <a:r>
              <a:rPr lang="en-US" dirty="0"/>
              <a:t> folders. Where .pushbutton performs a action and .</a:t>
            </a:r>
            <a:r>
              <a:rPr lang="en-US" dirty="0" err="1"/>
              <a:t>urlbutton</a:t>
            </a:r>
            <a:r>
              <a:rPr lang="en-US" dirty="0"/>
              <a:t> is a hyperlink that opens a </a:t>
            </a:r>
            <a:r>
              <a:rPr lang="en-US" dirty="0" err="1"/>
              <a:t>url</a:t>
            </a:r>
            <a:r>
              <a:rPr lang="en-US" dirty="0"/>
              <a:t>. (.panel folder also needs a </a:t>
            </a:r>
            <a:r>
              <a:rPr lang="en-US" dirty="0" err="1"/>
              <a:t>bundle.yaml</a:t>
            </a:r>
            <a:r>
              <a:rPr lang="en-US" dirty="0"/>
              <a:t> file to order different tools)</a:t>
            </a:r>
          </a:p>
          <a:p>
            <a:r>
              <a:rPr lang="en-US" dirty="0"/>
              <a:t>If a .panel folder contains multiple tools you can organize it using .stack and .pulldown (most common types) </a:t>
            </a:r>
            <a:r>
              <a:rPr lang="en-US" dirty="0" err="1"/>
              <a:t>folderswhich</a:t>
            </a:r>
            <a:r>
              <a:rPr lang="en-US" dirty="0"/>
              <a:t> also contains a </a:t>
            </a:r>
            <a:r>
              <a:rPr lang="en-US" dirty="0" err="1"/>
              <a:t>bundle.yaml</a:t>
            </a:r>
            <a:r>
              <a:rPr lang="en-US" dirty="0"/>
              <a:t> file</a:t>
            </a:r>
          </a:p>
          <a:p>
            <a:r>
              <a:rPr lang="en-US" dirty="0"/>
              <a:t>Within the .pushbutton folder it must contain 3 files, a </a:t>
            </a:r>
            <a:r>
              <a:rPr lang="en-US" dirty="0" err="1"/>
              <a:t>bundle.yaml</a:t>
            </a:r>
            <a:r>
              <a:rPr lang="en-US" dirty="0"/>
              <a:t> file, a icon.png file(can be .jpg or .jpeg), and a script.py file. While .</a:t>
            </a:r>
            <a:r>
              <a:rPr lang="en-US" dirty="0" err="1"/>
              <a:t>urlbutton</a:t>
            </a:r>
            <a:r>
              <a:rPr lang="en-US" dirty="0"/>
              <a:t> folder only contain 2 files, </a:t>
            </a:r>
            <a:r>
              <a:rPr lang="en-US" dirty="0" err="1"/>
              <a:t>bundle.yaml</a:t>
            </a:r>
            <a:r>
              <a:rPr lang="en-US" dirty="0"/>
              <a:t> and icon.png file (NOTE: The names of the files cannot be changed) </a:t>
            </a:r>
          </a:p>
          <a:p>
            <a:pPr marL="0" indent="0">
              <a:buNone/>
            </a:pPr>
            <a:endParaRPr lang="en-US" dirty="0"/>
          </a:p>
          <a:p>
            <a:endParaRPr lang="en-US" dirty="0"/>
          </a:p>
        </p:txBody>
      </p:sp>
    </p:spTree>
    <p:extLst>
      <p:ext uri="{BB962C8B-B14F-4D97-AF65-F5344CB8AC3E}">
        <p14:creationId xmlns:p14="http://schemas.microsoft.com/office/powerpoint/2010/main" val="178417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A793E-5F78-6AE5-2D2D-9E4B25EBD84E}"/>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PyRevit</a:t>
            </a:r>
            <a:r>
              <a:rPr lang="en-US" dirty="0">
                <a:latin typeface="Times New Roman" panose="02020603050405020304" pitchFamily="18" charset="0"/>
                <a:cs typeface="Times New Roman" panose="02020603050405020304" pitchFamily="18" charset="0"/>
              </a:rPr>
              <a:t> Folder Hierarchy</a:t>
            </a:r>
          </a:p>
        </p:txBody>
      </p:sp>
      <p:sp>
        <p:nvSpPr>
          <p:cNvPr id="5" name="Oval 4">
            <a:extLst>
              <a:ext uri="{FF2B5EF4-FFF2-40B4-BE49-F238E27FC236}">
                <a16:creationId xmlns:a16="http://schemas.microsoft.com/office/drawing/2014/main" id="{33E13B79-09F3-3D2E-4E6D-3C814AF9A4BE}"/>
              </a:ext>
            </a:extLst>
          </p:cNvPr>
          <p:cNvSpPr/>
          <p:nvPr/>
        </p:nvSpPr>
        <p:spPr>
          <a:xfrm>
            <a:off x="-46326" y="3217674"/>
            <a:ext cx="1357155" cy="1439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pyRevit</a:t>
            </a:r>
            <a:r>
              <a:rPr lang="en-US" sz="1200" dirty="0">
                <a:latin typeface="Times New Roman" panose="02020603050405020304" pitchFamily="18" charset="0"/>
                <a:cs typeface="Times New Roman" panose="02020603050405020304" pitchFamily="18" charset="0"/>
              </a:rPr>
              <a:t> Folder</a:t>
            </a:r>
          </a:p>
        </p:txBody>
      </p:sp>
      <p:sp>
        <p:nvSpPr>
          <p:cNvPr id="8" name="Oval 7">
            <a:extLst>
              <a:ext uri="{FF2B5EF4-FFF2-40B4-BE49-F238E27FC236}">
                <a16:creationId xmlns:a16="http://schemas.microsoft.com/office/drawing/2014/main" id="{BD271654-3BB9-5206-62C1-9E6F2333AA7D}"/>
              </a:ext>
            </a:extLst>
          </p:cNvPr>
          <p:cNvSpPr/>
          <p:nvPr/>
        </p:nvSpPr>
        <p:spPr>
          <a:xfrm>
            <a:off x="1608420" y="3217673"/>
            <a:ext cx="1614621" cy="1439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.extension Folder</a:t>
            </a:r>
          </a:p>
        </p:txBody>
      </p:sp>
      <p:sp>
        <p:nvSpPr>
          <p:cNvPr id="9" name="Oval 8">
            <a:extLst>
              <a:ext uri="{FF2B5EF4-FFF2-40B4-BE49-F238E27FC236}">
                <a16:creationId xmlns:a16="http://schemas.microsoft.com/office/drawing/2014/main" id="{06E133A5-4FF6-8A96-6DE9-18A5F67C45A9}"/>
              </a:ext>
            </a:extLst>
          </p:cNvPr>
          <p:cNvSpPr/>
          <p:nvPr/>
        </p:nvSpPr>
        <p:spPr>
          <a:xfrm>
            <a:off x="3474306" y="3217673"/>
            <a:ext cx="1544593" cy="1439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.tab Folder</a:t>
            </a:r>
          </a:p>
        </p:txBody>
      </p:sp>
      <p:sp>
        <p:nvSpPr>
          <p:cNvPr id="10" name="Oval 9">
            <a:extLst>
              <a:ext uri="{FF2B5EF4-FFF2-40B4-BE49-F238E27FC236}">
                <a16:creationId xmlns:a16="http://schemas.microsoft.com/office/drawing/2014/main" id="{6E7C3629-9F06-4EF4-D9DD-AAF8B34335D3}"/>
              </a:ext>
            </a:extLst>
          </p:cNvPr>
          <p:cNvSpPr/>
          <p:nvPr/>
        </p:nvSpPr>
        <p:spPr>
          <a:xfrm>
            <a:off x="5408121" y="3217673"/>
            <a:ext cx="1635221" cy="1439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.panel</a:t>
            </a:r>
          </a:p>
          <a:p>
            <a:pPr algn="ctr"/>
            <a:r>
              <a:rPr lang="en-US" sz="1200" dirty="0">
                <a:latin typeface="Times New Roman" panose="02020603050405020304" pitchFamily="18" charset="0"/>
                <a:cs typeface="Times New Roman" panose="02020603050405020304" pitchFamily="18" charset="0"/>
              </a:rPr>
              <a:t>Folder</a:t>
            </a:r>
          </a:p>
        </p:txBody>
      </p:sp>
      <p:sp>
        <p:nvSpPr>
          <p:cNvPr id="11" name="Oval 10">
            <a:extLst>
              <a:ext uri="{FF2B5EF4-FFF2-40B4-BE49-F238E27FC236}">
                <a16:creationId xmlns:a16="http://schemas.microsoft.com/office/drawing/2014/main" id="{29F0362B-9A36-ACF0-D39E-FA9A186ADB03}"/>
              </a:ext>
            </a:extLst>
          </p:cNvPr>
          <p:cNvSpPr/>
          <p:nvPr/>
        </p:nvSpPr>
        <p:spPr>
          <a:xfrm>
            <a:off x="9636211" y="3515913"/>
            <a:ext cx="1717589" cy="1439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.pushbutton/ .</a:t>
            </a:r>
            <a:r>
              <a:rPr lang="en-US" sz="1200" dirty="0" err="1">
                <a:latin typeface="Times New Roman" panose="02020603050405020304" pitchFamily="18" charset="0"/>
                <a:cs typeface="Times New Roman" panose="02020603050405020304" pitchFamily="18" charset="0"/>
              </a:rPr>
              <a:t>urlbutton</a:t>
            </a:r>
            <a:r>
              <a:rPr lang="en-US" sz="1200" dirty="0">
                <a:latin typeface="Times New Roman" panose="02020603050405020304" pitchFamily="18" charset="0"/>
                <a:cs typeface="Times New Roman" panose="02020603050405020304" pitchFamily="18" charset="0"/>
              </a:rPr>
              <a:t> Folder</a:t>
            </a:r>
          </a:p>
        </p:txBody>
      </p:sp>
      <p:sp>
        <p:nvSpPr>
          <p:cNvPr id="12" name="Oval 11">
            <a:extLst>
              <a:ext uri="{FF2B5EF4-FFF2-40B4-BE49-F238E27FC236}">
                <a16:creationId xmlns:a16="http://schemas.microsoft.com/office/drawing/2014/main" id="{636EC980-800E-D31F-7C08-BBB1E8464732}"/>
              </a:ext>
            </a:extLst>
          </p:cNvPr>
          <p:cNvSpPr/>
          <p:nvPr/>
        </p:nvSpPr>
        <p:spPr>
          <a:xfrm>
            <a:off x="7480982" y="2497891"/>
            <a:ext cx="1717589" cy="1439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.pulldown / .stack Folder</a:t>
            </a:r>
          </a:p>
        </p:txBody>
      </p:sp>
      <p:cxnSp>
        <p:nvCxnSpPr>
          <p:cNvPr id="14" name="Straight Arrow Connector 13">
            <a:extLst>
              <a:ext uri="{FF2B5EF4-FFF2-40B4-BE49-F238E27FC236}">
                <a16:creationId xmlns:a16="http://schemas.microsoft.com/office/drawing/2014/main" id="{F1205E8C-B0B3-DEFA-CD27-5A7976ACC0C9}"/>
              </a:ext>
            </a:extLst>
          </p:cNvPr>
          <p:cNvCxnSpPr>
            <a:cxnSpLocks/>
            <a:stCxn id="5" idx="6"/>
            <a:endCxn id="8" idx="2"/>
          </p:cNvCxnSpPr>
          <p:nvPr/>
        </p:nvCxnSpPr>
        <p:spPr>
          <a:xfrm flipV="1">
            <a:off x="1310829" y="3937455"/>
            <a:ext cx="2975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5FE0C3-D34D-C3A7-EC0B-9AACAC055862}"/>
              </a:ext>
            </a:extLst>
          </p:cNvPr>
          <p:cNvCxnSpPr>
            <a:cxnSpLocks/>
            <a:stCxn id="8" idx="6"/>
            <a:endCxn id="9" idx="2"/>
          </p:cNvCxnSpPr>
          <p:nvPr/>
        </p:nvCxnSpPr>
        <p:spPr>
          <a:xfrm>
            <a:off x="3223041" y="3937455"/>
            <a:ext cx="251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5D60D09-C86C-4863-2C61-FFB2BB38834B}"/>
              </a:ext>
            </a:extLst>
          </p:cNvPr>
          <p:cNvCxnSpPr>
            <a:cxnSpLocks/>
            <a:stCxn id="9" idx="6"/>
            <a:endCxn id="10" idx="2"/>
          </p:cNvCxnSpPr>
          <p:nvPr/>
        </p:nvCxnSpPr>
        <p:spPr>
          <a:xfrm>
            <a:off x="5018899" y="3937455"/>
            <a:ext cx="389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D17A0-1918-2F71-CD94-C075C13CA40C}"/>
              </a:ext>
            </a:extLst>
          </p:cNvPr>
          <p:cNvCxnSpPr>
            <a:cxnSpLocks/>
            <a:stCxn id="10" idx="7"/>
            <a:endCxn id="12" idx="2"/>
          </p:cNvCxnSpPr>
          <p:nvPr/>
        </p:nvCxnSpPr>
        <p:spPr>
          <a:xfrm flipV="1">
            <a:off x="6803869" y="3217673"/>
            <a:ext cx="677113" cy="210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56C8A1A-E51A-BB32-18D8-9FC39595B80E}"/>
              </a:ext>
            </a:extLst>
          </p:cNvPr>
          <p:cNvCxnSpPr>
            <a:cxnSpLocks/>
            <a:stCxn id="10" idx="6"/>
            <a:endCxn id="11" idx="2"/>
          </p:cNvCxnSpPr>
          <p:nvPr/>
        </p:nvCxnSpPr>
        <p:spPr>
          <a:xfrm>
            <a:off x="7043342" y="3937455"/>
            <a:ext cx="2592869" cy="298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CEC5455-0988-BF0F-7391-40224075D75A}"/>
              </a:ext>
            </a:extLst>
          </p:cNvPr>
          <p:cNvCxnSpPr>
            <a:stCxn id="12" idx="6"/>
            <a:endCxn id="11" idx="1"/>
          </p:cNvCxnSpPr>
          <p:nvPr/>
        </p:nvCxnSpPr>
        <p:spPr>
          <a:xfrm>
            <a:off x="9198571" y="3217673"/>
            <a:ext cx="689175" cy="509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86A795CB-2A2B-83B0-20C2-5DEAA6D6870B}"/>
              </a:ext>
            </a:extLst>
          </p:cNvPr>
          <p:cNvSpPr/>
          <p:nvPr/>
        </p:nvSpPr>
        <p:spPr>
          <a:xfrm>
            <a:off x="5632607" y="4955477"/>
            <a:ext cx="1186248" cy="889687"/>
          </a:xfrm>
          <a:prstGeom prst="rect">
            <a:avLst/>
          </a:prstGeom>
          <a:solidFill>
            <a:schemeClr val="accent4"/>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err="1">
                <a:solidFill>
                  <a:schemeClr val="tx1"/>
                </a:solidFill>
                <a:latin typeface="Times New Roman" panose="02020603050405020304" pitchFamily="18" charset="0"/>
                <a:cs typeface="Times New Roman" panose="02020603050405020304" pitchFamily="18" charset="0"/>
              </a:rPr>
              <a:t>bundle.yaml</a:t>
            </a:r>
            <a:endParaRPr lang="en-US" sz="1200" dirty="0">
              <a:solidFill>
                <a:schemeClr val="tx1"/>
              </a:solidFill>
              <a:latin typeface="Times New Roman" panose="02020603050405020304" pitchFamily="18" charset="0"/>
              <a:cs typeface="Times New Roman" panose="02020603050405020304" pitchFamily="18" charset="0"/>
            </a:endParaRPr>
          </a:p>
          <a:p>
            <a:pPr algn="ctr"/>
            <a:r>
              <a:rPr lang="en-US" sz="1200" dirty="0">
                <a:solidFill>
                  <a:schemeClr val="tx1"/>
                </a:solidFill>
                <a:latin typeface="Times New Roman" panose="02020603050405020304" pitchFamily="18" charset="0"/>
                <a:cs typeface="Times New Roman" panose="02020603050405020304" pitchFamily="18" charset="0"/>
              </a:rPr>
              <a:t>(organization)</a:t>
            </a:r>
          </a:p>
        </p:txBody>
      </p:sp>
      <p:sp>
        <p:nvSpPr>
          <p:cNvPr id="55" name="Rectangle 54">
            <a:extLst>
              <a:ext uri="{FF2B5EF4-FFF2-40B4-BE49-F238E27FC236}">
                <a16:creationId xmlns:a16="http://schemas.microsoft.com/office/drawing/2014/main" id="{B4ADDB69-CEBB-AD55-7EB8-0FB1F85FCC00}"/>
              </a:ext>
            </a:extLst>
          </p:cNvPr>
          <p:cNvSpPr/>
          <p:nvPr/>
        </p:nvSpPr>
        <p:spPr>
          <a:xfrm>
            <a:off x="7746652" y="1353722"/>
            <a:ext cx="1186248" cy="889687"/>
          </a:xfrm>
          <a:prstGeom prst="rect">
            <a:avLst/>
          </a:prstGeom>
          <a:solidFill>
            <a:schemeClr val="accent4"/>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err="1">
                <a:solidFill>
                  <a:schemeClr val="tx1"/>
                </a:solidFill>
                <a:latin typeface="Times New Roman" panose="02020603050405020304" pitchFamily="18" charset="0"/>
                <a:cs typeface="Times New Roman" panose="02020603050405020304" pitchFamily="18" charset="0"/>
              </a:rPr>
              <a:t>bundle.yaml</a:t>
            </a:r>
            <a:endParaRPr lang="en-US" sz="1200" dirty="0">
              <a:solidFill>
                <a:schemeClr val="tx1"/>
              </a:solidFill>
              <a:latin typeface="Times New Roman" panose="02020603050405020304" pitchFamily="18" charset="0"/>
              <a:cs typeface="Times New Roman" panose="02020603050405020304" pitchFamily="18" charset="0"/>
            </a:endParaRPr>
          </a:p>
          <a:p>
            <a:pPr algn="ctr"/>
            <a:r>
              <a:rPr lang="en-US" sz="1200" dirty="0">
                <a:solidFill>
                  <a:schemeClr val="tx1"/>
                </a:solidFill>
                <a:latin typeface="Times New Roman" panose="02020603050405020304" pitchFamily="18" charset="0"/>
                <a:cs typeface="Times New Roman" panose="02020603050405020304" pitchFamily="18" charset="0"/>
              </a:rPr>
              <a:t>(organization)</a:t>
            </a:r>
          </a:p>
        </p:txBody>
      </p:sp>
      <p:cxnSp>
        <p:nvCxnSpPr>
          <p:cNvPr id="61" name="Straight Connector 60">
            <a:extLst>
              <a:ext uri="{FF2B5EF4-FFF2-40B4-BE49-F238E27FC236}">
                <a16:creationId xmlns:a16="http://schemas.microsoft.com/office/drawing/2014/main" id="{8440A3DF-5D7F-F7F2-ED0B-76151827BA89}"/>
              </a:ext>
            </a:extLst>
          </p:cNvPr>
          <p:cNvCxnSpPr>
            <a:stCxn id="10" idx="4"/>
            <a:endCxn id="54" idx="0"/>
          </p:cNvCxnSpPr>
          <p:nvPr/>
        </p:nvCxnSpPr>
        <p:spPr>
          <a:xfrm flipH="1">
            <a:off x="6225731" y="4657237"/>
            <a:ext cx="1" cy="298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225C976-40A0-5926-70E4-35C2B4E855DD}"/>
              </a:ext>
            </a:extLst>
          </p:cNvPr>
          <p:cNvCxnSpPr>
            <a:stCxn id="55" idx="2"/>
            <a:endCxn id="12" idx="0"/>
          </p:cNvCxnSpPr>
          <p:nvPr/>
        </p:nvCxnSpPr>
        <p:spPr>
          <a:xfrm>
            <a:off x="8339776" y="2243409"/>
            <a:ext cx="1" cy="254482"/>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FA869BC8-76A9-A7DA-887C-9556F0998B6C}"/>
              </a:ext>
            </a:extLst>
          </p:cNvPr>
          <p:cNvSpPr/>
          <p:nvPr/>
        </p:nvSpPr>
        <p:spPr>
          <a:xfrm>
            <a:off x="8449963" y="5313405"/>
            <a:ext cx="1186248" cy="889687"/>
          </a:xfrm>
          <a:prstGeom prst="rect">
            <a:avLst/>
          </a:prstGeom>
          <a:solidFill>
            <a:schemeClr val="accent4"/>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err="1">
                <a:solidFill>
                  <a:schemeClr val="tx1"/>
                </a:solidFill>
                <a:latin typeface="Times New Roman" panose="02020603050405020304" pitchFamily="18" charset="0"/>
                <a:cs typeface="Times New Roman" panose="02020603050405020304" pitchFamily="18" charset="0"/>
              </a:rPr>
              <a:t>bundle.yaml</a:t>
            </a:r>
            <a:endParaRPr lang="en-US" sz="1200" dirty="0">
              <a:solidFill>
                <a:schemeClr val="tx1"/>
              </a:solidFill>
              <a:latin typeface="Times New Roman" panose="02020603050405020304" pitchFamily="18" charset="0"/>
              <a:cs typeface="Times New Roman" panose="02020603050405020304" pitchFamily="18" charset="0"/>
            </a:endParaRPr>
          </a:p>
          <a:p>
            <a:pPr algn="ctr"/>
            <a:r>
              <a:rPr lang="en-US" sz="1200" dirty="0">
                <a:solidFill>
                  <a:schemeClr val="tx1"/>
                </a:solidFill>
                <a:latin typeface="Times New Roman" panose="02020603050405020304" pitchFamily="18" charset="0"/>
                <a:cs typeface="Times New Roman" panose="02020603050405020304" pitchFamily="18" charset="0"/>
              </a:rPr>
              <a:t>(tool creation)</a:t>
            </a:r>
          </a:p>
        </p:txBody>
      </p:sp>
      <p:sp>
        <p:nvSpPr>
          <p:cNvPr id="65" name="Isosceles Triangle 64">
            <a:extLst>
              <a:ext uri="{FF2B5EF4-FFF2-40B4-BE49-F238E27FC236}">
                <a16:creationId xmlns:a16="http://schemas.microsoft.com/office/drawing/2014/main" id="{7DBC5C54-DF07-32F9-77EA-33798F79B210}"/>
              </a:ext>
            </a:extLst>
          </p:cNvPr>
          <p:cNvSpPr/>
          <p:nvPr/>
        </p:nvSpPr>
        <p:spPr>
          <a:xfrm>
            <a:off x="9710361" y="5659779"/>
            <a:ext cx="1556958" cy="1000480"/>
          </a:xfrm>
          <a:prstGeom prst="triangl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script.py</a:t>
            </a:r>
          </a:p>
        </p:txBody>
      </p:sp>
      <p:sp>
        <p:nvSpPr>
          <p:cNvPr id="66" name="Rectangle: Rounded Corners 65">
            <a:extLst>
              <a:ext uri="{FF2B5EF4-FFF2-40B4-BE49-F238E27FC236}">
                <a16:creationId xmlns:a16="http://schemas.microsoft.com/office/drawing/2014/main" id="{DD1C9174-84B2-87B3-E353-E06DBBDDE4B4}"/>
              </a:ext>
            </a:extLst>
          </p:cNvPr>
          <p:cNvSpPr/>
          <p:nvPr/>
        </p:nvSpPr>
        <p:spPr>
          <a:xfrm>
            <a:off x="11324462" y="5278431"/>
            <a:ext cx="894831" cy="73462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icon.png</a:t>
            </a:r>
          </a:p>
        </p:txBody>
      </p:sp>
      <p:cxnSp>
        <p:nvCxnSpPr>
          <p:cNvPr id="68" name="Straight Connector 67">
            <a:extLst>
              <a:ext uri="{FF2B5EF4-FFF2-40B4-BE49-F238E27FC236}">
                <a16:creationId xmlns:a16="http://schemas.microsoft.com/office/drawing/2014/main" id="{653826DA-79E2-B657-F14F-70EF117BF224}"/>
              </a:ext>
            </a:extLst>
          </p:cNvPr>
          <p:cNvCxnSpPr>
            <a:stCxn id="11" idx="3"/>
            <a:endCxn id="64" idx="0"/>
          </p:cNvCxnSpPr>
          <p:nvPr/>
        </p:nvCxnSpPr>
        <p:spPr>
          <a:xfrm flipH="1">
            <a:off x="9043087" y="4744658"/>
            <a:ext cx="844659" cy="568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1101627-610F-519A-C804-7BED5247BBD6}"/>
              </a:ext>
            </a:extLst>
          </p:cNvPr>
          <p:cNvCxnSpPr>
            <a:stCxn id="11" idx="4"/>
            <a:endCxn id="65" idx="0"/>
          </p:cNvCxnSpPr>
          <p:nvPr/>
        </p:nvCxnSpPr>
        <p:spPr>
          <a:xfrm flipH="1">
            <a:off x="10488840" y="4955477"/>
            <a:ext cx="6166" cy="704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FCD92FB-425E-CE0B-29BF-102946ED8403}"/>
              </a:ext>
            </a:extLst>
          </p:cNvPr>
          <p:cNvCxnSpPr>
            <a:stCxn id="11" idx="5"/>
            <a:endCxn id="66" idx="0"/>
          </p:cNvCxnSpPr>
          <p:nvPr/>
        </p:nvCxnSpPr>
        <p:spPr>
          <a:xfrm>
            <a:off x="11102265" y="4744658"/>
            <a:ext cx="669613" cy="5337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825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64A2-2390-1E3E-CEA7-9B8B47A4063B}"/>
              </a:ext>
            </a:extLst>
          </p:cNvPr>
          <p:cNvSpPr>
            <a:spLocks noGrp="1"/>
          </p:cNvSpPr>
          <p:nvPr>
            <p:ph type="title"/>
          </p:nvPr>
        </p:nvSpPr>
        <p:spPr/>
        <p:txBody>
          <a:bodyPr/>
          <a:lstStyle/>
          <a:p>
            <a:r>
              <a:rPr lang="en-US" dirty="0" err="1"/>
              <a:t>bundle.yaml</a:t>
            </a:r>
            <a:r>
              <a:rPr lang="en-US" dirty="0"/>
              <a:t> </a:t>
            </a:r>
          </a:p>
        </p:txBody>
      </p:sp>
      <p:sp>
        <p:nvSpPr>
          <p:cNvPr id="3" name="Content Placeholder 2">
            <a:extLst>
              <a:ext uri="{FF2B5EF4-FFF2-40B4-BE49-F238E27FC236}">
                <a16:creationId xmlns:a16="http://schemas.microsoft.com/office/drawing/2014/main" id="{1A4E4C36-29FF-AB39-E014-2FF411F2F61C}"/>
              </a:ext>
            </a:extLst>
          </p:cNvPr>
          <p:cNvSpPr>
            <a:spLocks noGrp="1"/>
          </p:cNvSpPr>
          <p:nvPr>
            <p:ph idx="1"/>
          </p:nvPr>
        </p:nvSpPr>
        <p:spPr/>
        <p:txBody>
          <a:bodyPr>
            <a:normAutofit/>
          </a:bodyPr>
          <a:lstStyle/>
          <a:p>
            <a:r>
              <a:rPr lang="en-US" sz="1400" dirty="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bundle.yaml</a:t>
            </a:r>
            <a:r>
              <a:rPr lang="en-US" sz="1400" dirty="0">
                <a:latin typeface="Times New Roman" panose="02020603050405020304" pitchFamily="18" charset="0"/>
                <a:cs typeface="Times New Roman" panose="02020603050405020304" pitchFamily="18" charset="0"/>
              </a:rPr>
              <a:t> file is commonly used for 2 purpose in </a:t>
            </a:r>
            <a:r>
              <a:rPr lang="en-US" sz="1400" dirty="0" err="1">
                <a:latin typeface="Times New Roman" panose="02020603050405020304" pitchFamily="18" charset="0"/>
                <a:cs typeface="Times New Roman" panose="02020603050405020304" pitchFamily="18" charset="0"/>
              </a:rPr>
              <a:t>pyRevit</a:t>
            </a:r>
            <a:r>
              <a:rPr lang="en-US" sz="1400" dirty="0">
                <a:latin typeface="Times New Roman" panose="02020603050405020304" pitchFamily="18" charset="0"/>
                <a:cs typeface="Times New Roman" panose="02020603050405020304" pitchFamily="18" charset="0"/>
              </a:rPr>
              <a:t>, organization and tool creation. </a:t>
            </a:r>
          </a:p>
          <a:p>
            <a:r>
              <a:rPr lang="en-US" sz="1400" dirty="0">
                <a:latin typeface="Times New Roman" panose="02020603050405020304" pitchFamily="18" charset="0"/>
                <a:cs typeface="Times New Roman" panose="02020603050405020304" pitchFamily="18" charset="0"/>
              </a:rPr>
              <a:t>For organization you use layout: </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Where you write the name of the folders in the order you want it to appear</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847C823-3310-BE5D-C286-44658A11825C}"/>
              </a:ext>
            </a:extLst>
          </p:cNvPr>
          <p:cNvPicPr>
            <a:picLocks noChangeAspect="1"/>
          </p:cNvPicPr>
          <p:nvPr/>
        </p:nvPicPr>
        <p:blipFill>
          <a:blip r:embed="rId2"/>
          <a:stretch>
            <a:fillRect/>
          </a:stretch>
        </p:blipFill>
        <p:spPr>
          <a:xfrm>
            <a:off x="6634419" y="2387887"/>
            <a:ext cx="1668020" cy="2082226"/>
          </a:xfrm>
          <a:prstGeom prst="rect">
            <a:avLst/>
          </a:prstGeom>
        </p:spPr>
      </p:pic>
    </p:spTree>
    <p:extLst>
      <p:ext uri="{BB962C8B-B14F-4D97-AF65-F5344CB8AC3E}">
        <p14:creationId xmlns:p14="http://schemas.microsoft.com/office/powerpoint/2010/main" val="9719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6EA5-ACB1-BE38-8CD5-0F1965D7596E}"/>
              </a:ext>
            </a:extLst>
          </p:cNvPr>
          <p:cNvSpPr>
            <a:spLocks noGrp="1"/>
          </p:cNvSpPr>
          <p:nvPr>
            <p:ph type="title"/>
          </p:nvPr>
        </p:nvSpPr>
        <p:spPr/>
        <p:txBody>
          <a:bodyPr/>
          <a:lstStyle/>
          <a:p>
            <a:r>
              <a:rPr lang="en-US" dirty="0"/>
              <a:t>.</a:t>
            </a:r>
            <a:r>
              <a:rPr lang="en-US" dirty="0" err="1"/>
              <a:t>urlbutton</a:t>
            </a:r>
            <a:r>
              <a:rPr lang="en-US" dirty="0"/>
              <a:t> folders</a:t>
            </a:r>
          </a:p>
        </p:txBody>
      </p:sp>
      <p:sp>
        <p:nvSpPr>
          <p:cNvPr id="3" name="Content Placeholder 2">
            <a:extLst>
              <a:ext uri="{FF2B5EF4-FFF2-40B4-BE49-F238E27FC236}">
                <a16:creationId xmlns:a16="http://schemas.microsoft.com/office/drawing/2014/main" id="{D25EBD42-9D5D-51D7-035E-012324FD8D44}"/>
              </a:ext>
            </a:extLst>
          </p:cNvPr>
          <p:cNvSpPr>
            <a:spLocks noGrp="1"/>
          </p:cNvSpPr>
          <p:nvPr>
            <p:ph idx="1"/>
          </p:nvPr>
        </p:nvSpPr>
        <p:spPr>
          <a:xfrm>
            <a:off x="838200" y="1825625"/>
            <a:ext cx="7799173" cy="4351338"/>
          </a:xfrm>
        </p:spPr>
        <p:txBody>
          <a:bodyPr>
            <a:normAutofit lnSpcReduction="10000"/>
          </a:bodyPr>
          <a:lstStyle/>
          <a:p>
            <a:r>
              <a:rPr lang="en-US" dirty="0"/>
              <a:t>Contains 2 files, a </a:t>
            </a:r>
            <a:r>
              <a:rPr lang="en-US" dirty="0" err="1"/>
              <a:t>bundle.yaml</a:t>
            </a:r>
            <a:r>
              <a:rPr lang="en-US" dirty="0"/>
              <a:t> file and a icon.png file</a:t>
            </a:r>
          </a:p>
          <a:p>
            <a:endParaRPr lang="en-US" dirty="0"/>
          </a:p>
          <a:p>
            <a:r>
              <a:rPr lang="en-US" dirty="0"/>
              <a:t>icon.png file is the icon of the tool that will appear in </a:t>
            </a:r>
            <a:r>
              <a:rPr lang="en-US" dirty="0" err="1"/>
              <a:t>revit</a:t>
            </a:r>
            <a:endParaRPr lang="en-US" dirty="0"/>
          </a:p>
          <a:p>
            <a:pPr marL="0" indent="0">
              <a:buNone/>
            </a:pPr>
            <a:endParaRPr lang="en-US" dirty="0"/>
          </a:p>
          <a:p>
            <a:r>
              <a:rPr lang="en-US" dirty="0" err="1"/>
              <a:t>bundle.yaml</a:t>
            </a:r>
            <a:r>
              <a:rPr lang="en-US" dirty="0"/>
              <a:t> file creates the tool. Must contain title and hyperlink where title is name of tool and hyperlink is the website that will open once the tool is clicked on. Tooltip &amp; author is optional</a:t>
            </a:r>
          </a:p>
        </p:txBody>
      </p:sp>
      <p:pic>
        <p:nvPicPr>
          <p:cNvPr id="4" name="Picture 3">
            <a:extLst>
              <a:ext uri="{FF2B5EF4-FFF2-40B4-BE49-F238E27FC236}">
                <a16:creationId xmlns:a16="http://schemas.microsoft.com/office/drawing/2014/main" id="{6D4EE751-2D7F-63B0-C818-1A1F5FE5A754}"/>
              </a:ext>
            </a:extLst>
          </p:cNvPr>
          <p:cNvPicPr>
            <a:picLocks noChangeAspect="1"/>
          </p:cNvPicPr>
          <p:nvPr/>
        </p:nvPicPr>
        <p:blipFill>
          <a:blip r:embed="rId2"/>
          <a:stretch>
            <a:fillRect/>
          </a:stretch>
        </p:blipFill>
        <p:spPr>
          <a:xfrm>
            <a:off x="8902914" y="2438400"/>
            <a:ext cx="994848" cy="1447800"/>
          </a:xfrm>
          <a:prstGeom prst="rect">
            <a:avLst/>
          </a:prstGeom>
        </p:spPr>
      </p:pic>
      <p:pic>
        <p:nvPicPr>
          <p:cNvPr id="6" name="Picture 5">
            <a:extLst>
              <a:ext uri="{FF2B5EF4-FFF2-40B4-BE49-F238E27FC236}">
                <a16:creationId xmlns:a16="http://schemas.microsoft.com/office/drawing/2014/main" id="{0002D25C-E29E-59D7-2F53-15ED9EC72027}"/>
              </a:ext>
            </a:extLst>
          </p:cNvPr>
          <p:cNvPicPr>
            <a:picLocks noChangeAspect="1"/>
          </p:cNvPicPr>
          <p:nvPr/>
        </p:nvPicPr>
        <p:blipFill>
          <a:blip r:embed="rId3"/>
          <a:stretch>
            <a:fillRect/>
          </a:stretch>
        </p:blipFill>
        <p:spPr>
          <a:xfrm>
            <a:off x="8845890" y="4633912"/>
            <a:ext cx="3116477" cy="1024595"/>
          </a:xfrm>
          <a:prstGeom prst="rect">
            <a:avLst/>
          </a:prstGeom>
        </p:spPr>
      </p:pic>
    </p:spTree>
    <p:extLst>
      <p:ext uri="{BB962C8B-B14F-4D97-AF65-F5344CB8AC3E}">
        <p14:creationId xmlns:p14="http://schemas.microsoft.com/office/powerpoint/2010/main" val="943652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777B-C59C-A0C8-0120-912E8416000B}"/>
              </a:ext>
            </a:extLst>
          </p:cNvPr>
          <p:cNvSpPr>
            <a:spLocks noGrp="1"/>
          </p:cNvSpPr>
          <p:nvPr>
            <p:ph type="title"/>
          </p:nvPr>
        </p:nvSpPr>
        <p:spPr>
          <a:xfrm>
            <a:off x="838200" y="340411"/>
            <a:ext cx="10515600" cy="1325563"/>
          </a:xfrm>
        </p:spPr>
        <p:txBody>
          <a:bodyPr/>
          <a:lstStyle/>
          <a:p>
            <a:r>
              <a:rPr lang="en-US" dirty="0"/>
              <a:t>.pushbutton folder</a:t>
            </a:r>
          </a:p>
        </p:txBody>
      </p:sp>
      <p:sp>
        <p:nvSpPr>
          <p:cNvPr id="3" name="Content Placeholder 2">
            <a:extLst>
              <a:ext uri="{FF2B5EF4-FFF2-40B4-BE49-F238E27FC236}">
                <a16:creationId xmlns:a16="http://schemas.microsoft.com/office/drawing/2014/main" id="{65554354-53C6-D3DB-9CAD-65812BC4EAC2}"/>
              </a:ext>
            </a:extLst>
          </p:cNvPr>
          <p:cNvSpPr>
            <a:spLocks noGrp="1"/>
          </p:cNvSpPr>
          <p:nvPr>
            <p:ph idx="1"/>
          </p:nvPr>
        </p:nvSpPr>
        <p:spPr>
          <a:xfrm>
            <a:off x="838200" y="1837982"/>
            <a:ext cx="7354330" cy="4351338"/>
          </a:xfrm>
        </p:spPr>
        <p:txBody>
          <a:bodyPr>
            <a:normAutofit fontScale="92500" lnSpcReduction="20000"/>
          </a:bodyPr>
          <a:lstStyle/>
          <a:p>
            <a:r>
              <a:rPr lang="en-US" dirty="0"/>
              <a:t>A .pushbutton folder contains 3 files, </a:t>
            </a:r>
            <a:r>
              <a:rPr lang="en-US" dirty="0" err="1"/>
              <a:t>bundle.yaml</a:t>
            </a:r>
            <a:r>
              <a:rPr lang="en-US" dirty="0"/>
              <a:t> file, icon.png file, and script.py file.</a:t>
            </a:r>
          </a:p>
          <a:p>
            <a:r>
              <a:rPr lang="en-US" dirty="0"/>
              <a:t>The icon.png file is the icon of the tool that will appear in </a:t>
            </a:r>
            <a:r>
              <a:rPr lang="en-US" dirty="0" err="1"/>
              <a:t>revit</a:t>
            </a:r>
            <a:endParaRPr lang="en-US" dirty="0"/>
          </a:p>
          <a:p>
            <a:endParaRPr lang="en-US" dirty="0"/>
          </a:p>
          <a:p>
            <a:r>
              <a:rPr lang="en-US" dirty="0"/>
              <a:t>The </a:t>
            </a:r>
            <a:r>
              <a:rPr lang="en-US" dirty="0" err="1"/>
              <a:t>bundle.yaml</a:t>
            </a:r>
            <a:r>
              <a:rPr lang="en-US" dirty="0"/>
              <a:t> creates the tool gives the description and name of the tool.  (Note: title is mandatory, while tooltip &amp; author is optional)</a:t>
            </a:r>
          </a:p>
          <a:p>
            <a:endParaRPr lang="en-US" dirty="0"/>
          </a:p>
          <a:p>
            <a:r>
              <a:rPr lang="en-US" dirty="0"/>
              <a:t>The script.py performs the operation. (Can be combined with different files like .</a:t>
            </a:r>
            <a:r>
              <a:rPr lang="en-US" dirty="0" err="1"/>
              <a:t>xaml</a:t>
            </a:r>
            <a:r>
              <a:rPr lang="en-US" dirty="0"/>
              <a:t> files to create more complex tools) </a:t>
            </a:r>
          </a:p>
        </p:txBody>
      </p:sp>
      <p:pic>
        <p:nvPicPr>
          <p:cNvPr id="5" name="Picture 4">
            <a:extLst>
              <a:ext uri="{FF2B5EF4-FFF2-40B4-BE49-F238E27FC236}">
                <a16:creationId xmlns:a16="http://schemas.microsoft.com/office/drawing/2014/main" id="{BC6E87F8-C107-BAF7-F10F-B70828AFA26D}"/>
              </a:ext>
            </a:extLst>
          </p:cNvPr>
          <p:cNvPicPr>
            <a:picLocks noChangeAspect="1"/>
          </p:cNvPicPr>
          <p:nvPr/>
        </p:nvPicPr>
        <p:blipFill>
          <a:blip r:embed="rId2"/>
          <a:stretch>
            <a:fillRect/>
          </a:stretch>
        </p:blipFill>
        <p:spPr>
          <a:xfrm>
            <a:off x="8532211" y="1981200"/>
            <a:ext cx="994848" cy="1447800"/>
          </a:xfrm>
          <a:prstGeom prst="rect">
            <a:avLst/>
          </a:prstGeom>
        </p:spPr>
      </p:pic>
      <p:pic>
        <p:nvPicPr>
          <p:cNvPr id="7" name="Picture 6">
            <a:extLst>
              <a:ext uri="{FF2B5EF4-FFF2-40B4-BE49-F238E27FC236}">
                <a16:creationId xmlns:a16="http://schemas.microsoft.com/office/drawing/2014/main" id="{0EB2EE2E-0705-EB46-7015-1D8AEEE33F4B}"/>
              </a:ext>
            </a:extLst>
          </p:cNvPr>
          <p:cNvPicPr>
            <a:picLocks noChangeAspect="1"/>
          </p:cNvPicPr>
          <p:nvPr/>
        </p:nvPicPr>
        <p:blipFill>
          <a:blip r:embed="rId3"/>
          <a:stretch>
            <a:fillRect/>
          </a:stretch>
        </p:blipFill>
        <p:spPr>
          <a:xfrm>
            <a:off x="8192530" y="3601008"/>
            <a:ext cx="3190875" cy="790575"/>
          </a:xfrm>
          <a:prstGeom prst="rect">
            <a:avLst/>
          </a:prstGeom>
        </p:spPr>
      </p:pic>
      <p:pic>
        <p:nvPicPr>
          <p:cNvPr id="9" name="Picture 8">
            <a:extLst>
              <a:ext uri="{FF2B5EF4-FFF2-40B4-BE49-F238E27FC236}">
                <a16:creationId xmlns:a16="http://schemas.microsoft.com/office/drawing/2014/main" id="{B1C2A471-0EB9-4301-C1E0-1C75A1305061}"/>
              </a:ext>
            </a:extLst>
          </p:cNvPr>
          <p:cNvPicPr>
            <a:picLocks noChangeAspect="1"/>
          </p:cNvPicPr>
          <p:nvPr/>
        </p:nvPicPr>
        <p:blipFill>
          <a:blip r:embed="rId4"/>
          <a:stretch>
            <a:fillRect/>
          </a:stretch>
        </p:blipFill>
        <p:spPr>
          <a:xfrm>
            <a:off x="8093676" y="5284626"/>
            <a:ext cx="4098324" cy="1529868"/>
          </a:xfrm>
          <a:prstGeom prst="rect">
            <a:avLst/>
          </a:prstGeom>
        </p:spPr>
      </p:pic>
    </p:spTree>
    <p:extLst>
      <p:ext uri="{BB962C8B-B14F-4D97-AF65-F5344CB8AC3E}">
        <p14:creationId xmlns:p14="http://schemas.microsoft.com/office/powerpoint/2010/main" val="1802075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
  <TotalTime>1</TotalTime>
  <Words>1376</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PowerPoint Presentation</vt:lpstr>
      <vt:lpstr>How to Add PyRevit</vt:lpstr>
      <vt:lpstr>Creating a new tool in Revit using pyRevit</vt:lpstr>
      <vt:lpstr>Creating a new tool in Revit using pyRevit(continue)</vt:lpstr>
      <vt:lpstr>PyRevit Folder Hierarchy</vt:lpstr>
      <vt:lpstr>bundle.yaml </vt:lpstr>
      <vt:lpstr>.urlbutton folders</vt:lpstr>
      <vt:lpstr>.pushbutton folder</vt:lpstr>
      <vt:lpstr>Note about script.py and pyRevit</vt:lpstr>
      <vt:lpstr>Resources for PyRevit</vt:lpstr>
      <vt:lpstr>UI in pyRevit</vt:lpstr>
      <vt:lpstr>Brief overview of xaml</vt:lpstr>
      <vt:lpstr>Brief overview of xaml(continue)</vt:lpstr>
      <vt:lpstr>Xaml files</vt:lpstr>
      <vt:lpstr>Xaml links</vt:lpstr>
      <vt:lpstr>Commonly used class in xaml for pyRevit</vt:lpstr>
      <vt:lpstr>Data transfer xaml to python</vt:lpstr>
      <vt:lpstr>Data transfer python to xaml</vt:lpstr>
    </vt:vector>
  </TitlesOfParts>
  <Company>Beyer Blinder Belle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HaoRan Zhang</dc:creator>
  <cp:lastModifiedBy>HaoRan Zhang</cp:lastModifiedBy>
  <cp:revision>1</cp:revision>
  <dcterms:created xsi:type="dcterms:W3CDTF">2023-08-23T15:25:02Z</dcterms:created>
  <dcterms:modified xsi:type="dcterms:W3CDTF">2023-08-23T15:26:27Z</dcterms:modified>
</cp:coreProperties>
</file>