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2"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D306D9-87CF-4D11-9630-E1697199C4A1}">
          <p14:sldIdLst>
            <p14:sldId id="256"/>
            <p14:sldId id="257"/>
          </p14:sldIdLst>
        </p14:section>
        <p14:section name="Untitled Section" id="{81DF41D5-4FDB-4B63-A353-00901B529BA8}">
          <p14:sldIdLst>
            <p14:sldId id="259"/>
            <p14:sldId id="258"/>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7" autoAdjust="0"/>
    <p:restoredTop sz="96684" autoAdjust="0"/>
  </p:normalViewPr>
  <p:slideViewPr>
    <p:cSldViewPr snapToGrid="0">
      <p:cViewPr varScale="1">
        <p:scale>
          <a:sx n="84" d="100"/>
          <a:sy n="84" d="100"/>
        </p:scale>
        <p:origin x="126" y="45"/>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11/9/2021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6507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11/9/2021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3185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11/9/2021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9045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11/9/2021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0576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11/9/2021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253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11/9/2021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5447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11/9/2021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60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11/9/2021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752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11/9/2021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848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11/9/2021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523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11/9/2021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684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11/9/2021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11693765"/>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35" r:id="rId6"/>
    <p:sldLayoutId id="2147484231" r:id="rId7"/>
    <p:sldLayoutId id="2147484232" r:id="rId8"/>
    <p:sldLayoutId id="2147484233" r:id="rId9"/>
    <p:sldLayoutId id="2147484234" r:id="rId10"/>
    <p:sldLayoutId id="214748423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ournals.plos.org/plosone/article?id=10.1371/journal.pone.0237584" TargetMode="External"/><Relationship Id="rId2" Type="http://schemas.openxmlformats.org/officeDocument/2006/relationships/hyperlink" Target="https://www.businessinsider.com/pro-gamers-explain-the-insane-training-regimen-they-use-to-stay-on-top-2015-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15">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5BB97-7E33-4FE0-86D7-79CC2B83CE54}"/>
              </a:ext>
            </a:extLst>
          </p:cNvPr>
          <p:cNvSpPr>
            <a:spLocks noGrp="1"/>
          </p:cNvSpPr>
          <p:nvPr>
            <p:ph type="ctrTitle"/>
          </p:nvPr>
        </p:nvSpPr>
        <p:spPr>
          <a:xfrm>
            <a:off x="5315736" y="640081"/>
            <a:ext cx="5916145" cy="3812102"/>
          </a:xfrm>
        </p:spPr>
        <p:txBody>
          <a:bodyPr anchor="b">
            <a:normAutofit/>
          </a:bodyPr>
          <a:lstStyle/>
          <a:p>
            <a:pPr algn="l"/>
            <a:r>
              <a:rPr lang="en-US" dirty="0">
                <a:solidFill>
                  <a:schemeClr val="bg1"/>
                </a:solidFill>
              </a:rPr>
              <a:t>Cody L. Strange</a:t>
            </a:r>
          </a:p>
        </p:txBody>
      </p:sp>
      <p:sp>
        <p:nvSpPr>
          <p:cNvPr id="3" name="Subtitle 2">
            <a:extLst>
              <a:ext uri="{FF2B5EF4-FFF2-40B4-BE49-F238E27FC236}">
                <a16:creationId xmlns:a16="http://schemas.microsoft.com/office/drawing/2014/main" id="{457204B5-A624-4B0E-94FE-7E37A2D333D1}"/>
              </a:ext>
            </a:extLst>
          </p:cNvPr>
          <p:cNvSpPr>
            <a:spLocks noGrp="1"/>
          </p:cNvSpPr>
          <p:nvPr>
            <p:ph type="subTitle" idx="1"/>
          </p:nvPr>
        </p:nvSpPr>
        <p:spPr>
          <a:xfrm>
            <a:off x="5315735" y="4646030"/>
            <a:ext cx="5916145" cy="1344868"/>
          </a:xfrm>
        </p:spPr>
        <p:txBody>
          <a:bodyPr anchor="t">
            <a:normAutofit/>
          </a:bodyPr>
          <a:lstStyle/>
          <a:p>
            <a:pPr algn="l"/>
            <a:r>
              <a:rPr lang="en-US"/>
              <a:t>10/3/2021-001-016</a:t>
            </a:r>
          </a:p>
        </p:txBody>
      </p:sp>
      <p:pic>
        <p:nvPicPr>
          <p:cNvPr id="6" name="Picture 6" descr="Super Smash Bros. Ultimate - Wikipedia">
            <a:extLst>
              <a:ext uri="{FF2B5EF4-FFF2-40B4-BE49-F238E27FC236}">
                <a16:creationId xmlns:a16="http://schemas.microsoft.com/office/drawing/2014/main" id="{F5D9BBF8-2C49-482E-9381-4F8429F9BB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6006" y="702119"/>
            <a:ext cx="3386716" cy="522674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252370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Rectangle 136">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person holding a computer&#10;&#10;Description automatically generated with medium confidence">
            <a:extLst>
              <a:ext uri="{FF2B5EF4-FFF2-40B4-BE49-F238E27FC236}">
                <a16:creationId xmlns:a16="http://schemas.microsoft.com/office/drawing/2014/main" id="{9C76AEE8-06B9-4209-9336-6C9F53F1FD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10"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77BBD34-7631-41CC-86D6-DD1E270FE3D3}"/>
              </a:ext>
            </a:extLst>
          </p:cNvPr>
          <p:cNvSpPr txBox="1"/>
          <p:nvPr/>
        </p:nvSpPr>
        <p:spPr>
          <a:xfrm>
            <a:off x="961644" y="5109008"/>
            <a:ext cx="10268712" cy="846223"/>
          </a:xfrm>
          <a:prstGeom prst="rect">
            <a:avLst/>
          </a:prstGeom>
        </p:spPr>
        <p:txBody>
          <a:bodyPr vert="horz" lIns="91440" tIns="45720" rIns="91440" bIns="45720" rtlCol="0" anchor="b">
            <a:noAutofit/>
          </a:bodyPr>
          <a:lstStyle/>
          <a:p>
            <a:pPr algn="ctr" defTabSz="914400">
              <a:lnSpc>
                <a:spcPct val="90000"/>
              </a:lnSpc>
              <a:spcBef>
                <a:spcPct val="0"/>
              </a:spcBef>
              <a:spcAft>
                <a:spcPts val="600"/>
              </a:spcAft>
            </a:pPr>
            <a:r>
              <a:rPr lang="en-US" cap="all" spc="120" dirty="0">
                <a:solidFill>
                  <a:srgbClr val="FFFFFF"/>
                </a:solidFill>
                <a:latin typeface="+mj-lt"/>
                <a:ea typeface="+mj-ea"/>
                <a:cs typeface="+mj-cs"/>
              </a:rPr>
              <a:t>Having a regular training regime</a:t>
            </a:r>
          </a:p>
          <a:p>
            <a:pPr algn="ctr" defTabSz="914400">
              <a:lnSpc>
                <a:spcPct val="90000"/>
              </a:lnSpc>
              <a:spcBef>
                <a:spcPct val="0"/>
              </a:spcBef>
              <a:spcAft>
                <a:spcPts val="600"/>
              </a:spcAft>
            </a:pPr>
            <a:r>
              <a:rPr lang="en-US" cap="all" spc="120" dirty="0">
                <a:solidFill>
                  <a:srgbClr val="FFFFFF"/>
                </a:solidFill>
                <a:latin typeface="+mj-lt"/>
                <a:ea typeface="+mj-ea"/>
                <a:cs typeface="+mj-cs"/>
              </a:rPr>
              <a:t>Will increase your Win rate in super smash brothers ultimate</a:t>
            </a:r>
          </a:p>
          <a:p>
            <a:pPr algn="ctr" defTabSz="914400">
              <a:lnSpc>
                <a:spcPct val="90000"/>
              </a:lnSpc>
              <a:spcBef>
                <a:spcPct val="0"/>
              </a:spcBef>
              <a:spcAft>
                <a:spcPts val="600"/>
              </a:spcAft>
            </a:pPr>
            <a:r>
              <a:rPr lang="en-US" cap="all" spc="120" dirty="0">
                <a:solidFill>
                  <a:srgbClr val="FFFFFF"/>
                </a:solidFill>
                <a:latin typeface="+mj-lt"/>
                <a:ea typeface="+mj-ea"/>
                <a:cs typeface="+mj-cs"/>
              </a:rPr>
              <a:t>Because having a regular training regime will increase your technical </a:t>
            </a:r>
          </a:p>
          <a:p>
            <a:pPr algn="ctr" defTabSz="914400">
              <a:lnSpc>
                <a:spcPct val="90000"/>
              </a:lnSpc>
              <a:spcBef>
                <a:spcPct val="0"/>
              </a:spcBef>
              <a:spcAft>
                <a:spcPts val="600"/>
              </a:spcAft>
            </a:pPr>
            <a:r>
              <a:rPr lang="en-US" cap="all" spc="120" dirty="0">
                <a:solidFill>
                  <a:srgbClr val="FFFFFF"/>
                </a:solidFill>
                <a:latin typeface="+mj-lt"/>
                <a:ea typeface="+mj-ea"/>
                <a:cs typeface="+mj-cs"/>
              </a:rPr>
              <a:t>skill at the game</a:t>
            </a:r>
          </a:p>
        </p:txBody>
      </p:sp>
    </p:spTree>
    <p:extLst>
      <p:ext uri="{BB962C8B-B14F-4D97-AF65-F5344CB8AC3E}">
        <p14:creationId xmlns:p14="http://schemas.microsoft.com/office/powerpoint/2010/main" val="381146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CB482-03E6-4EDD-A89F-AEAB491A8B4D}"/>
              </a:ext>
            </a:extLst>
          </p:cNvPr>
          <p:cNvSpPr>
            <a:spLocks noGrp="1"/>
          </p:cNvSpPr>
          <p:nvPr>
            <p:ph type="title"/>
          </p:nvPr>
        </p:nvSpPr>
        <p:spPr>
          <a:xfrm>
            <a:off x="960120" y="317814"/>
            <a:ext cx="10268712" cy="1700784"/>
          </a:xfrm>
        </p:spPr>
        <p:txBody>
          <a:bodyPr>
            <a:normAutofit fontScale="90000"/>
          </a:bodyPr>
          <a:lstStyle/>
          <a:p>
            <a:r>
              <a:rPr lang="en-US" dirty="0"/>
              <a:t>What lead me to this topic?</a:t>
            </a:r>
          </a:p>
        </p:txBody>
      </p:sp>
      <p:sp>
        <p:nvSpPr>
          <p:cNvPr id="5" name="Content Placeholder 4">
            <a:extLst>
              <a:ext uri="{FF2B5EF4-FFF2-40B4-BE49-F238E27FC236}">
                <a16:creationId xmlns:a16="http://schemas.microsoft.com/office/drawing/2014/main" id="{CE24F2F1-7240-4E75-B5FB-E3643AC71B3A}"/>
              </a:ext>
            </a:extLst>
          </p:cNvPr>
          <p:cNvSpPr>
            <a:spLocks noGrp="1"/>
          </p:cNvSpPr>
          <p:nvPr>
            <p:ph idx="1"/>
          </p:nvPr>
        </p:nvSpPr>
        <p:spPr>
          <a:xfrm>
            <a:off x="960120" y="2587752"/>
            <a:ext cx="10268712" cy="3593592"/>
          </a:xfrm>
        </p:spPr>
        <p:txBody>
          <a:bodyPr>
            <a:normAutofit/>
          </a:bodyPr>
          <a:lstStyle/>
          <a:p>
            <a:r>
              <a:rPr lang="en-US" sz="2400" dirty="0"/>
              <a:t>I have been playing smash bros casually for all my life and with the newest iteration-Super Smash Brothers ultimate-I have been learning to play it at a competitive level. Recently I had the opportunity to tryout for the UVU esports team in a small tournament. I lost, </a:t>
            </a:r>
            <a:r>
              <a:rPr lang="en-US" sz="2400" i="1" dirty="0"/>
              <a:t>badly</a:t>
            </a:r>
            <a:r>
              <a:rPr lang="en-US" sz="2400" dirty="0"/>
              <a:t>, I realized I wanted to get better in hopes of being successful for next semesters tryouts. I’ve discovered that I don’t know </a:t>
            </a:r>
            <a:r>
              <a:rPr lang="en-US" sz="2400" i="1" dirty="0"/>
              <a:t>how </a:t>
            </a:r>
            <a:r>
              <a:rPr lang="en-US" sz="2400" dirty="0"/>
              <a:t>to get better and unless I change that, I have no hope of achieving my goal.</a:t>
            </a:r>
          </a:p>
        </p:txBody>
      </p:sp>
    </p:spTree>
    <p:extLst>
      <p:ext uri="{BB962C8B-B14F-4D97-AF65-F5344CB8AC3E}">
        <p14:creationId xmlns:p14="http://schemas.microsoft.com/office/powerpoint/2010/main" val="882960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B05A-FCCE-4800-94A7-D2FD3E6D3EE7}"/>
              </a:ext>
            </a:extLst>
          </p:cNvPr>
          <p:cNvSpPr>
            <a:spLocks noGrp="1"/>
          </p:cNvSpPr>
          <p:nvPr>
            <p:ph type="title"/>
          </p:nvPr>
        </p:nvSpPr>
        <p:spPr/>
        <p:txBody>
          <a:bodyPr>
            <a:normAutofit/>
          </a:bodyPr>
          <a:lstStyle/>
          <a:p>
            <a:r>
              <a:rPr lang="en-US" dirty="0"/>
              <a:t>Research Questions</a:t>
            </a:r>
          </a:p>
        </p:txBody>
      </p:sp>
      <p:sp>
        <p:nvSpPr>
          <p:cNvPr id="5" name="TextBox 4">
            <a:extLst>
              <a:ext uri="{FF2B5EF4-FFF2-40B4-BE49-F238E27FC236}">
                <a16:creationId xmlns:a16="http://schemas.microsoft.com/office/drawing/2014/main" id="{0943D392-54C6-49BF-ABC9-FE258B5F9603}"/>
              </a:ext>
            </a:extLst>
          </p:cNvPr>
          <p:cNvSpPr txBox="1"/>
          <p:nvPr/>
        </p:nvSpPr>
        <p:spPr>
          <a:xfrm>
            <a:off x="386206" y="2771598"/>
            <a:ext cx="11393083" cy="316984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600" dirty="0"/>
              <a:t>How important is regular training in competitive sports</a:t>
            </a:r>
          </a:p>
          <a:p>
            <a:pPr marL="285750" indent="-285750">
              <a:lnSpc>
                <a:spcPct val="200000"/>
              </a:lnSpc>
              <a:buFont typeface="Arial" panose="020B0604020202020204" pitchFamily="34" charset="0"/>
              <a:buChar char="•"/>
            </a:pPr>
            <a:r>
              <a:rPr lang="en-US" sz="2600" dirty="0"/>
              <a:t>What is the value of having a strict training regime in competitive sports</a:t>
            </a:r>
          </a:p>
          <a:p>
            <a:pPr marL="285750" indent="-285750">
              <a:lnSpc>
                <a:spcPct val="200000"/>
              </a:lnSpc>
              <a:buFont typeface="Arial" panose="020B0604020202020204" pitchFamily="34" charset="0"/>
              <a:buChar char="•"/>
            </a:pPr>
            <a:r>
              <a:rPr lang="en-US" sz="2600" dirty="0"/>
              <a:t>How difficult is it to learn technical skill in Super Smash Bros Ultimate</a:t>
            </a:r>
          </a:p>
          <a:p>
            <a:pPr marL="285750" indent="-285750">
              <a:lnSpc>
                <a:spcPct val="200000"/>
              </a:lnSpc>
              <a:buFont typeface="Arial" panose="020B0604020202020204" pitchFamily="34" charset="0"/>
              <a:buChar char="•"/>
            </a:pPr>
            <a:r>
              <a:rPr lang="en-US" sz="2600" dirty="0"/>
              <a:t>How important is technical skill in Super Smash Bros Ultimate</a:t>
            </a:r>
          </a:p>
        </p:txBody>
      </p:sp>
    </p:spTree>
    <p:extLst>
      <p:ext uri="{BB962C8B-B14F-4D97-AF65-F5344CB8AC3E}">
        <p14:creationId xmlns:p14="http://schemas.microsoft.com/office/powerpoint/2010/main" val="2146278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6E1B-0D4B-4404-81A1-BD55339518A3}"/>
              </a:ext>
            </a:extLst>
          </p:cNvPr>
          <p:cNvSpPr>
            <a:spLocks noGrp="1"/>
          </p:cNvSpPr>
          <p:nvPr>
            <p:ph type="title"/>
          </p:nvPr>
        </p:nvSpPr>
        <p:spPr/>
        <p:txBody>
          <a:bodyPr>
            <a:normAutofit/>
          </a:bodyPr>
          <a:lstStyle/>
          <a:p>
            <a:r>
              <a:rPr lang="en-US" dirty="0"/>
              <a:t>What I’ve learned So far</a:t>
            </a:r>
          </a:p>
        </p:txBody>
      </p:sp>
      <p:sp>
        <p:nvSpPr>
          <p:cNvPr id="3" name="Content Placeholder 2">
            <a:extLst>
              <a:ext uri="{FF2B5EF4-FFF2-40B4-BE49-F238E27FC236}">
                <a16:creationId xmlns:a16="http://schemas.microsoft.com/office/drawing/2014/main" id="{E27CE81B-499C-41E8-91F3-601904C43156}"/>
              </a:ext>
            </a:extLst>
          </p:cNvPr>
          <p:cNvSpPr>
            <a:spLocks noGrp="1"/>
          </p:cNvSpPr>
          <p:nvPr>
            <p:ph idx="1"/>
          </p:nvPr>
        </p:nvSpPr>
        <p:spPr>
          <a:xfrm>
            <a:off x="843208" y="2538766"/>
            <a:ext cx="10268712" cy="1785104"/>
          </a:xfrm>
          <a:noFill/>
          <a:effectLst/>
        </p:spPr>
        <p:txBody>
          <a:bodyPr/>
          <a:lstStyle/>
          <a:p>
            <a:r>
              <a:rPr lang="en-US" dirty="0"/>
              <a:t>I have over 1,500 hours in SSBU, needless to say, I have picked up a thing or two from experience alone. I have also done some preliminary research to support my claim that having a training regime will increase your win rate in Super Smash Bros Ultimate</a:t>
            </a:r>
          </a:p>
        </p:txBody>
      </p:sp>
      <p:sp>
        <p:nvSpPr>
          <p:cNvPr id="4" name="TextBox 3">
            <a:extLst>
              <a:ext uri="{FF2B5EF4-FFF2-40B4-BE49-F238E27FC236}">
                <a16:creationId xmlns:a16="http://schemas.microsoft.com/office/drawing/2014/main" id="{48697D54-C6BA-48DC-9690-9780B74A0AD3}"/>
              </a:ext>
            </a:extLst>
          </p:cNvPr>
          <p:cNvSpPr txBox="1"/>
          <p:nvPr/>
        </p:nvSpPr>
        <p:spPr>
          <a:xfrm>
            <a:off x="154795" y="4607003"/>
            <a:ext cx="4016829" cy="1508105"/>
          </a:xfrm>
          <a:prstGeom prst="rect">
            <a:avLst/>
          </a:prstGeom>
          <a:noFill/>
        </p:spPr>
        <p:txBody>
          <a:bodyPr wrap="square" rtlCol="0">
            <a:spAutoFit/>
          </a:bodyPr>
          <a:lstStyle/>
          <a:p>
            <a:r>
              <a:rPr lang="en-US" sz="2000" i="1" dirty="0"/>
              <a:t>Personal Experience:</a:t>
            </a:r>
          </a:p>
          <a:p>
            <a:r>
              <a:rPr lang="en-US" dirty="0"/>
              <a:t>All technical skill that I have gained</a:t>
            </a:r>
          </a:p>
          <a:p>
            <a:r>
              <a:rPr lang="en-US" dirty="0"/>
              <a:t>in this game has come from consistent</a:t>
            </a:r>
          </a:p>
          <a:p>
            <a:r>
              <a:rPr lang="en-US" dirty="0"/>
              <a:t>Practice, and I have won many close</a:t>
            </a:r>
          </a:p>
          <a:p>
            <a:r>
              <a:rPr lang="en-US" dirty="0"/>
              <a:t>games because of it </a:t>
            </a:r>
          </a:p>
        </p:txBody>
      </p:sp>
      <p:sp>
        <p:nvSpPr>
          <p:cNvPr id="5" name="TextBox 4">
            <a:extLst>
              <a:ext uri="{FF2B5EF4-FFF2-40B4-BE49-F238E27FC236}">
                <a16:creationId xmlns:a16="http://schemas.microsoft.com/office/drawing/2014/main" id="{787676C3-2778-4E00-B911-888ACD0E7214}"/>
              </a:ext>
            </a:extLst>
          </p:cNvPr>
          <p:cNvSpPr txBox="1"/>
          <p:nvPr/>
        </p:nvSpPr>
        <p:spPr>
          <a:xfrm>
            <a:off x="4254900" y="4719173"/>
            <a:ext cx="3445328" cy="1508105"/>
          </a:xfrm>
          <a:prstGeom prst="rect">
            <a:avLst/>
          </a:prstGeom>
          <a:noFill/>
        </p:spPr>
        <p:txBody>
          <a:bodyPr wrap="square" rtlCol="0">
            <a:spAutoFit/>
          </a:bodyPr>
          <a:lstStyle/>
          <a:p>
            <a:r>
              <a:rPr lang="en-US" sz="2000" i="1" dirty="0"/>
              <a:t>Professional Players:</a:t>
            </a:r>
          </a:p>
          <a:p>
            <a:r>
              <a:rPr lang="en-US" dirty="0"/>
              <a:t>Professional coach, Izaw states the importance of technical skill and even lists out a minor training regime for beginners. </a:t>
            </a:r>
          </a:p>
        </p:txBody>
      </p:sp>
      <p:sp>
        <p:nvSpPr>
          <p:cNvPr id="6" name="TextBox 5">
            <a:extLst>
              <a:ext uri="{FF2B5EF4-FFF2-40B4-BE49-F238E27FC236}">
                <a16:creationId xmlns:a16="http://schemas.microsoft.com/office/drawing/2014/main" id="{C3EB1EA5-96C8-433A-A9F7-BE857CC8D002}"/>
              </a:ext>
            </a:extLst>
          </p:cNvPr>
          <p:cNvSpPr txBox="1"/>
          <p:nvPr/>
        </p:nvSpPr>
        <p:spPr>
          <a:xfrm>
            <a:off x="8020378" y="4696206"/>
            <a:ext cx="3654550" cy="677108"/>
          </a:xfrm>
          <a:prstGeom prst="rect">
            <a:avLst/>
          </a:prstGeom>
          <a:noFill/>
        </p:spPr>
        <p:txBody>
          <a:bodyPr wrap="square" rtlCol="0">
            <a:spAutoFit/>
          </a:bodyPr>
          <a:lstStyle/>
          <a:p>
            <a:r>
              <a:rPr lang="en-US" sz="2000" i="1" dirty="0"/>
              <a:t>Research: </a:t>
            </a:r>
          </a:p>
          <a:p>
            <a:endParaRPr lang="en-US" dirty="0"/>
          </a:p>
        </p:txBody>
      </p:sp>
      <p:cxnSp>
        <p:nvCxnSpPr>
          <p:cNvPr id="8" name="Straight Connector 7">
            <a:extLst>
              <a:ext uri="{FF2B5EF4-FFF2-40B4-BE49-F238E27FC236}">
                <a16:creationId xmlns:a16="http://schemas.microsoft.com/office/drawing/2014/main" id="{CBBF3C1C-5CE1-41A4-BD32-04480CAA9B7C}"/>
              </a:ext>
            </a:extLst>
          </p:cNvPr>
          <p:cNvCxnSpPr>
            <a:cxnSpLocks/>
          </p:cNvCxnSpPr>
          <p:nvPr/>
        </p:nvCxnSpPr>
        <p:spPr>
          <a:xfrm>
            <a:off x="0" y="443721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51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A1532C1F-056C-40A0-BDFA-8615911E7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3705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78121-E1D6-4BAB-8FA0-9A869EEC461B}"/>
              </a:ext>
            </a:extLst>
          </p:cNvPr>
          <p:cNvSpPr>
            <a:spLocks noGrp="1"/>
          </p:cNvSpPr>
          <p:nvPr>
            <p:ph type="title"/>
          </p:nvPr>
        </p:nvSpPr>
        <p:spPr>
          <a:xfrm>
            <a:off x="960121" y="489202"/>
            <a:ext cx="5128260" cy="2486011"/>
          </a:xfrm>
        </p:spPr>
        <p:txBody>
          <a:bodyPr>
            <a:normAutofit/>
          </a:bodyPr>
          <a:lstStyle/>
          <a:p>
            <a:r>
              <a:rPr lang="en-US" dirty="0">
                <a:solidFill>
                  <a:schemeClr val="tx1"/>
                </a:solidFill>
              </a:rPr>
              <a:t>Research Plan</a:t>
            </a:r>
          </a:p>
        </p:txBody>
      </p:sp>
      <p:pic>
        <p:nvPicPr>
          <p:cNvPr id="3082" name="Picture 10" descr="TWEEK TALKS EPISODE 11 - Coaching, Improvement, and Advice - Tweek Talks |  Podcast on Spotify">
            <a:extLst>
              <a:ext uri="{FF2B5EF4-FFF2-40B4-BE49-F238E27FC236}">
                <a16:creationId xmlns:a16="http://schemas.microsoft.com/office/drawing/2014/main" id="{48D11DBD-FC8D-4AF6-93C7-1B35561976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1322" y="4146770"/>
            <a:ext cx="2013878" cy="201387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mash University - YouTube">
            <a:extLst>
              <a:ext uri="{FF2B5EF4-FFF2-40B4-BE49-F238E27FC236}">
                <a16:creationId xmlns:a16="http://schemas.microsoft.com/office/drawing/2014/main" id="{7446D159-FACE-47BF-A415-03F2EADA01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80603" y="4146770"/>
            <a:ext cx="2013878" cy="20138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rt of Smash: Beginner - Part 1 - YouTube">
            <a:extLst>
              <a:ext uri="{FF2B5EF4-FFF2-40B4-BE49-F238E27FC236}">
                <a16:creationId xmlns:a16="http://schemas.microsoft.com/office/drawing/2014/main" id="{798597A2-DF8F-41CC-AC6E-8916FF7F9E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84679" y="4506077"/>
            <a:ext cx="2304288" cy="12961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arth and Lucina Bread and Butter combos (Beginner to Pro) - YouTube">
            <a:extLst>
              <a:ext uri="{FF2B5EF4-FFF2-40B4-BE49-F238E27FC236}">
                <a16:creationId xmlns:a16="http://schemas.microsoft.com/office/drawing/2014/main" id="{B4357F89-BBE7-4309-8056-8FB4991D9F3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933960" y="4504529"/>
            <a:ext cx="2304288" cy="12961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F9E122-7565-4372-8A54-9D78AAE4CF8E}"/>
              </a:ext>
            </a:extLst>
          </p:cNvPr>
          <p:cNvSpPr txBox="1"/>
          <p:nvPr/>
        </p:nvSpPr>
        <p:spPr>
          <a:xfrm>
            <a:off x="5526157" y="579309"/>
            <a:ext cx="5781734" cy="1754326"/>
          </a:xfrm>
          <a:prstGeom prst="rect">
            <a:avLst/>
          </a:prstGeom>
          <a:noFill/>
        </p:spPr>
        <p:txBody>
          <a:bodyPr wrap="square" rtlCol="0">
            <a:spAutoFit/>
          </a:bodyPr>
          <a:lstStyle/>
          <a:p>
            <a:r>
              <a:rPr lang="en-US" dirty="0"/>
              <a:t>My most valuable research will be primary sources from pro players and their coaches. Completing some primary research of my own is possible but unlikely given the time frame that I have allotted myself. There will be a few key scholarly sources around training regime’s in general that will be very important as well.</a:t>
            </a:r>
          </a:p>
        </p:txBody>
      </p:sp>
    </p:spTree>
    <p:extLst>
      <p:ext uri="{BB962C8B-B14F-4D97-AF65-F5344CB8AC3E}">
        <p14:creationId xmlns:p14="http://schemas.microsoft.com/office/powerpoint/2010/main" val="23714902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CDD3-63EA-472D-ADFE-35193472B1C6}"/>
              </a:ext>
            </a:extLst>
          </p:cNvPr>
          <p:cNvSpPr>
            <a:spLocks noGrp="1"/>
          </p:cNvSpPr>
          <p:nvPr>
            <p:ph type="title"/>
          </p:nvPr>
        </p:nvSpPr>
        <p:spPr/>
        <p:txBody>
          <a:bodyPr/>
          <a:lstStyle/>
          <a:p>
            <a:r>
              <a:rPr lang="en-US"/>
              <a:t>Why it matters</a:t>
            </a:r>
            <a:endParaRPr lang="en-US" dirty="0"/>
          </a:p>
        </p:txBody>
      </p:sp>
      <p:sp>
        <p:nvSpPr>
          <p:cNvPr id="3" name="Content Placeholder 2">
            <a:extLst>
              <a:ext uri="{FF2B5EF4-FFF2-40B4-BE49-F238E27FC236}">
                <a16:creationId xmlns:a16="http://schemas.microsoft.com/office/drawing/2014/main" id="{D3D9263C-B913-4665-A50E-C4F24C6F7164}"/>
              </a:ext>
            </a:extLst>
          </p:cNvPr>
          <p:cNvSpPr>
            <a:spLocks noGrp="1"/>
          </p:cNvSpPr>
          <p:nvPr>
            <p:ph idx="1"/>
          </p:nvPr>
        </p:nvSpPr>
        <p:spPr/>
        <p:txBody>
          <a:bodyPr/>
          <a:lstStyle/>
          <a:p>
            <a:r>
              <a:rPr lang="en-US" dirty="0"/>
              <a:t>Many players such as myself find themselves feeling very stagnate and struggling to improve faster than those around themselves. It matters because my research should prove that creating and sticking to a training regime or schedule will increase the improvement rate and competitive results.</a:t>
            </a:r>
          </a:p>
        </p:txBody>
      </p:sp>
    </p:spTree>
    <p:extLst>
      <p:ext uri="{BB962C8B-B14F-4D97-AF65-F5344CB8AC3E}">
        <p14:creationId xmlns:p14="http://schemas.microsoft.com/office/powerpoint/2010/main" val="61529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822A-B0DF-4A7D-ACDF-36A5374B6119}"/>
              </a:ext>
            </a:extLst>
          </p:cNvPr>
          <p:cNvSpPr>
            <a:spLocks noGrp="1"/>
          </p:cNvSpPr>
          <p:nvPr>
            <p:ph type="title"/>
          </p:nvPr>
        </p:nvSpPr>
        <p:spPr/>
        <p:txBody>
          <a:bodyPr/>
          <a:lstStyle/>
          <a:p>
            <a:r>
              <a:rPr lang="en-US" dirty="0"/>
              <a:t>Project Schedule</a:t>
            </a:r>
          </a:p>
        </p:txBody>
      </p:sp>
      <p:sp>
        <p:nvSpPr>
          <p:cNvPr id="12" name="Content Placeholder 11">
            <a:extLst>
              <a:ext uri="{FF2B5EF4-FFF2-40B4-BE49-F238E27FC236}">
                <a16:creationId xmlns:a16="http://schemas.microsoft.com/office/drawing/2014/main" id="{0AFE8C70-0284-4819-9DC8-636EE266DAE4}"/>
              </a:ext>
            </a:extLst>
          </p:cNvPr>
          <p:cNvSpPr>
            <a:spLocks noGrp="1"/>
          </p:cNvSpPr>
          <p:nvPr>
            <p:ph idx="1"/>
          </p:nvPr>
        </p:nvSpPr>
        <p:spPr>
          <a:xfrm>
            <a:off x="228600" y="2545013"/>
            <a:ext cx="3630734" cy="3487045"/>
          </a:xfrm>
        </p:spPr>
        <p:txBody>
          <a:bodyPr>
            <a:normAutofit fontScale="40000" lnSpcReduction="20000"/>
          </a:bodyPr>
          <a:lstStyle/>
          <a:p>
            <a:pPr>
              <a:lnSpc>
                <a:spcPct val="100000"/>
              </a:lnSpc>
            </a:pPr>
            <a:r>
              <a:rPr lang="en-US" sz="5600" i="1" dirty="0"/>
              <a:t>Structured Research Notes:</a:t>
            </a:r>
          </a:p>
          <a:p>
            <a:pPr>
              <a:lnSpc>
                <a:spcPct val="100000"/>
              </a:lnSpc>
            </a:pPr>
            <a:r>
              <a:rPr lang="en-US" sz="3100" dirty="0"/>
              <a:t>10/4 – research mentality in library</a:t>
            </a:r>
          </a:p>
          <a:p>
            <a:pPr>
              <a:lnSpc>
                <a:spcPct val="100000"/>
              </a:lnSpc>
            </a:pPr>
            <a:r>
              <a:rPr lang="en-US" sz="3100" dirty="0"/>
              <a:t>10/5 – research mentality on internet</a:t>
            </a:r>
          </a:p>
          <a:p>
            <a:pPr>
              <a:lnSpc>
                <a:spcPct val="100000"/>
              </a:lnSpc>
            </a:pPr>
            <a:r>
              <a:rPr lang="en-US" sz="3100" dirty="0"/>
              <a:t>10/6 – write draft for mentality section</a:t>
            </a:r>
          </a:p>
          <a:p>
            <a:pPr>
              <a:lnSpc>
                <a:spcPct val="100000"/>
              </a:lnSpc>
            </a:pPr>
            <a:r>
              <a:rPr lang="en-US" sz="3100" dirty="0"/>
              <a:t>10/7 – gather list of videos on YouTube to watch and review. Split them into 4 sections to watch over </a:t>
            </a:r>
          </a:p>
          <a:p>
            <a:pPr>
              <a:lnSpc>
                <a:spcPct val="100000"/>
              </a:lnSpc>
            </a:pPr>
            <a:r>
              <a:rPr lang="en-US" sz="3100" dirty="0"/>
              <a:t>10/8:10/11 – watch videos and take notes</a:t>
            </a:r>
          </a:p>
          <a:p>
            <a:pPr>
              <a:lnSpc>
                <a:spcPct val="100000"/>
              </a:lnSpc>
            </a:pPr>
            <a:r>
              <a:rPr lang="en-US" sz="3100" dirty="0"/>
              <a:t>10/12 – outline paper with sections for certain types of research</a:t>
            </a:r>
          </a:p>
          <a:p>
            <a:pPr>
              <a:lnSpc>
                <a:spcPct val="100000"/>
              </a:lnSpc>
            </a:pPr>
            <a:r>
              <a:rPr lang="en-US" sz="3100" dirty="0"/>
              <a:t>10/13 – rough draft</a:t>
            </a:r>
          </a:p>
          <a:p>
            <a:pPr>
              <a:lnSpc>
                <a:spcPct val="100000"/>
              </a:lnSpc>
            </a:pPr>
            <a:r>
              <a:rPr lang="en-US" sz="3100" dirty="0"/>
              <a:t>10/14:10/17 – final draft</a:t>
            </a:r>
          </a:p>
        </p:txBody>
      </p:sp>
      <p:sp>
        <p:nvSpPr>
          <p:cNvPr id="13" name="TextBox 12">
            <a:extLst>
              <a:ext uri="{FF2B5EF4-FFF2-40B4-BE49-F238E27FC236}">
                <a16:creationId xmlns:a16="http://schemas.microsoft.com/office/drawing/2014/main" id="{C59DC6F1-5D6A-4FF9-97EF-C323862F36AB}"/>
              </a:ext>
            </a:extLst>
          </p:cNvPr>
          <p:cNvSpPr txBox="1"/>
          <p:nvPr/>
        </p:nvSpPr>
        <p:spPr>
          <a:xfrm>
            <a:off x="4032636" y="2545013"/>
            <a:ext cx="4126727" cy="4001095"/>
          </a:xfrm>
          <a:prstGeom prst="rect">
            <a:avLst/>
          </a:prstGeom>
          <a:noFill/>
        </p:spPr>
        <p:txBody>
          <a:bodyPr wrap="square" rtlCol="0">
            <a:spAutoFit/>
          </a:bodyPr>
          <a:lstStyle/>
          <a:p>
            <a:r>
              <a:rPr lang="en-US" sz="2200" i="1" dirty="0"/>
              <a:t>Presenting Research Perspectives:</a:t>
            </a:r>
          </a:p>
          <a:p>
            <a:endParaRPr lang="en-US" sz="1200" i="1" dirty="0"/>
          </a:p>
          <a:p>
            <a:r>
              <a:rPr lang="en-US" sz="1200" dirty="0"/>
              <a:t>10/21 – identify specific audience and list of general different views</a:t>
            </a:r>
          </a:p>
          <a:p>
            <a:endParaRPr lang="en-US" sz="1200" dirty="0"/>
          </a:p>
          <a:p>
            <a:r>
              <a:rPr lang="en-US" sz="1200" dirty="0"/>
              <a:t>10/25 – expand on specific details for the different views</a:t>
            </a:r>
          </a:p>
          <a:p>
            <a:endParaRPr lang="en-US" sz="1200" dirty="0"/>
          </a:p>
          <a:p>
            <a:r>
              <a:rPr lang="en-US" sz="1200" dirty="0"/>
              <a:t>10/26 – draft for Audience Justification Statement</a:t>
            </a:r>
          </a:p>
          <a:p>
            <a:endParaRPr lang="en-US" sz="1200" dirty="0"/>
          </a:p>
          <a:p>
            <a:r>
              <a:rPr lang="en-US" sz="1200" dirty="0"/>
              <a:t>10/27 – outline paper</a:t>
            </a:r>
          </a:p>
          <a:p>
            <a:endParaRPr lang="en-US" sz="1200" dirty="0"/>
          </a:p>
          <a:p>
            <a:r>
              <a:rPr lang="en-US" sz="1200" dirty="0"/>
              <a:t>10/31 – rough draft</a:t>
            </a:r>
          </a:p>
          <a:p>
            <a:endParaRPr lang="en-US" sz="1200" dirty="0"/>
          </a:p>
          <a:p>
            <a:r>
              <a:rPr lang="en-US" sz="1200" dirty="0"/>
              <a:t>11/1 – final draft</a:t>
            </a:r>
          </a:p>
          <a:p>
            <a:endParaRPr lang="en-US" i="1" dirty="0"/>
          </a:p>
          <a:p>
            <a:endParaRPr lang="en-US" sz="1800" i="1" dirty="0"/>
          </a:p>
          <a:p>
            <a:endParaRPr lang="en-US" dirty="0"/>
          </a:p>
        </p:txBody>
      </p:sp>
      <p:sp>
        <p:nvSpPr>
          <p:cNvPr id="14" name="TextBox 13">
            <a:extLst>
              <a:ext uri="{FF2B5EF4-FFF2-40B4-BE49-F238E27FC236}">
                <a16:creationId xmlns:a16="http://schemas.microsoft.com/office/drawing/2014/main" id="{DA8B6B9B-DF4D-42C4-B724-D7A0DCDB5AA6}"/>
              </a:ext>
            </a:extLst>
          </p:cNvPr>
          <p:cNvSpPr txBox="1"/>
          <p:nvPr/>
        </p:nvSpPr>
        <p:spPr>
          <a:xfrm>
            <a:off x="8159363" y="2545013"/>
            <a:ext cx="3236181" cy="4401205"/>
          </a:xfrm>
          <a:prstGeom prst="rect">
            <a:avLst/>
          </a:prstGeom>
          <a:noFill/>
        </p:spPr>
        <p:txBody>
          <a:bodyPr wrap="square" rtlCol="0">
            <a:spAutoFit/>
          </a:bodyPr>
          <a:lstStyle/>
          <a:p>
            <a:r>
              <a:rPr lang="en-US" sz="2200" i="1" dirty="0"/>
              <a:t>Final Research Paper:</a:t>
            </a:r>
          </a:p>
          <a:p>
            <a:endParaRPr lang="en-US" sz="1200" i="1" dirty="0"/>
          </a:p>
          <a:p>
            <a:r>
              <a:rPr lang="en-US" sz="1200" dirty="0"/>
              <a:t>11/2 :11/3 – outline paper</a:t>
            </a:r>
          </a:p>
          <a:p>
            <a:endParaRPr lang="en-US" sz="1200" dirty="0"/>
          </a:p>
          <a:p>
            <a:r>
              <a:rPr lang="en-US" sz="1200" dirty="0"/>
              <a:t>11/4 - rough sketch website</a:t>
            </a:r>
          </a:p>
          <a:p>
            <a:endParaRPr lang="en-US" sz="1200" dirty="0"/>
          </a:p>
          <a:p>
            <a:r>
              <a:rPr lang="en-US" sz="1200" dirty="0"/>
              <a:t>11/9 - rough sketch website</a:t>
            </a:r>
          </a:p>
          <a:p>
            <a:endParaRPr lang="en-US" sz="1200" dirty="0"/>
          </a:p>
          <a:p>
            <a:r>
              <a:rPr lang="en-US" sz="1200" dirty="0"/>
              <a:t>11/11 - rough sketch website</a:t>
            </a:r>
          </a:p>
          <a:p>
            <a:endParaRPr lang="en-US" sz="1200" dirty="0"/>
          </a:p>
          <a:p>
            <a:r>
              <a:rPr lang="en-US" sz="1200" dirty="0"/>
              <a:t>11/13 - final sketch website</a:t>
            </a:r>
          </a:p>
          <a:p>
            <a:endParaRPr lang="en-US" sz="1200" dirty="0"/>
          </a:p>
          <a:p>
            <a:r>
              <a:rPr lang="en-US" sz="1200" dirty="0"/>
              <a:t>11/15:11/17 – rough draft </a:t>
            </a:r>
          </a:p>
          <a:p>
            <a:endParaRPr lang="en-US" sz="1200" dirty="0"/>
          </a:p>
          <a:p>
            <a:r>
              <a:rPr lang="en-US" sz="1200" dirty="0"/>
              <a:t>11/22:11/24 – final draft</a:t>
            </a:r>
          </a:p>
          <a:p>
            <a:endParaRPr lang="en-US" sz="1200" dirty="0"/>
          </a:p>
          <a:p>
            <a:r>
              <a:rPr lang="en-US" sz="1200" dirty="0"/>
              <a:t>11/28 – final draft</a:t>
            </a:r>
          </a:p>
          <a:p>
            <a:endParaRPr lang="en-US" sz="2200" i="1" dirty="0"/>
          </a:p>
          <a:p>
            <a:endParaRPr lang="en-US" sz="2200" i="1" dirty="0"/>
          </a:p>
          <a:p>
            <a:endParaRPr lang="en-US" sz="2200" i="1" dirty="0"/>
          </a:p>
        </p:txBody>
      </p:sp>
    </p:spTree>
    <p:extLst>
      <p:ext uri="{BB962C8B-B14F-4D97-AF65-F5344CB8AC3E}">
        <p14:creationId xmlns:p14="http://schemas.microsoft.com/office/powerpoint/2010/main" val="325400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9AC7-9E20-40F2-B2AE-CFD997DA4938}"/>
              </a:ext>
            </a:extLst>
          </p:cNvPr>
          <p:cNvSpPr>
            <a:spLocks noGrp="1"/>
          </p:cNvSpPr>
          <p:nvPr>
            <p:ph type="title"/>
          </p:nvPr>
        </p:nvSpPr>
        <p:spPr/>
        <p:txBody>
          <a:bodyPr/>
          <a:lstStyle/>
          <a:p>
            <a:r>
              <a:rPr lang="en-US" dirty="0"/>
              <a:t>Citation</a:t>
            </a:r>
          </a:p>
        </p:txBody>
      </p:sp>
      <p:sp>
        <p:nvSpPr>
          <p:cNvPr id="3" name="Content Placeholder 2">
            <a:extLst>
              <a:ext uri="{FF2B5EF4-FFF2-40B4-BE49-F238E27FC236}">
                <a16:creationId xmlns:a16="http://schemas.microsoft.com/office/drawing/2014/main" id="{BEFC12FE-9AF2-4684-9451-95B0C33097ED}"/>
              </a:ext>
            </a:extLst>
          </p:cNvPr>
          <p:cNvSpPr>
            <a:spLocks noGrp="1"/>
          </p:cNvSpPr>
          <p:nvPr>
            <p:ph idx="1"/>
          </p:nvPr>
        </p:nvSpPr>
        <p:spPr/>
        <p:txBody>
          <a:bodyPr/>
          <a:lstStyle/>
          <a:p>
            <a:r>
              <a:rPr lang="en-US" dirty="0">
                <a:hlinkClick r:id="rId2"/>
              </a:rPr>
              <a:t>https://www.businessinsider.com/pro-gamers-explain-the-insane-training-regimen-they-use-to-stay-on-top-2015-5</a:t>
            </a:r>
            <a:endParaRPr lang="en-US" dirty="0"/>
          </a:p>
          <a:p>
            <a:r>
              <a:rPr lang="en-US" dirty="0">
                <a:hlinkClick r:id="rId3"/>
              </a:rPr>
              <a:t>https://journals.plos.org/plosone/article?id=10.1371/journal.pone.0237584</a:t>
            </a:r>
            <a:endParaRPr lang="en-US" dirty="0"/>
          </a:p>
          <a:p>
            <a:r>
              <a:rPr lang="en-US" dirty="0"/>
              <a:t>https://www.youtube.com/watch?v=DrBWKkO9OeU&amp;list=PL4SzCzeORbSRRI72fLpdCCDI-SZIwqFyJ&amp;index=5</a:t>
            </a:r>
          </a:p>
          <a:p>
            <a:endParaRPr lang="en-US" dirty="0"/>
          </a:p>
        </p:txBody>
      </p:sp>
    </p:spTree>
    <p:extLst>
      <p:ext uri="{BB962C8B-B14F-4D97-AF65-F5344CB8AC3E}">
        <p14:creationId xmlns:p14="http://schemas.microsoft.com/office/powerpoint/2010/main" val="254898307"/>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Slice</Template>
  <TotalTime>1479</TotalTime>
  <Words>609</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Franklin Gothic Demi Cond</vt:lpstr>
      <vt:lpstr>Franklin Gothic Medium</vt:lpstr>
      <vt:lpstr>Wingdings</vt:lpstr>
      <vt:lpstr>JuxtaposeVTI</vt:lpstr>
      <vt:lpstr>Cody L. Strange</vt:lpstr>
      <vt:lpstr>PowerPoint Presentation</vt:lpstr>
      <vt:lpstr>What lead me to this topic?</vt:lpstr>
      <vt:lpstr>Research Questions</vt:lpstr>
      <vt:lpstr>What I’ve learned So far</vt:lpstr>
      <vt:lpstr>Research Plan</vt:lpstr>
      <vt:lpstr>Why it matters</vt:lpstr>
      <vt:lpstr>Project Schedule</vt:lpstr>
      <vt:lpstr>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Cody L. Strange</dc:title>
  <dc:creator>Cody Strange</dc:creator>
  <cp:lastModifiedBy>Cody Strange</cp:lastModifiedBy>
  <cp:revision>2</cp:revision>
  <dcterms:created xsi:type="dcterms:W3CDTF">2021-10-03T19:39:22Z</dcterms:created>
  <dcterms:modified xsi:type="dcterms:W3CDTF">2021-11-10T05:57:05Z</dcterms:modified>
</cp:coreProperties>
</file>