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sldIdLst>
    <p:sldId id="257"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BF6C"/>
    <a:srgbClr val="1C5C39"/>
    <a:srgbClr val="265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719"/>
  </p:normalViewPr>
  <p:slideViewPr>
    <p:cSldViewPr snapToGrid="0" snapToObjects="1">
      <p:cViewPr>
        <p:scale>
          <a:sx n="50" d="100"/>
          <a:sy n="50" d="100"/>
        </p:scale>
        <p:origin x="-3510" y="-5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0840-9DD6-774F-A18F-2C208FF4EB1E}"/>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E9B5DD62-9907-EA4D-B5C1-7F61C8ECEBFC}"/>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5CC02887-ABD9-0D46-84C0-46FC75FC81A7}"/>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5" name="Footer Placeholder 4">
            <a:extLst>
              <a:ext uri="{FF2B5EF4-FFF2-40B4-BE49-F238E27FC236}">
                <a16:creationId xmlns:a16="http://schemas.microsoft.com/office/drawing/2014/main" id="{8F049689-CF2D-5140-89B7-6149476E6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40525-FA4A-6B4A-BBCA-DC7A6EE26217}"/>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84184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54E-7952-234E-AB11-356AB5A087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E55E9C-64AC-A84E-B202-C9BF7A38C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040CC-FFBE-2A4E-9D94-21404478B27B}"/>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5" name="Footer Placeholder 4">
            <a:extLst>
              <a:ext uri="{FF2B5EF4-FFF2-40B4-BE49-F238E27FC236}">
                <a16:creationId xmlns:a16="http://schemas.microsoft.com/office/drawing/2014/main" id="{5C6E5B7C-673A-A24D-A75F-70588D075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3ABD1-B886-D548-9B2C-DAF16093704D}"/>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291949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B5984-1732-A14F-82F1-6ADFA0B3957A}"/>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9647D-D92F-8C40-B30C-55CB6B715974}"/>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2CA09-0BA6-1046-AB95-D5D6A1BCBA70}"/>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5" name="Footer Placeholder 4">
            <a:extLst>
              <a:ext uri="{FF2B5EF4-FFF2-40B4-BE49-F238E27FC236}">
                <a16:creationId xmlns:a16="http://schemas.microsoft.com/office/drawing/2014/main" id="{DB4F0AC2-9D0E-8D43-AD21-BB83E7FC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17D31-1815-6B49-B4E0-EEDC96A1AC2A}"/>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339796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11ED-AEDF-354C-B8EA-F5AAD94E2B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E271F5-F974-DC46-9B40-BD4AE9AB0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A2258-8804-0745-9BD8-BC6D4D9AF7CF}"/>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5" name="Footer Placeholder 4">
            <a:extLst>
              <a:ext uri="{FF2B5EF4-FFF2-40B4-BE49-F238E27FC236}">
                <a16:creationId xmlns:a16="http://schemas.microsoft.com/office/drawing/2014/main" id="{70C02748-CF0A-A348-A40A-D7787C134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697DB-8CDC-9440-B47E-B05545D4D1F8}"/>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36520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5073-F3C8-4B45-92E1-DFC3F0A70E71}"/>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D61FEA7E-ABA9-A741-A690-F6E6AD2301F8}"/>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F2FA19-3E8D-674B-9319-10D0A57DF820}"/>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5" name="Footer Placeholder 4">
            <a:extLst>
              <a:ext uri="{FF2B5EF4-FFF2-40B4-BE49-F238E27FC236}">
                <a16:creationId xmlns:a16="http://schemas.microsoft.com/office/drawing/2014/main" id="{6934121E-BC02-6D45-BB39-E26643C88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4C4AC-EFBC-5E4D-B4C1-50765325C337}"/>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195289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3E4A-927A-3242-8A8F-530B6D2C46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7D40B-DAE7-544A-8BB8-5D98D3E9C25A}"/>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8796D-9AB9-354E-BA3D-AA76D943F063}"/>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7BC587-B162-B64D-9736-8DB17F4C3C88}"/>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6" name="Footer Placeholder 5">
            <a:extLst>
              <a:ext uri="{FF2B5EF4-FFF2-40B4-BE49-F238E27FC236}">
                <a16:creationId xmlns:a16="http://schemas.microsoft.com/office/drawing/2014/main" id="{B8F16B9A-9208-AE4A-8CF0-68DF26F9A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A325D-1A6A-1940-ACDE-E9212FD438E7}"/>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11333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6943-6D83-9F48-BDEB-35EC14BBCB60}"/>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552B30-0216-E64B-96B6-3FCBA7CA76B5}"/>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7F5BE119-DFFF-0A4F-8618-1A7CC6DF3534}"/>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30CF6-2F5B-F641-ADB7-A57551C4E6BB}"/>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BE119424-4376-0F48-A161-61F04111AA03}"/>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EE613-1068-1D46-8ABF-74D31A0DD667}"/>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8" name="Footer Placeholder 7">
            <a:extLst>
              <a:ext uri="{FF2B5EF4-FFF2-40B4-BE49-F238E27FC236}">
                <a16:creationId xmlns:a16="http://schemas.microsoft.com/office/drawing/2014/main" id="{20BD403E-9936-B14F-AE99-36779E7234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DA2C12-DDA7-5D48-B1BA-69AAD200634B}"/>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279337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E729-737F-5E43-A8D8-4EBFB32BB2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404530-A4AE-0746-80BE-E48E3073ED41}"/>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4" name="Footer Placeholder 3">
            <a:extLst>
              <a:ext uri="{FF2B5EF4-FFF2-40B4-BE49-F238E27FC236}">
                <a16:creationId xmlns:a16="http://schemas.microsoft.com/office/drawing/2014/main" id="{0E72645B-8ADE-2340-83F0-78296D1A7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D3B441-ACD6-E947-87E7-2DA3FBE11733}"/>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246774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84414C-8359-C04A-873F-3394B904C2DE}"/>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3" name="Footer Placeholder 2">
            <a:extLst>
              <a:ext uri="{FF2B5EF4-FFF2-40B4-BE49-F238E27FC236}">
                <a16:creationId xmlns:a16="http://schemas.microsoft.com/office/drawing/2014/main" id="{AA868567-6755-2448-8950-5ED6379C3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7FA16-86F2-2847-9161-ACC385D72D41}"/>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395000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89C9-0557-7F4E-9754-05A75ADDFF3D}"/>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881F22AC-8E56-B847-AFC5-18D15D8A4463}"/>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8C776-53B3-8644-9017-161DC8AA7C3F}"/>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82DA2574-DEDA-624C-B947-E0287E53C744}"/>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6" name="Footer Placeholder 5">
            <a:extLst>
              <a:ext uri="{FF2B5EF4-FFF2-40B4-BE49-F238E27FC236}">
                <a16:creationId xmlns:a16="http://schemas.microsoft.com/office/drawing/2014/main" id="{0D39DF84-3392-B544-A380-E99410A4C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B9F72-A383-E347-9427-077AFBE0C444}"/>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20780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CB10-959F-4D49-A917-AC6357BBEAB7}"/>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8A5CA50B-CF6B-AD46-A3CC-37CF48682289}"/>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2893A9C0-E35F-214D-8030-ED98A4920CF6}"/>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033F3469-6F49-2140-99B0-EA3DCFB44C6C}"/>
              </a:ext>
            </a:extLst>
          </p:cNvPr>
          <p:cNvSpPr>
            <a:spLocks noGrp="1"/>
          </p:cNvSpPr>
          <p:nvPr>
            <p:ph type="dt" sz="half" idx="10"/>
          </p:nvPr>
        </p:nvSpPr>
        <p:spPr/>
        <p:txBody>
          <a:bodyPr/>
          <a:lstStyle/>
          <a:p>
            <a:fld id="{A0BBC05B-8C0D-4440-947C-23EA889C1E59}" type="datetimeFigureOut">
              <a:rPr lang="en-US" smtClean="0"/>
              <a:t>4/24/2024</a:t>
            </a:fld>
            <a:endParaRPr lang="en-US"/>
          </a:p>
        </p:txBody>
      </p:sp>
      <p:sp>
        <p:nvSpPr>
          <p:cNvPr id="6" name="Footer Placeholder 5">
            <a:extLst>
              <a:ext uri="{FF2B5EF4-FFF2-40B4-BE49-F238E27FC236}">
                <a16:creationId xmlns:a16="http://schemas.microsoft.com/office/drawing/2014/main" id="{DCB717A7-1138-DF4A-A117-2B2661B97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DB978-F250-A448-B217-9CD7A65F48F2}"/>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403101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BF6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34F23-1B4F-9046-AFAA-CE5D65B49824}"/>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86AE5-1C04-4042-A641-5426C464D0C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8AB41-B22D-6648-B84A-9509DAFD1EB6}"/>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A0BBC05B-8C0D-4440-947C-23EA889C1E59}" type="datetimeFigureOut">
              <a:rPr lang="en-US" smtClean="0"/>
              <a:t>4/24/2024</a:t>
            </a:fld>
            <a:endParaRPr lang="en-US"/>
          </a:p>
        </p:txBody>
      </p:sp>
      <p:sp>
        <p:nvSpPr>
          <p:cNvPr id="5" name="Footer Placeholder 4">
            <a:extLst>
              <a:ext uri="{FF2B5EF4-FFF2-40B4-BE49-F238E27FC236}">
                <a16:creationId xmlns:a16="http://schemas.microsoft.com/office/drawing/2014/main" id="{AA87FDF3-34E2-2446-8F34-C1E80B3CAE8C}"/>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16D704-B232-F14F-9EDE-C17544A0372A}"/>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4A26F21E-11A0-E54D-ACAD-F11A6141599F}" type="slidenum">
              <a:rPr lang="en-US" smtClean="0"/>
              <a:t>‹#›</a:t>
            </a:fld>
            <a:endParaRPr lang="en-US"/>
          </a:p>
        </p:txBody>
      </p:sp>
    </p:spTree>
    <p:extLst>
      <p:ext uri="{BB962C8B-B14F-4D97-AF65-F5344CB8AC3E}">
        <p14:creationId xmlns:p14="http://schemas.microsoft.com/office/powerpoint/2010/main" val="4590235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BF6C"/>
        </a:solidFill>
        <a:effectLst/>
      </p:bgPr>
    </p:bg>
    <p:spTree>
      <p:nvGrpSpPr>
        <p:cNvPr id="1" name=""/>
        <p:cNvGrpSpPr/>
        <p:nvPr/>
      </p:nvGrpSpPr>
      <p:grpSpPr>
        <a:xfrm>
          <a:off x="0" y="0"/>
          <a:ext cx="0" cy="0"/>
          <a:chOff x="0" y="0"/>
          <a:chExt cx="0" cy="0"/>
        </a:xfrm>
      </p:grpSpPr>
      <p:sp>
        <p:nvSpPr>
          <p:cNvPr id="39" name="Rounded Rectangle 38">
            <a:extLst>
              <a:ext uri="{FF2B5EF4-FFF2-40B4-BE49-F238E27FC236}">
                <a16:creationId xmlns:a16="http://schemas.microsoft.com/office/drawing/2014/main" id="{474DBD23-0B46-5D4C-AB63-064FEE1620D1}"/>
              </a:ext>
            </a:extLst>
          </p:cNvPr>
          <p:cNvSpPr/>
          <p:nvPr/>
        </p:nvSpPr>
        <p:spPr>
          <a:xfrm>
            <a:off x="31089464" y="5507295"/>
            <a:ext cx="11916831" cy="114260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F9AEFD-9620-B444-83A3-6785BA098311}"/>
              </a:ext>
            </a:extLst>
          </p:cNvPr>
          <p:cNvSpPr/>
          <p:nvPr/>
        </p:nvSpPr>
        <p:spPr>
          <a:xfrm>
            <a:off x="-1" y="-29891"/>
            <a:ext cx="43891197" cy="4254551"/>
          </a:xfrm>
          <a:prstGeom prst="rect">
            <a:avLst/>
          </a:prstGeom>
          <a:solidFill>
            <a:srgbClr val="1C5C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A2729BD-82E8-8748-AF3D-2ECA6AF0DC25}"/>
              </a:ext>
            </a:extLst>
          </p:cNvPr>
          <p:cNvSpPr txBox="1"/>
          <p:nvPr/>
        </p:nvSpPr>
        <p:spPr>
          <a:xfrm>
            <a:off x="12801735" y="-33144"/>
            <a:ext cx="18287730" cy="1569660"/>
          </a:xfrm>
          <a:prstGeom prst="rect">
            <a:avLst/>
          </a:prstGeom>
          <a:noFill/>
        </p:spPr>
        <p:txBody>
          <a:bodyPr wrap="square" rtlCol="0">
            <a:spAutoFit/>
          </a:bodyPr>
          <a:lstStyle/>
          <a:p>
            <a:pPr algn="ctr"/>
            <a:r>
              <a:rPr lang="en-US" sz="9600" b="1" spc="50" dirty="0">
                <a:ln w="0"/>
                <a:solidFill>
                  <a:schemeClr val="bg2"/>
                </a:solidFill>
                <a:effectLst>
                  <a:innerShdw blurRad="63500" dist="50800" dir="13500000">
                    <a:srgbClr val="000000">
                      <a:alpha val="50000"/>
                    </a:srgbClr>
                  </a:innerShdw>
                </a:effectLst>
              </a:rPr>
              <a:t>Seamless Parking Solution for UVU</a:t>
            </a:r>
          </a:p>
        </p:txBody>
      </p:sp>
      <p:sp>
        <p:nvSpPr>
          <p:cNvPr id="31" name="Rounded Rectangle 30">
            <a:extLst>
              <a:ext uri="{FF2B5EF4-FFF2-40B4-BE49-F238E27FC236}">
                <a16:creationId xmlns:a16="http://schemas.microsoft.com/office/drawing/2014/main" id="{9A34D33E-BB86-B94B-98B7-59B0BC1A8CDD}"/>
              </a:ext>
            </a:extLst>
          </p:cNvPr>
          <p:cNvSpPr/>
          <p:nvPr/>
        </p:nvSpPr>
        <p:spPr>
          <a:xfrm>
            <a:off x="648876" y="5636268"/>
            <a:ext cx="16182858" cy="47367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9F1BA2C-EB53-5F44-BE03-B86B197B353E}"/>
              </a:ext>
            </a:extLst>
          </p:cNvPr>
          <p:cNvSpPr/>
          <p:nvPr/>
        </p:nvSpPr>
        <p:spPr>
          <a:xfrm>
            <a:off x="1155133" y="6531830"/>
            <a:ext cx="15400070" cy="3785652"/>
          </a:xfrm>
          <a:prstGeom prst="rect">
            <a:avLst/>
          </a:prstGeom>
          <a:noFill/>
        </p:spPr>
        <p:txBody>
          <a:bodyPr wrap="square" lIns="91440" tIns="45720" rIns="91440" bIns="45720">
            <a:spAutoFit/>
          </a:bodyPr>
          <a:lstStyle/>
          <a:p>
            <a:r>
              <a:rPr lang="en-US" sz="4000" spc="50" dirty="0">
                <a:ln w="0"/>
                <a:effectLst>
                  <a:innerShdw blurRad="63500" dist="50800" dir="13500000">
                    <a:srgbClr val="000000">
                      <a:alpha val="50000"/>
                    </a:srgbClr>
                  </a:innerShdw>
                </a:effectLst>
              </a:rPr>
              <a:t>The competitive esports landscape demands advanced analytics, yet RTS classics like StarCraft II (SC2) lack robust tools found in other games. Our project introduces a dedicated platform for current and upcoming RTS titles. Offering detailed build order displays, replay analysis, and features designed to sharpen player knowledge and in-game prowess.</a:t>
            </a:r>
          </a:p>
        </p:txBody>
      </p:sp>
      <p:sp>
        <p:nvSpPr>
          <p:cNvPr id="33" name="Rounded Rectangle 32">
            <a:extLst>
              <a:ext uri="{FF2B5EF4-FFF2-40B4-BE49-F238E27FC236}">
                <a16:creationId xmlns:a16="http://schemas.microsoft.com/office/drawing/2014/main" id="{4B57B188-F270-4D43-B0A8-2979FBE7751D}"/>
              </a:ext>
            </a:extLst>
          </p:cNvPr>
          <p:cNvSpPr/>
          <p:nvPr/>
        </p:nvSpPr>
        <p:spPr>
          <a:xfrm>
            <a:off x="30143250" y="18529630"/>
            <a:ext cx="13099075" cy="135972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rPr>
              <a:t>Saini, M. (2019, December 3). </a:t>
            </a:r>
            <a:r>
              <a:rPr lang="en-US" i="1" dirty="0">
                <a:effectLst/>
              </a:rPr>
              <a:t>Parking space detection using deep learning</a:t>
            </a:r>
            <a:r>
              <a:rPr lang="en-US" dirty="0">
                <a:effectLst/>
              </a:rPr>
              <a:t>. Medium. Retrieved March 28, 2022, from https://medium.com/the-research-nest/parking-space-detection-using-deep-learning-9fc99a63875e </a:t>
            </a:r>
          </a:p>
        </p:txBody>
      </p:sp>
      <p:sp>
        <p:nvSpPr>
          <p:cNvPr id="35" name="Rounded Rectangle 34">
            <a:extLst>
              <a:ext uri="{FF2B5EF4-FFF2-40B4-BE49-F238E27FC236}">
                <a16:creationId xmlns:a16="http://schemas.microsoft.com/office/drawing/2014/main" id="{1DBDDCAE-3B98-9A4D-85C1-20DCC16A75C3}"/>
              </a:ext>
            </a:extLst>
          </p:cNvPr>
          <p:cNvSpPr/>
          <p:nvPr/>
        </p:nvSpPr>
        <p:spPr>
          <a:xfrm>
            <a:off x="33073553" y="17345543"/>
            <a:ext cx="7238467" cy="2423602"/>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App Design</a:t>
            </a:r>
          </a:p>
        </p:txBody>
      </p:sp>
      <p:sp>
        <p:nvSpPr>
          <p:cNvPr id="36" name="Rounded Rectangle 35">
            <a:extLst>
              <a:ext uri="{FF2B5EF4-FFF2-40B4-BE49-F238E27FC236}">
                <a16:creationId xmlns:a16="http://schemas.microsoft.com/office/drawing/2014/main" id="{5D362822-6053-2F49-B629-6A3A50C0BD57}"/>
              </a:ext>
            </a:extLst>
          </p:cNvPr>
          <p:cNvSpPr/>
          <p:nvPr/>
        </p:nvSpPr>
        <p:spPr>
          <a:xfrm>
            <a:off x="32890000" y="4721755"/>
            <a:ext cx="8523773" cy="1724928"/>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Next Iterations</a:t>
            </a:r>
          </a:p>
        </p:txBody>
      </p:sp>
      <p:sp>
        <p:nvSpPr>
          <p:cNvPr id="19" name="TextBox 18">
            <a:extLst>
              <a:ext uri="{FF2B5EF4-FFF2-40B4-BE49-F238E27FC236}">
                <a16:creationId xmlns:a16="http://schemas.microsoft.com/office/drawing/2014/main" id="{C22D9DCC-3686-764C-835B-86BB02FE3B3B}"/>
              </a:ext>
            </a:extLst>
          </p:cNvPr>
          <p:cNvSpPr txBox="1"/>
          <p:nvPr/>
        </p:nvSpPr>
        <p:spPr>
          <a:xfrm>
            <a:off x="14680214" y="1381717"/>
            <a:ext cx="14530771" cy="923330"/>
          </a:xfrm>
          <a:prstGeom prst="rect">
            <a:avLst/>
          </a:prstGeom>
          <a:noFill/>
        </p:spPr>
        <p:txBody>
          <a:bodyPr wrap="square" rtlCol="0">
            <a:spAutoFit/>
          </a:bodyPr>
          <a:lstStyle/>
          <a:p>
            <a:pPr algn="ctr"/>
            <a:r>
              <a:rPr lang="en-US" sz="5400" b="1" spc="50" dirty="0">
                <a:ln w="0"/>
                <a:solidFill>
                  <a:schemeClr val="bg2"/>
                </a:solidFill>
                <a:effectLst>
                  <a:innerShdw blurRad="63500" dist="50800" dir="13500000">
                    <a:srgbClr val="000000">
                      <a:alpha val="50000"/>
                    </a:srgbClr>
                  </a:innerShdw>
                </a:effectLst>
              </a:rPr>
              <a:t>Cody Strange, Jayden Albrecht, </a:t>
            </a:r>
            <a:r>
              <a:rPr lang="en-US" sz="5400" b="1" spc="50" dirty="0" err="1">
                <a:ln w="0"/>
                <a:solidFill>
                  <a:schemeClr val="bg2"/>
                </a:solidFill>
                <a:effectLst>
                  <a:innerShdw blurRad="63500" dist="50800" dir="13500000">
                    <a:srgbClr val="000000">
                      <a:alpha val="50000"/>
                    </a:srgbClr>
                  </a:innerShdw>
                </a:effectLst>
              </a:rPr>
              <a:t>Hoyoung</a:t>
            </a:r>
            <a:r>
              <a:rPr lang="en-US" sz="5400" b="1" spc="50" dirty="0">
                <a:ln w="0"/>
                <a:solidFill>
                  <a:schemeClr val="bg2"/>
                </a:solidFill>
                <a:effectLst>
                  <a:innerShdw blurRad="63500" dist="50800" dir="13500000">
                    <a:srgbClr val="000000">
                      <a:alpha val="50000"/>
                    </a:srgbClr>
                  </a:innerShdw>
                </a:effectLst>
              </a:rPr>
              <a:t> Kim</a:t>
            </a:r>
          </a:p>
        </p:txBody>
      </p:sp>
      <p:sp>
        <p:nvSpPr>
          <p:cNvPr id="20" name="TextBox 19">
            <a:extLst>
              <a:ext uri="{FF2B5EF4-FFF2-40B4-BE49-F238E27FC236}">
                <a16:creationId xmlns:a16="http://schemas.microsoft.com/office/drawing/2014/main" id="{57FB37D5-070A-7E4E-854A-CEB5C10D1271}"/>
              </a:ext>
            </a:extLst>
          </p:cNvPr>
          <p:cNvSpPr txBox="1"/>
          <p:nvPr/>
        </p:nvSpPr>
        <p:spPr>
          <a:xfrm>
            <a:off x="13763826" y="2309373"/>
            <a:ext cx="16363545" cy="923330"/>
          </a:xfrm>
          <a:prstGeom prst="rect">
            <a:avLst/>
          </a:prstGeom>
          <a:noFill/>
        </p:spPr>
        <p:txBody>
          <a:bodyPr wrap="square" rtlCol="0">
            <a:spAutoFit/>
          </a:bodyPr>
          <a:lstStyle/>
          <a:p>
            <a:pPr algn="ctr"/>
            <a:r>
              <a:rPr lang="en-US" sz="5400" b="1" spc="50" dirty="0">
                <a:ln w="0"/>
                <a:solidFill>
                  <a:schemeClr val="bg2"/>
                </a:solidFill>
                <a:effectLst>
                  <a:innerShdw blurRad="63500" dist="50800" dir="13500000">
                    <a:srgbClr val="000000">
                      <a:alpha val="50000"/>
                    </a:srgbClr>
                  </a:innerShdw>
                </a:effectLst>
              </a:rPr>
              <a:t>Computer Science Department, Utah Valley University</a:t>
            </a:r>
          </a:p>
        </p:txBody>
      </p:sp>
      <p:sp>
        <p:nvSpPr>
          <p:cNvPr id="22" name="TextBox 21">
            <a:extLst>
              <a:ext uri="{FF2B5EF4-FFF2-40B4-BE49-F238E27FC236}">
                <a16:creationId xmlns:a16="http://schemas.microsoft.com/office/drawing/2014/main" id="{A6E78967-5730-2440-9DB3-22A710DAD94A}"/>
              </a:ext>
            </a:extLst>
          </p:cNvPr>
          <p:cNvSpPr txBox="1"/>
          <p:nvPr/>
        </p:nvSpPr>
        <p:spPr>
          <a:xfrm>
            <a:off x="13763825" y="3241978"/>
            <a:ext cx="16363545" cy="923330"/>
          </a:xfrm>
          <a:prstGeom prst="rect">
            <a:avLst/>
          </a:prstGeom>
          <a:noFill/>
        </p:spPr>
        <p:txBody>
          <a:bodyPr wrap="square" rtlCol="0">
            <a:spAutoFit/>
          </a:bodyPr>
          <a:lstStyle/>
          <a:p>
            <a:pPr algn="ctr"/>
            <a:r>
              <a:rPr lang="en-US" sz="5400" b="1" spc="50" dirty="0">
                <a:ln w="0"/>
                <a:solidFill>
                  <a:schemeClr val="bg2"/>
                </a:solidFill>
                <a:effectLst>
                  <a:innerShdw blurRad="63500" dist="50800" dir="13500000">
                    <a:srgbClr val="000000">
                      <a:alpha val="50000"/>
                    </a:srgbClr>
                  </a:innerShdw>
                </a:effectLst>
              </a:rPr>
              <a:t>Faculty Advisor: Dr. Sayeed </a:t>
            </a:r>
            <a:r>
              <a:rPr lang="en-US" sz="5400" b="1" spc="50" dirty="0" err="1">
                <a:ln w="0"/>
                <a:solidFill>
                  <a:schemeClr val="bg2"/>
                </a:solidFill>
                <a:effectLst>
                  <a:innerShdw blurRad="63500" dist="50800" dir="13500000">
                    <a:srgbClr val="000000">
                      <a:alpha val="50000"/>
                    </a:srgbClr>
                  </a:innerShdw>
                </a:effectLst>
              </a:rPr>
              <a:t>Sajal</a:t>
            </a:r>
            <a:endParaRPr lang="en-US" sz="5400" b="1" spc="50" dirty="0">
              <a:ln w="0"/>
              <a:solidFill>
                <a:schemeClr val="bg2"/>
              </a:solidFill>
              <a:effectLst>
                <a:innerShdw blurRad="63500" dist="50800" dir="13500000">
                  <a:srgbClr val="000000">
                    <a:alpha val="50000"/>
                  </a:srgbClr>
                </a:innerShdw>
              </a:effectLst>
            </a:endParaRPr>
          </a:p>
        </p:txBody>
      </p:sp>
      <p:sp>
        <p:nvSpPr>
          <p:cNvPr id="37" name="Rounded Rectangle 36">
            <a:extLst>
              <a:ext uri="{FF2B5EF4-FFF2-40B4-BE49-F238E27FC236}">
                <a16:creationId xmlns:a16="http://schemas.microsoft.com/office/drawing/2014/main" id="{66E080C6-FB8D-F542-B28C-D967B22EBB7A}"/>
              </a:ext>
            </a:extLst>
          </p:cNvPr>
          <p:cNvSpPr/>
          <p:nvPr/>
        </p:nvSpPr>
        <p:spPr>
          <a:xfrm>
            <a:off x="729387" y="11714744"/>
            <a:ext cx="10569984" cy="9447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17B2623E-56D8-CD4C-9BDE-27F67B696C9F}"/>
              </a:ext>
            </a:extLst>
          </p:cNvPr>
          <p:cNvSpPr/>
          <p:nvPr/>
        </p:nvSpPr>
        <p:spPr>
          <a:xfrm>
            <a:off x="1901284" y="10643372"/>
            <a:ext cx="8315758" cy="1724928"/>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Features</a:t>
            </a:r>
          </a:p>
        </p:txBody>
      </p:sp>
      <p:sp>
        <p:nvSpPr>
          <p:cNvPr id="42" name="Rectangle 41">
            <a:extLst>
              <a:ext uri="{FF2B5EF4-FFF2-40B4-BE49-F238E27FC236}">
                <a16:creationId xmlns:a16="http://schemas.microsoft.com/office/drawing/2014/main" id="{9C27F5B0-8642-4843-8E1F-43549FB00EEF}"/>
              </a:ext>
            </a:extLst>
          </p:cNvPr>
          <p:cNvSpPr/>
          <p:nvPr/>
        </p:nvSpPr>
        <p:spPr>
          <a:xfrm>
            <a:off x="1319303" y="12788291"/>
            <a:ext cx="9686154" cy="6247864"/>
          </a:xfrm>
          <a:prstGeom prst="rect">
            <a:avLst/>
          </a:prstGeom>
          <a:noFill/>
        </p:spPr>
        <p:txBody>
          <a:bodyPr wrap="square" lIns="91440" tIns="45720" rIns="91440" bIns="45720">
            <a:spAutoFit/>
          </a:bodyPr>
          <a:lstStyle/>
          <a:p>
            <a:pPr marL="857250" indent="-857250">
              <a:buFont typeface="Arial" panose="020B0604020202020204" pitchFamily="34" charset="0"/>
              <a:buChar char="•"/>
            </a:pPr>
            <a:r>
              <a:rPr lang="en-US" sz="4000" dirty="0"/>
              <a:t>Win rate analysis; Analyze replays and calculate win rates based on factors such as race and build orders. This lets users know most prominent and successful strategies.</a:t>
            </a:r>
          </a:p>
          <a:p>
            <a:pPr marL="857250" indent="-857250">
              <a:buFont typeface="Arial" panose="020B0604020202020204" pitchFamily="34" charset="0"/>
              <a:buChar char="•"/>
            </a:pPr>
            <a:r>
              <a:rPr lang="en-US" sz="4000" dirty="0"/>
              <a:t>Build order overlay; Select and overlay build orders directly onto user’s live game, easing the challenge of memorizing sequences and enabling seamless multitasking.</a:t>
            </a:r>
          </a:p>
        </p:txBody>
      </p:sp>
      <p:pic>
        <p:nvPicPr>
          <p:cNvPr id="1028" name="Picture 4" descr="UVU Coaster Templates | University Marketing | Utah Valley University">
            <a:extLst>
              <a:ext uri="{FF2B5EF4-FFF2-40B4-BE49-F238E27FC236}">
                <a16:creationId xmlns:a16="http://schemas.microsoft.com/office/drawing/2014/main" id="{F9A38817-9223-C14B-99C8-B72149B0A0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54" t="12265" r="30153" b="10821"/>
          <a:stretch/>
        </p:blipFill>
        <p:spPr bwMode="auto">
          <a:xfrm>
            <a:off x="618891" y="128288"/>
            <a:ext cx="4175347" cy="3995144"/>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38">
            <a:extLst>
              <a:ext uri="{FF2B5EF4-FFF2-40B4-BE49-F238E27FC236}">
                <a16:creationId xmlns:a16="http://schemas.microsoft.com/office/drawing/2014/main" id="{B1474FC8-2197-466A-9466-8FC4B14F072E}"/>
              </a:ext>
            </a:extLst>
          </p:cNvPr>
          <p:cNvSpPr/>
          <p:nvPr/>
        </p:nvSpPr>
        <p:spPr>
          <a:xfrm>
            <a:off x="18002184" y="5636537"/>
            <a:ext cx="11208802" cy="78928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0">
            <a:extLst>
              <a:ext uri="{FF2B5EF4-FFF2-40B4-BE49-F238E27FC236}">
                <a16:creationId xmlns:a16="http://schemas.microsoft.com/office/drawing/2014/main" id="{8A8598A8-BD34-4431-861F-72539138532C}"/>
              </a:ext>
            </a:extLst>
          </p:cNvPr>
          <p:cNvSpPr/>
          <p:nvPr/>
        </p:nvSpPr>
        <p:spPr>
          <a:xfrm>
            <a:off x="5020289" y="4695700"/>
            <a:ext cx="8315758" cy="1724928"/>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Introduction</a:t>
            </a:r>
          </a:p>
        </p:txBody>
      </p:sp>
      <p:sp>
        <p:nvSpPr>
          <p:cNvPr id="48" name="Rounded Rectangle 40">
            <a:extLst>
              <a:ext uri="{FF2B5EF4-FFF2-40B4-BE49-F238E27FC236}">
                <a16:creationId xmlns:a16="http://schemas.microsoft.com/office/drawing/2014/main" id="{E0C8A480-9B87-48A0-A161-4BB32EE56FCB}"/>
              </a:ext>
            </a:extLst>
          </p:cNvPr>
          <p:cNvSpPr/>
          <p:nvPr/>
        </p:nvSpPr>
        <p:spPr>
          <a:xfrm>
            <a:off x="19802720" y="4685629"/>
            <a:ext cx="8315758" cy="2469225"/>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High Cohesion</a:t>
            </a:r>
          </a:p>
        </p:txBody>
      </p:sp>
      <p:sp>
        <p:nvSpPr>
          <p:cNvPr id="49" name="Rectangle 48">
            <a:extLst>
              <a:ext uri="{FF2B5EF4-FFF2-40B4-BE49-F238E27FC236}">
                <a16:creationId xmlns:a16="http://schemas.microsoft.com/office/drawing/2014/main" id="{06D7F7EA-D512-45B1-AFA8-C63B3B49BBCE}"/>
              </a:ext>
            </a:extLst>
          </p:cNvPr>
          <p:cNvSpPr/>
          <p:nvPr/>
        </p:nvSpPr>
        <p:spPr>
          <a:xfrm>
            <a:off x="19001712" y="7398457"/>
            <a:ext cx="9717221" cy="5632311"/>
          </a:xfrm>
          <a:prstGeom prst="rect">
            <a:avLst/>
          </a:prstGeom>
          <a:noFill/>
        </p:spPr>
        <p:txBody>
          <a:bodyPr wrap="square" lIns="91440" tIns="45720" rIns="91440" bIns="45720">
            <a:spAutoFit/>
          </a:bodyPr>
          <a:lstStyle/>
          <a:p>
            <a:r>
              <a:rPr lang="en-US" sz="4000" dirty="0"/>
              <a:t>Our code is structured around the principle of high cohesion, ensuring that all elements within a module are closely related and serve a singular purpose. This principle organizes everything from methods to directories according to their specific functionality. When code doesn't align functionally, we either reassign it to a more appropriate section or create a new, function-specific module.</a:t>
            </a:r>
          </a:p>
        </p:txBody>
      </p:sp>
      <p:grpSp>
        <p:nvGrpSpPr>
          <p:cNvPr id="17" name="Group 16">
            <a:extLst>
              <a:ext uri="{FF2B5EF4-FFF2-40B4-BE49-F238E27FC236}">
                <a16:creationId xmlns:a16="http://schemas.microsoft.com/office/drawing/2014/main" id="{1B67FA41-C36C-E4B9-78DA-16A010900781}"/>
              </a:ext>
            </a:extLst>
          </p:cNvPr>
          <p:cNvGrpSpPr/>
          <p:nvPr/>
        </p:nvGrpSpPr>
        <p:grpSpPr>
          <a:xfrm>
            <a:off x="946711" y="21528179"/>
            <a:ext cx="15539733" cy="10814143"/>
            <a:chOff x="648876" y="17408557"/>
            <a:chExt cx="15539733" cy="10814143"/>
          </a:xfrm>
        </p:grpSpPr>
        <p:sp>
          <p:nvSpPr>
            <p:cNvPr id="29" name="Rounded Rectangle 28">
              <a:extLst>
                <a:ext uri="{FF2B5EF4-FFF2-40B4-BE49-F238E27FC236}">
                  <a16:creationId xmlns:a16="http://schemas.microsoft.com/office/drawing/2014/main" id="{ED914C5B-C4DF-704C-A4D7-F29226DCED72}"/>
                </a:ext>
              </a:extLst>
            </p:cNvPr>
            <p:cNvSpPr/>
            <p:nvPr/>
          </p:nvSpPr>
          <p:spPr>
            <a:xfrm>
              <a:off x="648876" y="18148765"/>
              <a:ext cx="15539732" cy="100739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DDBC655D-DC11-1E4C-8B07-CE37F741775B}"/>
                </a:ext>
              </a:extLst>
            </p:cNvPr>
            <p:cNvSpPr/>
            <p:nvPr/>
          </p:nvSpPr>
          <p:spPr>
            <a:xfrm>
              <a:off x="5016902" y="17408557"/>
              <a:ext cx="8254799" cy="1744397"/>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Data Flow Diagram</a:t>
              </a:r>
            </a:p>
          </p:txBody>
        </p:sp>
        <p:sp>
          <p:nvSpPr>
            <p:cNvPr id="34" name="Rectangle 33">
              <a:extLst>
                <a:ext uri="{FF2B5EF4-FFF2-40B4-BE49-F238E27FC236}">
                  <a16:creationId xmlns:a16="http://schemas.microsoft.com/office/drawing/2014/main" id="{4F49F9B1-B911-084A-A877-2E59A9CCF873}"/>
                </a:ext>
              </a:extLst>
            </p:cNvPr>
            <p:cNvSpPr/>
            <p:nvPr/>
          </p:nvSpPr>
          <p:spPr>
            <a:xfrm>
              <a:off x="1213797" y="19506272"/>
              <a:ext cx="14974812" cy="2308324"/>
            </a:xfrm>
            <a:prstGeom prst="rect">
              <a:avLst/>
            </a:prstGeom>
            <a:noFill/>
          </p:spPr>
          <p:txBody>
            <a:bodyPr wrap="square" lIns="91440" tIns="45720" rIns="91440" bIns="45720">
              <a:spAutoFit/>
            </a:bodyPr>
            <a:lstStyle/>
            <a:p>
              <a:pPr marL="857250" indent="-857250">
                <a:buFont typeface="Arial" panose="020B0604020202020204" pitchFamily="34" charset="0"/>
                <a:buChar char="•"/>
              </a:pPr>
              <a:r>
                <a:rPr lang="en-US" sz="4800" dirty="0"/>
                <a:t>Shows the different modules that makes up our application and how data flows from one module to another</a:t>
              </a:r>
            </a:p>
          </p:txBody>
        </p:sp>
        <p:pic>
          <p:nvPicPr>
            <p:cNvPr id="4" name="Graphic 3">
              <a:extLst>
                <a:ext uri="{FF2B5EF4-FFF2-40B4-BE49-F238E27FC236}">
                  <a16:creationId xmlns:a16="http://schemas.microsoft.com/office/drawing/2014/main" id="{79765C6F-95B6-AC02-A981-B921026DE8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95018" y="22112534"/>
              <a:ext cx="13612370" cy="3444266"/>
            </a:xfrm>
            <a:prstGeom prst="rect">
              <a:avLst/>
            </a:prstGeom>
          </p:spPr>
        </p:pic>
      </p:grpSp>
      <p:grpSp>
        <p:nvGrpSpPr>
          <p:cNvPr id="18" name="Group 17">
            <a:extLst>
              <a:ext uri="{FF2B5EF4-FFF2-40B4-BE49-F238E27FC236}">
                <a16:creationId xmlns:a16="http://schemas.microsoft.com/office/drawing/2014/main" id="{D7E7C58F-1331-083B-CE20-C11E8D30606F}"/>
              </a:ext>
            </a:extLst>
          </p:cNvPr>
          <p:cNvGrpSpPr/>
          <p:nvPr/>
        </p:nvGrpSpPr>
        <p:grpSpPr>
          <a:xfrm>
            <a:off x="11900749" y="13978441"/>
            <a:ext cx="17735026" cy="5624046"/>
            <a:chOff x="18119384" y="13990329"/>
            <a:chExt cx="11208802" cy="8843731"/>
          </a:xfrm>
        </p:grpSpPr>
        <p:sp>
          <p:nvSpPr>
            <p:cNvPr id="5" name="Rounded Rectangle 38">
              <a:extLst>
                <a:ext uri="{FF2B5EF4-FFF2-40B4-BE49-F238E27FC236}">
                  <a16:creationId xmlns:a16="http://schemas.microsoft.com/office/drawing/2014/main" id="{FF002001-B989-5116-AB0A-0C8C5FB4DEB3}"/>
                </a:ext>
              </a:extLst>
            </p:cNvPr>
            <p:cNvSpPr/>
            <p:nvPr/>
          </p:nvSpPr>
          <p:spPr>
            <a:xfrm>
              <a:off x="18119384" y="14941237"/>
              <a:ext cx="11208802" cy="78928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40">
              <a:extLst>
                <a:ext uri="{FF2B5EF4-FFF2-40B4-BE49-F238E27FC236}">
                  <a16:creationId xmlns:a16="http://schemas.microsoft.com/office/drawing/2014/main" id="{5F3FAD3A-3858-FF52-8288-6F60EE1C0C8D}"/>
                </a:ext>
              </a:extLst>
            </p:cNvPr>
            <p:cNvSpPr/>
            <p:nvPr/>
          </p:nvSpPr>
          <p:spPr>
            <a:xfrm>
              <a:off x="19919920" y="13990329"/>
              <a:ext cx="8315758" cy="2469225"/>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Loosely Coupled </a:t>
              </a:r>
            </a:p>
          </p:txBody>
        </p:sp>
        <p:sp>
          <p:nvSpPr>
            <p:cNvPr id="9" name="Rectangle 8">
              <a:extLst>
                <a:ext uri="{FF2B5EF4-FFF2-40B4-BE49-F238E27FC236}">
                  <a16:creationId xmlns:a16="http://schemas.microsoft.com/office/drawing/2014/main" id="{CC2E02F0-0E91-1D73-717C-877A280F091C}"/>
                </a:ext>
              </a:extLst>
            </p:cNvPr>
            <p:cNvSpPr/>
            <p:nvPr/>
          </p:nvSpPr>
          <p:spPr>
            <a:xfrm>
              <a:off x="19118912" y="16703157"/>
              <a:ext cx="9717221" cy="5016758"/>
            </a:xfrm>
            <a:prstGeom prst="rect">
              <a:avLst/>
            </a:prstGeom>
            <a:noFill/>
          </p:spPr>
          <p:txBody>
            <a:bodyPr wrap="square" lIns="91440" tIns="45720" rIns="91440" bIns="45720">
              <a:spAutoFit/>
            </a:bodyPr>
            <a:lstStyle/>
            <a:p>
              <a:r>
                <a:rPr lang="en-US" sz="4000" dirty="0"/>
                <a:t> Our architecture embraces loose coupling, allowing individual modules to operate independently. Alterations in one module remain contained, safeguarding the integrity of others. This modular approach extends down to individual methods, guaranteeing that changes are localized and do not propagate unnecessary dependencies.</a:t>
              </a:r>
            </a:p>
          </p:txBody>
        </p:sp>
      </p:grpSp>
      <p:grpSp>
        <p:nvGrpSpPr>
          <p:cNvPr id="21" name="Group 20">
            <a:extLst>
              <a:ext uri="{FF2B5EF4-FFF2-40B4-BE49-F238E27FC236}">
                <a16:creationId xmlns:a16="http://schemas.microsoft.com/office/drawing/2014/main" id="{57062CDA-D24C-BEAA-1D1A-4AEFA82A7527}"/>
              </a:ext>
            </a:extLst>
          </p:cNvPr>
          <p:cNvGrpSpPr/>
          <p:nvPr/>
        </p:nvGrpSpPr>
        <p:grpSpPr>
          <a:xfrm>
            <a:off x="18426973" y="20788544"/>
            <a:ext cx="11208802" cy="11662339"/>
            <a:chOff x="18426973" y="22868823"/>
            <a:chExt cx="11208802" cy="9522614"/>
          </a:xfrm>
        </p:grpSpPr>
        <p:sp>
          <p:nvSpPr>
            <p:cNvPr id="14" name="Rounded Rectangle 38">
              <a:extLst>
                <a:ext uri="{FF2B5EF4-FFF2-40B4-BE49-F238E27FC236}">
                  <a16:creationId xmlns:a16="http://schemas.microsoft.com/office/drawing/2014/main" id="{7A72DC5D-8004-0CBE-2C35-40932C257E24}"/>
                </a:ext>
              </a:extLst>
            </p:cNvPr>
            <p:cNvSpPr/>
            <p:nvPr/>
          </p:nvSpPr>
          <p:spPr>
            <a:xfrm>
              <a:off x="18426973" y="24498614"/>
              <a:ext cx="11208802" cy="78928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40">
              <a:extLst>
                <a:ext uri="{FF2B5EF4-FFF2-40B4-BE49-F238E27FC236}">
                  <a16:creationId xmlns:a16="http://schemas.microsoft.com/office/drawing/2014/main" id="{9D6E334A-4459-CA7F-EB3A-87DCDE3C906D}"/>
                </a:ext>
              </a:extLst>
            </p:cNvPr>
            <p:cNvSpPr/>
            <p:nvPr/>
          </p:nvSpPr>
          <p:spPr>
            <a:xfrm>
              <a:off x="19873495" y="22868823"/>
              <a:ext cx="8315758" cy="2469225"/>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SOLID Principles</a:t>
              </a:r>
            </a:p>
          </p:txBody>
        </p:sp>
        <p:sp>
          <p:nvSpPr>
            <p:cNvPr id="16" name="Rectangle 15">
              <a:extLst>
                <a:ext uri="{FF2B5EF4-FFF2-40B4-BE49-F238E27FC236}">
                  <a16:creationId xmlns:a16="http://schemas.microsoft.com/office/drawing/2014/main" id="{B0323D43-559D-EF96-D160-1D9DB7AC2002}"/>
                </a:ext>
              </a:extLst>
            </p:cNvPr>
            <p:cNvSpPr/>
            <p:nvPr/>
          </p:nvSpPr>
          <p:spPr>
            <a:xfrm>
              <a:off x="19449030" y="25415148"/>
              <a:ext cx="9717221" cy="6609397"/>
            </a:xfrm>
            <a:prstGeom prst="rect">
              <a:avLst/>
            </a:prstGeom>
            <a:noFill/>
          </p:spPr>
          <p:txBody>
            <a:bodyPr wrap="square" lIns="91440" tIns="45720" rIns="91440" bIns="45720">
              <a:spAutoFit/>
            </a:bodyPr>
            <a:lstStyle/>
            <a:p>
              <a:r>
                <a:rPr lang="en-US" sz="4000" dirty="0"/>
                <a:t>Our </a:t>
              </a:r>
              <a:r>
                <a:rPr lang="en-US" sz="4000" dirty="0" err="1"/>
                <a:t>RTSanalytics</a:t>
              </a:r>
              <a:r>
                <a:rPr lang="en-US" sz="4000" dirty="0"/>
                <a:t> project is built on the SOLID principles: Single Responsibility, Open-Closed, </a:t>
              </a:r>
              <a:r>
                <a:rPr lang="en-US" sz="4000" dirty="0" err="1"/>
                <a:t>Liskov</a:t>
              </a:r>
              <a:r>
                <a:rPr lang="en-US" sz="4000" dirty="0"/>
                <a:t> Substitution, Interface Segregation, and Dependency Inversion, ensuring our code is robust and scalable. </a:t>
              </a:r>
            </a:p>
            <a:p>
              <a:endParaRPr lang="en-US" sz="4000" dirty="0"/>
            </a:p>
            <a:p>
              <a:r>
                <a:rPr lang="en-US" sz="4000" dirty="0" err="1"/>
                <a:t>Liskov</a:t>
              </a:r>
              <a:r>
                <a:rPr lang="en-US" sz="4000" dirty="0"/>
                <a:t> Substitution and Dependency Inversion are central to our project. By following LSP, our components are easily swappable, simplifying updates and maintenance. DIP lets </a:t>
              </a:r>
              <a:r>
                <a:rPr lang="en-US" sz="4000" dirty="0" err="1"/>
                <a:t>RTSanalytics</a:t>
              </a:r>
              <a:r>
                <a:rPr lang="en-US" sz="4000" dirty="0"/>
                <a:t> smoothly transition to support new RTS titles, pushing past initial design limits to stay competitive.</a:t>
              </a:r>
            </a:p>
          </p:txBody>
        </p:sp>
      </p:grpSp>
      <p:pic>
        <p:nvPicPr>
          <p:cNvPr id="43" name="Picture 42">
            <a:extLst>
              <a:ext uri="{FF2B5EF4-FFF2-40B4-BE49-F238E27FC236}">
                <a16:creationId xmlns:a16="http://schemas.microsoft.com/office/drawing/2014/main" id="{7F4F478D-BED3-1AD8-8EE1-855D9C57C0A2}"/>
              </a:ext>
            </a:extLst>
          </p:cNvPr>
          <p:cNvPicPr>
            <a:picLocks noChangeAspect="1"/>
          </p:cNvPicPr>
          <p:nvPr/>
        </p:nvPicPr>
        <p:blipFill rotWithShape="1">
          <a:blip r:embed="rId5"/>
          <a:srcRect l="12464" r="14015"/>
          <a:stretch/>
        </p:blipFill>
        <p:spPr>
          <a:xfrm>
            <a:off x="31656783" y="19982677"/>
            <a:ext cx="10072006" cy="6728144"/>
          </a:xfrm>
          <a:prstGeom prst="rect">
            <a:avLst/>
          </a:prstGeom>
        </p:spPr>
      </p:pic>
      <p:sp>
        <p:nvSpPr>
          <p:cNvPr id="52" name="Rectangle 51">
            <a:extLst>
              <a:ext uri="{FF2B5EF4-FFF2-40B4-BE49-F238E27FC236}">
                <a16:creationId xmlns:a16="http://schemas.microsoft.com/office/drawing/2014/main" id="{18BE7630-E734-0A2C-5974-8C6626C0CDBA}"/>
              </a:ext>
            </a:extLst>
          </p:cNvPr>
          <p:cNvSpPr/>
          <p:nvPr/>
        </p:nvSpPr>
        <p:spPr>
          <a:xfrm>
            <a:off x="31904766" y="26924354"/>
            <a:ext cx="9717221" cy="3785652"/>
          </a:xfrm>
          <a:prstGeom prst="rect">
            <a:avLst/>
          </a:prstGeom>
          <a:noFill/>
        </p:spPr>
        <p:txBody>
          <a:bodyPr wrap="square" lIns="91440" tIns="45720" rIns="91440" bIns="45720">
            <a:spAutoFit/>
          </a:bodyPr>
          <a:lstStyle/>
          <a:p>
            <a:r>
              <a:rPr lang="en-US" sz="4000" dirty="0"/>
              <a:t>Our application is available as both a web-based platform and a downloadable executable. Users can visit our website to install the desktop version, which offers additional functionalities, including an overlay feature for displaying build orders in-game.</a:t>
            </a:r>
          </a:p>
        </p:txBody>
      </p:sp>
      <p:sp>
        <p:nvSpPr>
          <p:cNvPr id="53" name="Rectangle 52">
            <a:extLst>
              <a:ext uri="{FF2B5EF4-FFF2-40B4-BE49-F238E27FC236}">
                <a16:creationId xmlns:a16="http://schemas.microsoft.com/office/drawing/2014/main" id="{69726F1B-91D4-FAAF-EF5D-97EA61FD0FEF}"/>
              </a:ext>
            </a:extLst>
          </p:cNvPr>
          <p:cNvSpPr/>
          <p:nvPr/>
        </p:nvSpPr>
        <p:spPr>
          <a:xfrm>
            <a:off x="32011568" y="7899730"/>
            <a:ext cx="9717221" cy="8710077"/>
          </a:xfrm>
          <a:prstGeom prst="rect">
            <a:avLst/>
          </a:prstGeom>
          <a:noFill/>
        </p:spPr>
        <p:txBody>
          <a:bodyPr wrap="square" lIns="91440" tIns="45720" rIns="91440" bIns="45720">
            <a:spAutoFit/>
          </a:bodyPr>
          <a:lstStyle/>
          <a:p>
            <a:pPr marL="571500" indent="-571500">
              <a:buFont typeface="Arial" panose="020B0604020202020204" pitchFamily="34" charset="0"/>
              <a:buChar char="•"/>
            </a:pPr>
            <a:r>
              <a:rPr lang="en-US" sz="4000" dirty="0"/>
              <a:t>Login/Account System: User-specific data and analytics will be securely stored and accessible, paving the way for tracking progress over time. </a:t>
            </a:r>
          </a:p>
          <a:p>
            <a:pPr marL="571500" indent="-571500">
              <a:buFont typeface="Arial" panose="020B0604020202020204" pitchFamily="34" charset="0"/>
              <a:buChar char="•"/>
            </a:pPr>
            <a:r>
              <a:rPr lang="en-US" sz="4000" dirty="0"/>
              <a:t>Post-Game Battle Reports: Upon completion of a match, players will receive comprehensive reports detailing key performance metrics and tactical insights. </a:t>
            </a:r>
          </a:p>
          <a:p>
            <a:pPr marL="571500" indent="-571500">
              <a:buFont typeface="Arial" panose="020B0604020202020204" pitchFamily="34" charset="0"/>
              <a:buChar char="•"/>
            </a:pPr>
            <a:r>
              <a:rPr lang="en-US" sz="4000" dirty="0"/>
              <a:t>Matchup-Specific Win Rates: We will implement an advanced analysis feature to calculate win rates filtered by specific matchups, giving players strategic data to refine their tactics against particular opponents. </a:t>
            </a:r>
          </a:p>
        </p:txBody>
      </p:sp>
    </p:spTree>
    <p:extLst>
      <p:ext uri="{BB962C8B-B14F-4D97-AF65-F5344CB8AC3E}">
        <p14:creationId xmlns:p14="http://schemas.microsoft.com/office/powerpoint/2010/main" val="1487255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520</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Roundy</dc:creator>
  <cp:lastModifiedBy>cody strange</cp:lastModifiedBy>
  <cp:revision>5</cp:revision>
  <dcterms:created xsi:type="dcterms:W3CDTF">2022-03-27T22:12:22Z</dcterms:created>
  <dcterms:modified xsi:type="dcterms:W3CDTF">2024-04-24T23:04:53Z</dcterms:modified>
</cp:coreProperties>
</file>