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275" r:id="rId2"/>
    <p:sldId id="415" r:id="rId3"/>
    <p:sldId id="416" r:id="rId4"/>
    <p:sldId id="417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23" r:id="rId21"/>
    <p:sldId id="440" r:id="rId2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 snapToGrid="0"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9FDB41-D609-4FEB-8C11-9787CE5CB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6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35C484-6D57-4CE4-B062-D4209C2CC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0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83C78-C38D-40B7-BB4A-CAA91BB6F0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15-</a:t>
            </a:r>
            <a:fld id="{77CF8429-FC85-4EC9-90F6-EE2E32BE01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F046B83-EE1D-4173-81CC-C53B10FCC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FFF407DA-2021-4790-9B97-D6A076BB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2B03111-21CF-4C2C-84CD-FE3C0C53B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C814BD4-2CAB-4902-9025-A3D7AF7BF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FC11725E-A887-47D5-BBBC-BF0257966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DE4021A5-8D12-4A13-BAC1-E7DFC043F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B014D048-AF6B-4481-AFAB-576FF6290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4265C2A-C96B-435A-8165-836603F66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01F7505-E4DF-49EE-9DFD-798F040C3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7EB3568-9A1F-4DC4-89F0-3552337D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10/5/19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 dirty="0"/>
              <a:t>14-</a:t>
            </a:r>
            <a:fld id="{734ABB65-B38B-48D5-AA35-564905AF81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2690 Computer Networks II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15-</a:t>
            </a:r>
            <a:fld id="{9DEAD032-EFE6-4EE1-9F24-5A46EB20DD9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2690</a:t>
            </a:r>
            <a:br>
              <a:rPr lang="en-US" sz="3200" b="1" dirty="0"/>
            </a:br>
            <a:r>
              <a:rPr lang="en-US" sz="3200" b="1" dirty="0"/>
              <a:t>Computer Networks II</a:t>
            </a:r>
            <a:br>
              <a:rPr lang="en-US" sz="3200" b="1" dirty="0"/>
            </a:br>
            <a:r>
              <a:rPr lang="en-US" sz="3200" b="1" dirty="0"/>
              <a:t>Dr. </a:t>
            </a:r>
            <a:r>
              <a:rPr lang="en-US" sz="3200" b="1"/>
              <a:t>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15</a:t>
            </a:r>
            <a:br>
              <a:rPr lang="en-US" sz="2800" b="1" dirty="0"/>
            </a:br>
            <a:r>
              <a:rPr lang="en-US" sz="2800" b="1" dirty="0"/>
              <a:t>XDR and ASN.1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15-10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Applications of Abstract Syntax Notation One (ASN.1)</a:t>
            </a:r>
            <a:r>
              <a:rPr lang="en-US"/>
              <a:t> 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6024563" cy="5057775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Simple Network Management Protocol (SNMP)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X.509 digital certificates (“SSL certificates”)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Kerberos v5 (security server)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ASHRAE BACnet building automation &amp; control protocol (HVAC, lighting, fire detection &amp; access control)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Lightweight Directory Access Protocol (LDAP)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H.323 switching protocol (Voice over IP)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SS7 (landline network switching standard)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>
                <a:latin typeface="Bookman Old Style" pitchFamily="18" charset="0"/>
              </a:rPr>
              <a:t>TCAP (cellular network switching standard)</a:t>
            </a:r>
          </a:p>
        </p:txBody>
      </p:sp>
    </p:spTree>
    <p:extLst>
      <p:ext uri="{BB962C8B-B14F-4D97-AF65-F5344CB8AC3E}">
        <p14:creationId xmlns:p14="http://schemas.microsoft.com/office/powerpoint/2010/main" val="370332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7699" y="1533525"/>
            <a:ext cx="7877176" cy="41529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949D8AE2-6048-4EBC-A4B1-13AB8E03C7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The Domain of the ASN.1 Standard</a:t>
            </a:r>
            <a:r>
              <a:rPr lang="en-US" sz="4800"/>
              <a:t>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919966"/>
              </p:ext>
            </p:extLst>
          </p:nvPr>
        </p:nvGraphicFramePr>
        <p:xfrm>
          <a:off x="805725" y="1819275"/>
          <a:ext cx="7577862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Visio" r:id="rId3" imgW="9419379" imgH="4309181" progId="Visio.Drawing.11">
                  <p:embed/>
                </p:oleObj>
              </mc:Choice>
              <mc:Fallback>
                <p:oleObj name="Visio" r:id="rId3" imgW="9419379" imgH="43091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25" y="1819275"/>
                        <a:ext cx="7577862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96460" y="5318323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(Network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422286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30C4D49E-0C94-4FA9-B596-9F1FF77854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ASN.1/BER Universal Basic Types</a:t>
            </a:r>
            <a:r>
              <a:rPr lang="en-US"/>
              <a:t> </a:t>
            </a:r>
          </a:p>
        </p:txBody>
      </p:sp>
      <p:graphicFrame>
        <p:nvGraphicFramePr>
          <p:cNvPr id="93602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22773"/>
              </p:ext>
            </p:extLst>
          </p:nvPr>
        </p:nvGraphicFramePr>
        <p:xfrm>
          <a:off x="457200" y="2133600"/>
          <a:ext cx="8229600" cy="170078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TAG*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                                              SET OF 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 or FALSE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Positive and negative whole numbers including zero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BIT STRING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sequence of zero or more bits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OCTET STRING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sequence of zero or more octets (bytes)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Real numbers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ENUMERATED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 explicit list of  integer values that an instance of a data type may assume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00" name="Text Box 84"/>
          <p:cNvSpPr txBox="1">
            <a:spLocks noChangeArrowheads="1"/>
          </p:cNvSpPr>
          <p:nvPr/>
        </p:nvSpPr>
        <p:spPr bwMode="auto">
          <a:xfrm>
            <a:off x="457200" y="5943600"/>
            <a:ext cx="531498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sz="1200" b="1" i="1" dirty="0">
                <a:latin typeface="Arial" charset="0"/>
              </a:rPr>
              <a:t>*These are Universal tags, recognized by all ASN.1-compliant systems</a:t>
            </a:r>
          </a:p>
        </p:txBody>
      </p:sp>
      <p:graphicFrame>
        <p:nvGraphicFramePr>
          <p:cNvPr id="936150" name="Group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88435"/>
              </p:ext>
            </p:extLst>
          </p:nvPr>
        </p:nvGraphicFramePr>
        <p:xfrm>
          <a:off x="457200" y="1828800"/>
          <a:ext cx="8229600" cy="335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Basic Types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300515" y="2624328"/>
            <a:ext cx="341086" cy="275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6A882E0B-3923-456B-9A78-C2F8D8587B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ASN.1/BER Representation Concepts</a:t>
            </a:r>
            <a:r>
              <a:rPr lang="en-US" sz="4800"/>
              <a:t>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47824" y="2020847"/>
            <a:ext cx="5857876" cy="1762125"/>
            <a:chOff x="1647824" y="1600200"/>
            <a:chExt cx="5857876" cy="1762125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1647824" y="1600200"/>
              <a:ext cx="5857876" cy="176212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2209800" y="2977753"/>
              <a:ext cx="504031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l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Figure 7.8  ASN.1 BER representation for a 4-byte integer.</a:t>
              </a:r>
            </a:p>
          </p:txBody>
        </p:sp>
        <p:pic>
          <p:nvPicPr>
            <p:cNvPr id="12" name="Picture 2" descr="f07-08-9780123850591 copy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2839" y="2192377"/>
              <a:ext cx="4234234" cy="61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40115" y="2639199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75114" y="1700168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length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33525" y="2020847"/>
              <a:ext cx="184100" cy="444057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2436686" y="2634461"/>
              <a:ext cx="343192" cy="16927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88336" y="2752344"/>
            <a:ext cx="595086" cy="323165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INT (2)</a:t>
            </a:r>
          </a:p>
        </p:txBody>
      </p:sp>
      <p:sp>
        <p:nvSpPr>
          <p:cNvPr id="15" name="Oval 14"/>
          <p:cNvSpPr/>
          <p:nvPr/>
        </p:nvSpPr>
        <p:spPr>
          <a:xfrm>
            <a:off x="2985879" y="2752344"/>
            <a:ext cx="341086" cy="351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26280" y="2779776"/>
            <a:ext cx="180530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4-byte big-endian int</a:t>
            </a:r>
          </a:p>
        </p:txBody>
      </p:sp>
    </p:spTree>
    <p:extLst>
      <p:ext uri="{BB962C8B-B14F-4D97-AF65-F5344CB8AC3E}">
        <p14:creationId xmlns:p14="http://schemas.microsoft.com/office/powerpoint/2010/main" val="356693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39CC1B61-A070-49A8-B35D-B28DC49FEFE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Defining Data Types Using Abstract Syntax Notation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00075" y="2068651"/>
            <a:ext cx="797242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ClassRank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::=     -- comments are denoted by 2 hyphens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INTEGER { 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freshman (0), sophomore(1), junior (2), senior (3)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 algn="l"/>
            <a:endParaRPr lang="en-US" sz="1800" dirty="0"/>
          </a:p>
          <a:p>
            <a:pPr marL="342900" indent="-342900"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881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AEC37E05-9A43-4ACB-8CA6-E6C1FA5A30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ASN.1/BER Universal Object Types</a:t>
            </a:r>
            <a:r>
              <a:rPr lang="en-US"/>
              <a:t> </a:t>
            </a:r>
          </a:p>
        </p:txBody>
      </p:sp>
      <p:graphicFrame>
        <p:nvGraphicFramePr>
          <p:cNvPr id="93904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08068"/>
              </p:ext>
            </p:extLst>
          </p:nvPr>
        </p:nvGraphicFramePr>
        <p:xfrm>
          <a:off x="457200" y="2438400"/>
          <a:ext cx="8229600" cy="18470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                                              SET OF 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OBJECT IDENTIFIER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set of values associated with an ASN.1-defined information object (a registered numeric string that uniquely identifies an object, e.g. 1.3.6.1.2.1.4.3)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Object Descriptor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Human readable text describing a Type 6 information object, e.g. “ipInReceives”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NumericString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Digits 0 - 9, space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(...)String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19-21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Various strings, not widely used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IA5String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International alphabet 5 (ASCII)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(…)String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25-27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Various strings, not widely used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390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09316"/>
              </p:ext>
            </p:extLst>
          </p:nvPr>
        </p:nvGraphicFramePr>
        <p:xfrm>
          <a:off x="457200" y="2133600"/>
          <a:ext cx="8229600" cy="335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 Types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02771" y="2648857"/>
            <a:ext cx="2442029" cy="31205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3000" y="1447800"/>
            <a:ext cx="6896099" cy="4705349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18AA81D3-DC7F-4D12-93E2-CFCA4BED69E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Part of the OBJECT IDENTIFIER Name Tree</a:t>
            </a:r>
            <a:r>
              <a:rPr lang="en-US"/>
              <a:t> </a:t>
            </a:r>
          </a:p>
        </p:txBody>
      </p:sp>
      <p:graphicFrame>
        <p:nvGraphicFramePr>
          <p:cNvPr id="512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95114"/>
              </p:ext>
            </p:extLst>
          </p:nvPr>
        </p:nvGraphicFramePr>
        <p:xfrm>
          <a:off x="1383505" y="1667667"/>
          <a:ext cx="6262688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Visio" r:id="rId3" imgW="6847762" imgH="4644319" progId="Visio.Drawing.11">
                  <p:embed/>
                </p:oleObj>
              </mc:Choice>
              <mc:Fallback>
                <p:oleObj name="Visio" r:id="rId3" imgW="6847762" imgH="46443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05" y="1667667"/>
                        <a:ext cx="6262688" cy="441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08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81E63510-6657-4642-94D5-1479D3C96F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ASN.1/BER Universal Miscellaneous </a:t>
            </a:r>
            <a:br>
              <a:rPr lang="en-US" sz="2400" b="1" dirty="0"/>
            </a:br>
            <a:r>
              <a:rPr lang="en-US" sz="2400" b="1" dirty="0"/>
              <a:t>and Structured Types</a:t>
            </a:r>
            <a:endParaRPr lang="en-US" dirty="0"/>
          </a:p>
        </p:txBody>
      </p:sp>
      <p:graphicFrame>
        <p:nvGraphicFramePr>
          <p:cNvPr id="9553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6960"/>
              </p:ext>
            </p:extLst>
          </p:nvPr>
        </p:nvGraphicFramePr>
        <p:xfrm>
          <a:off x="457200" y="1752600"/>
          <a:ext cx="8229600" cy="18470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                                              SET OF 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single value NULL.  Used where several alternatives are possible but none of them apply.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EXTERNAL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type defined in some external document.  It need not be a valid ASN.1 type.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UTCTime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Date, time and UTC offset, specified as YYMMDDHHMMSS:Offset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GeneralizedTime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Date, time and UTC offset, specified as YYYYMMDDHHMMSS:Offset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[Reserved]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11-15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[Reserved]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28-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5546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96732"/>
              </p:ext>
            </p:extLst>
          </p:nvPr>
        </p:nvGraphicFramePr>
        <p:xfrm>
          <a:off x="457200" y="1447800"/>
          <a:ext cx="8229600" cy="335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Miscellaneous Types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546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49157"/>
              </p:ext>
            </p:extLst>
          </p:nvPr>
        </p:nvGraphicFramePr>
        <p:xfrm>
          <a:off x="457200" y="4038600"/>
          <a:ext cx="8229600" cy="335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Structured Types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544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80921"/>
              </p:ext>
            </p:extLst>
          </p:nvPr>
        </p:nvGraphicFramePr>
        <p:xfrm>
          <a:off x="457200" y="4343400"/>
          <a:ext cx="8229600" cy="177393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                                              SET OF VALUES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SEQUENCE and SEQUENCE-OF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Sequence: references a fixed, ordered list of types; each value is an ordered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 list of values, one from each component type.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Sequence-of: defined by referencing a single existing type; each value is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 ordered list of zero or more values of the existing type.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SET and SET-OF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Set: defined by referencing a fixed, unordered list of types, some of which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may be declared optional; each value is an unordered list of values, 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from each component type.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Set-of: defined by referencing a single existing type; each value is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unordered list of zero or more values of the existing type.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0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7175" y="4238625"/>
            <a:ext cx="8591549" cy="1914524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9C74A142-9C64-427D-94D2-B3F6DBA29DC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pPr eaLnBrk="1" hangingPunct="1"/>
            <a:r>
              <a:rPr lang="en-US" sz="2400" b="1"/>
              <a:t>Defining an ASN.1 Data Type Using a SEQUENCE</a:t>
            </a:r>
          </a:p>
        </p:txBody>
      </p:sp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1142999" y="1676400"/>
            <a:ext cx="751114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A-PDU-Example ::=	 -- This PDU has 3 fields 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SEQUENCE {	    	 -- that are always present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version	 INTEGER,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protocol-name	 IA5STRING,  -- ASCII char string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flags		 BIT STRING {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     final-fragment(0), ack(1)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42900" indent="-342900"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257175" y="5715000"/>
            <a:ext cx="86771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Figure 7.7 (modified)  Compound types created by means of nesting in ANS.1 BER (transfer syntax).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74189"/>
              </p:ext>
            </p:extLst>
          </p:nvPr>
        </p:nvGraphicFramePr>
        <p:xfrm>
          <a:off x="381000" y="4419600"/>
          <a:ext cx="838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Visio" r:id="rId3" imgW="7997826" imgH="1158132" progId="Visio.Drawing.11">
                  <p:embed/>
                </p:oleObj>
              </mc:Choice>
              <mc:Fallback>
                <p:oleObj name="Visio" r:id="rId3" imgW="7997826" imgH="11581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82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30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3000" y="1306286"/>
            <a:ext cx="6896099" cy="5018314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18AA81D3-DC7F-4D12-93E2-CFCA4BED69E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Figure 7.5  ASN.1 Stub Compiler</a:t>
            </a:r>
            <a:endParaRPr lang="en-US" dirty="0"/>
          </a:p>
        </p:txBody>
      </p:sp>
      <p:pic>
        <p:nvPicPr>
          <p:cNvPr id="8" name="Picture 2" descr="f07-05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24" y="1526947"/>
            <a:ext cx="4450671" cy="389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39381" y="5721107"/>
            <a:ext cx="6896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FIGURE 7.5 Stub compiler takes interface description as input and outputs client and server stubs.</a:t>
            </a:r>
            <a:r>
              <a:rPr lang="en-GB" altLang="en-US" sz="1400" b="1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0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85975" y="1666876"/>
            <a:ext cx="4991100" cy="3686174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B3978D6B-26EF-45CA-956D-1A3D9086B67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Figure 7.3  Argument Marshalling: </a:t>
            </a:r>
            <a:br>
              <a:rPr lang="en-US" sz="2400" b="1"/>
            </a:br>
            <a:r>
              <a:rPr lang="en-US" sz="2400" b="1"/>
              <a:t>Converting, Packing and Linearizing</a:t>
            </a:r>
            <a:r>
              <a:rPr lang="en-US" sz="2400"/>
              <a:t> </a:t>
            </a:r>
          </a:p>
        </p:txBody>
      </p:sp>
      <p:pic>
        <p:nvPicPr>
          <p:cNvPr id="7" name="Picture 2" descr="f07-03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981200"/>
            <a:ext cx="4019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06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CS 2690 Computer Networks II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15-</a:t>
            </a:r>
            <a:fld id="{F7450C44-2950-4444-920F-4801BC7DF342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Quiz Next Time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53748" y="1440674"/>
            <a:ext cx="7363326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Covers text pp. 431 - 587 (just what was assigned), which includes RPCs and Presentation Formatting (including big and little endian); and lectures 12 - 15.  (No ASN.1 questions.)</a:t>
            </a:r>
          </a:p>
        </p:txBody>
      </p:sp>
    </p:spTree>
    <p:extLst>
      <p:ext uri="{BB962C8B-B14F-4D97-AF65-F5344CB8AC3E}">
        <p14:creationId xmlns:p14="http://schemas.microsoft.com/office/powerpoint/2010/main" val="4032964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FED0CB03-CE95-4CB6-8D90-E504F902546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sz="2400" b="1"/>
              <a:t>Homework Question B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0" dirty="0">
                <a:latin typeface="Bookman Old Style" pitchFamily="18" charset="0"/>
              </a:rPr>
              <a:t>B.  Give the ASN.1 transfer syntax encoding for the following data types and values.  Show integer data values in hex (not binary) format and show characters as text characters.</a:t>
            </a:r>
            <a:r>
              <a:rPr lang="en-US" sz="1800" dirty="0">
                <a:latin typeface="Bookman Old Style" pitchFamily="18" charset="0"/>
              </a:rPr>
              <a:t>  </a:t>
            </a:r>
            <a:r>
              <a:rPr lang="en-US" sz="1800" b="0" dirty="0">
                <a:latin typeface="Bookman Old Style" pitchFamily="18" charset="0"/>
              </a:rPr>
              <a:t>Assume that the integer value is stored in a 4-byte field.  Use Figures 7.7 and 7.8 on p. 590 and the relevant Lecture 15 slides as a guide.  (10 points)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endParaRPr lang="en-US" sz="1800" b="0" dirty="0">
              <a:latin typeface="Bookman Old Style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0" dirty="0">
                <a:latin typeface="Bookman Old Style" pitchFamily="18" charset="0"/>
              </a:rPr>
              <a:t>        a) The integer 10,120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0" dirty="0">
                <a:latin typeface="Bookman Old Style" pitchFamily="18" charset="0"/>
              </a:rPr>
              <a:t>        b) The ASCII text string “Text”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0" dirty="0">
                <a:latin typeface="Bookman Old Style" pitchFamily="18" charset="0"/>
              </a:rPr>
              <a:t>        c) A SEQUENCE containing the data items in (a) and (b), as follows: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800" b="0" dirty="0">
                <a:latin typeface="Bookman Old Style" pitchFamily="18" charset="0"/>
              </a:rPr>
              <a:t>	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dirty="0"/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Part-c ::=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SEQUENCE {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INTEGER ::= 10120,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mytext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IA5String ::= "Text"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520700" algn="l"/>
                <a:tab pos="688975" algn="l"/>
                <a:tab pos="2173288" algn="l"/>
              </a:tabLst>
            </a:pPr>
            <a:r>
              <a:rPr lang="en-US" sz="1800" b="0" dirty="0">
                <a:latin typeface="Bookman Old Style" pitchFamily="18" charset="0"/>
              </a:rPr>
              <a:t>	   </a:t>
            </a:r>
            <a:r>
              <a:rPr lang="en-US" sz="1800" dirty="0">
                <a:latin typeface="Bookman Old Style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2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CDCE4156-FBF2-460D-8C07-85E47299E0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Canonical Intermediate vs. Receiver-Makes-Right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467600" cy="4876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b="1" dirty="0">
                <a:latin typeface="Bookman Old Style" pitchFamily="18" charset="0"/>
              </a:rPr>
              <a:t>Canonical intermediate </a:t>
            </a:r>
            <a:r>
              <a:rPr lang="en-US" sz="1600" dirty="0">
                <a:latin typeface="Bookman Old Style" pitchFamily="18" charset="0"/>
              </a:rPr>
              <a:t>form uses a </a:t>
            </a:r>
            <a:r>
              <a:rPr lang="en-US" sz="1600" i="1" dirty="0">
                <a:latin typeface="Bookman Old Style" pitchFamily="18" charset="0"/>
              </a:rPr>
              <a:t>network standard</a:t>
            </a:r>
            <a:r>
              <a:rPr lang="en-US" sz="1600" dirty="0">
                <a:latin typeface="Bookman Old Style" pitchFamily="18" charset="0"/>
              </a:rPr>
              <a:t> data format </a:t>
            </a:r>
          </a:p>
          <a:p>
            <a:pPr lvl="1"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Senders must convert from their </a:t>
            </a:r>
            <a:r>
              <a:rPr lang="en-US" sz="1600" i="1" dirty="0">
                <a:latin typeface="Bookman Old Style" pitchFamily="18" charset="0"/>
              </a:rPr>
              <a:t>native </a:t>
            </a:r>
            <a:r>
              <a:rPr lang="en-US" sz="1600" dirty="0">
                <a:latin typeface="Bookman Old Style" pitchFamily="18" charset="0"/>
              </a:rPr>
              <a:t>form to canonical intermediate (network standard) form, if they don’t already use that form</a:t>
            </a:r>
          </a:p>
          <a:p>
            <a:pPr lvl="1"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Receivers must </a:t>
            </a:r>
            <a:r>
              <a:rPr lang="en-US" sz="1600" i="1" dirty="0">
                <a:latin typeface="Bookman Old Style" pitchFamily="18" charset="0"/>
              </a:rPr>
              <a:t>reconvert</a:t>
            </a:r>
            <a:r>
              <a:rPr lang="en-US" sz="1600" dirty="0">
                <a:latin typeface="Bookman Old Style" pitchFamily="18" charset="0"/>
              </a:rPr>
              <a:t> from canonical intermediate back to their native form (which may or may not be different than the sender’s native form)</a:t>
            </a:r>
          </a:p>
          <a:p>
            <a:pPr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With </a:t>
            </a:r>
            <a:r>
              <a:rPr lang="en-US" sz="1600" b="1" dirty="0">
                <a:latin typeface="Bookman Old Style" pitchFamily="18" charset="0"/>
              </a:rPr>
              <a:t>receiver-makes-right</a:t>
            </a:r>
            <a:r>
              <a:rPr lang="en-US" sz="1600" dirty="0">
                <a:latin typeface="Bookman Old Style" pitchFamily="18" charset="0"/>
              </a:rPr>
              <a:t>, the sender does no conversion</a:t>
            </a:r>
          </a:p>
          <a:p>
            <a:pPr lvl="1"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Instead, the data is tagged with a standardized code that tells the receiver what native format the sender used</a:t>
            </a:r>
          </a:p>
          <a:p>
            <a:pPr lvl="1"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If the receiver’s native format is different, the receiver must do the conversion (i.e., must “make it right”)</a:t>
            </a:r>
          </a:p>
          <a:p>
            <a:pPr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Standards apply in both systems</a:t>
            </a:r>
          </a:p>
          <a:p>
            <a:pPr lvl="1"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In canonical intermediate, the </a:t>
            </a:r>
            <a:r>
              <a:rPr lang="en-US" sz="1600" i="1" dirty="0">
                <a:latin typeface="Bookman Old Style" pitchFamily="18" charset="0"/>
              </a:rPr>
              <a:t>data format</a:t>
            </a:r>
            <a:r>
              <a:rPr lang="en-US" sz="1600" dirty="0">
                <a:latin typeface="Bookman Old Style" pitchFamily="18" charset="0"/>
              </a:rPr>
              <a:t> is standardized</a:t>
            </a:r>
          </a:p>
          <a:p>
            <a:pPr lvl="1" eaLnBrk="1" hangingPunct="1">
              <a:spcBef>
                <a:spcPct val="10000"/>
              </a:spcBef>
              <a:spcAft>
                <a:spcPts val="900"/>
              </a:spcAft>
            </a:pPr>
            <a:r>
              <a:rPr lang="en-US" sz="1600" dirty="0">
                <a:latin typeface="Bookman Old Style" pitchFamily="18" charset="0"/>
              </a:rPr>
              <a:t>In receiver-makes-right, the </a:t>
            </a:r>
            <a:r>
              <a:rPr lang="en-US" sz="1600" i="1" dirty="0">
                <a:latin typeface="Bookman Old Style" pitchFamily="18" charset="0"/>
              </a:rPr>
              <a:t>tags</a:t>
            </a:r>
            <a:r>
              <a:rPr lang="en-US" sz="1600" dirty="0">
                <a:latin typeface="Bookman Old Style" pitchFamily="18" charset="0"/>
              </a:rPr>
              <a:t> must be standardized</a:t>
            </a:r>
          </a:p>
        </p:txBody>
      </p:sp>
    </p:spTree>
    <p:extLst>
      <p:ext uri="{BB962C8B-B14F-4D97-AF65-F5344CB8AC3E}">
        <p14:creationId xmlns:p14="http://schemas.microsoft.com/office/powerpoint/2010/main" val="148102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96AF9446-9FC2-4456-9AE0-2E333D67946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 32-Bit Integer Encoded as Tagged Data</a:t>
            </a:r>
            <a:endParaRPr lang="en-US"/>
          </a:p>
        </p:txBody>
      </p:sp>
      <p:pic>
        <p:nvPicPr>
          <p:cNvPr id="7" name="Picture 2" descr="f07-04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2873375"/>
            <a:ext cx="561606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86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23B7B884-4F9D-41F3-991E-40D3046CE7D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External Data Representation Standards</a:t>
            </a:r>
            <a:r>
              <a:rPr lang="en-US" dirty="0"/>
              <a:t>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5791200" cy="4525963"/>
          </a:xfrm>
        </p:spPr>
        <p:txBody>
          <a:bodyPr/>
          <a:lstStyle/>
          <a:p>
            <a:pPr marL="344488" indent="-344488" eaLnBrk="1" hangingPunct="1">
              <a:lnSpc>
                <a:spcPct val="200000"/>
              </a:lnSpc>
            </a:pPr>
            <a:r>
              <a:rPr lang="en-US" sz="1800" dirty="0">
                <a:latin typeface="Bookman Old Style" pitchFamily="18" charset="0"/>
              </a:rPr>
              <a:t>Sun </a:t>
            </a:r>
            <a:r>
              <a:rPr lang="en-US" sz="1800" i="1" dirty="0">
                <a:latin typeface="Bookman Old Style" pitchFamily="18" charset="0"/>
              </a:rPr>
              <a:t>XDR</a:t>
            </a:r>
            <a:r>
              <a:rPr lang="en-US" sz="1800" dirty="0">
                <a:latin typeface="Bookman Old Style" pitchFamily="18" charset="0"/>
              </a:rPr>
              <a:t> (eXternal Data Representation) </a:t>
            </a:r>
          </a:p>
          <a:p>
            <a:pPr marL="344488" indent="-344488" eaLnBrk="1" hangingPunct="1">
              <a:lnSpc>
                <a:spcPct val="200000"/>
              </a:lnSpc>
            </a:pPr>
            <a:r>
              <a:rPr lang="en-US" sz="1800" dirty="0">
                <a:latin typeface="Bookman Old Style" pitchFamily="18" charset="0"/>
              </a:rPr>
              <a:t>ISO </a:t>
            </a:r>
            <a:r>
              <a:rPr lang="en-US" sz="1800" i="1" dirty="0">
                <a:latin typeface="Bookman Old Style" pitchFamily="18" charset="0"/>
              </a:rPr>
              <a:t>ASN.1</a:t>
            </a:r>
            <a:r>
              <a:rPr lang="en-US" sz="1800" dirty="0">
                <a:latin typeface="Bookman Old Style" pitchFamily="18" charset="0"/>
              </a:rPr>
              <a:t> (Abstract Syntax Notation One)</a:t>
            </a:r>
          </a:p>
          <a:p>
            <a:pPr marL="344488" indent="-344488" eaLnBrk="1" hangingPunct="1">
              <a:lnSpc>
                <a:spcPct val="200000"/>
              </a:lnSpc>
            </a:pPr>
            <a:r>
              <a:rPr lang="en-US" sz="1800" dirty="0">
                <a:latin typeface="Bookman Old Style" pitchFamily="18" charset="0"/>
              </a:rPr>
              <a:t>OSF DCE </a:t>
            </a:r>
            <a:r>
              <a:rPr lang="en-US" sz="1800" i="1" dirty="0">
                <a:latin typeface="Bookman Old Style" pitchFamily="18" charset="0"/>
              </a:rPr>
              <a:t>NDR</a:t>
            </a:r>
            <a:r>
              <a:rPr lang="en-US" sz="1800" dirty="0">
                <a:latin typeface="Bookman Old Style" pitchFamily="18" charset="0"/>
              </a:rPr>
              <a:t> (Network Data Representation)</a:t>
            </a:r>
          </a:p>
          <a:p>
            <a:pPr marL="344488" indent="-344488" eaLnBrk="1" hangingPunct="1">
              <a:lnSpc>
                <a:spcPct val="200000"/>
              </a:lnSpc>
            </a:pPr>
            <a:r>
              <a:rPr lang="en-US" sz="1800" dirty="0">
                <a:latin typeface="Bookman Old Style" pitchFamily="18" charset="0"/>
              </a:rPr>
              <a:t>W3C </a:t>
            </a:r>
            <a:r>
              <a:rPr lang="en-US" sz="1800" i="1" dirty="0">
                <a:latin typeface="Bookman Old Style" pitchFamily="18" charset="0"/>
              </a:rPr>
              <a:t>XML</a:t>
            </a:r>
            <a:r>
              <a:rPr lang="en-US" sz="1800" dirty="0">
                <a:latin typeface="Bookman Old Style" pitchFamily="18" charset="0"/>
              </a:rPr>
              <a:t> (eXtensible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293976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095376" y="1381125"/>
            <a:ext cx="6934200" cy="4170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3C72F69F-AB4A-476F-8CFF-164D7302A6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Sun’s Open Network Computing (ONC+) Environment</a:t>
            </a: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31488"/>
              </p:ext>
            </p:extLst>
          </p:nvPr>
        </p:nvGraphicFramePr>
        <p:xfrm>
          <a:off x="1143000" y="1600200"/>
          <a:ext cx="68580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Visio" r:id="rId3" imgW="7133401" imgH="3855396" progId="Visio.Drawing.11">
                  <p:embed/>
                </p:oleObj>
              </mc:Choice>
              <mc:Fallback>
                <p:oleObj name="Visio" r:id="rId3" imgW="7133401" imgH="38553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858000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49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9351EA8C-116C-4B51-BF2F-3B8BA69FF31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XDR Data Types</a:t>
            </a:r>
            <a:r>
              <a:rPr lang="en-US" dirty="0"/>
              <a:t> </a:t>
            </a:r>
          </a:p>
        </p:txBody>
      </p:sp>
      <p:graphicFrame>
        <p:nvGraphicFramePr>
          <p:cNvPr id="928407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18527"/>
              </p:ext>
            </p:extLst>
          </p:nvPr>
        </p:nvGraphicFramePr>
        <p:xfrm>
          <a:off x="686409" y="1352550"/>
          <a:ext cx="7823200" cy="46085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SIZE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                        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32-bit signed binary integer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unsigned int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32-bits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32-bit unsigned binary 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Boolean value (false or true) represented by 0 or 1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enum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Enumeration type with values defined by integers (e.g., RED=1, WHITE=2, etc.)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hyper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64-bit signed binary 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unsigned hyper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64-bit unsigned binary 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Single precision floating point number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 precision floating point number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opaque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arb.*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Unconverted data (i.e., data in the sender’s native representation)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String of ASCII characters (preceded by a 4-byte int count of number of elements)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fixed array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fixed-size array of any other data type (no count field - length is predetermined)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counted array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Array in which the type has a fixed upper limit, but individual arrays 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vary up to that size (preceded by a 4-byte int count of number of elements)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structure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data aggregate, like C's struct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discriminated union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data structure that allows one of several alternative forms, like C’s union</a:t>
                      </a:r>
                      <a:endParaRPr kumimoji="0" 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void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Used if no data is present where a data item is optional (e.g., in a structure)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symbolic constant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symbolic constant and associated 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optional data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arb.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Allows zero or one occurrences of an item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348" name="Text Box 658"/>
          <p:cNvSpPr txBox="1">
            <a:spLocks noChangeArrowheads="1"/>
          </p:cNvSpPr>
          <p:nvPr/>
        </p:nvSpPr>
        <p:spPr bwMode="auto">
          <a:xfrm>
            <a:off x="5399315" y="6198056"/>
            <a:ext cx="3219151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sz="800" dirty="0">
                <a:latin typeface="Arial" charset="0"/>
              </a:rPr>
              <a:t>From </a:t>
            </a:r>
            <a:r>
              <a:rPr lang="en-US" sz="800" u="sng" dirty="0">
                <a:latin typeface="Arial" charset="0"/>
              </a:rPr>
              <a:t>Internetworking with TCP/IP</a:t>
            </a:r>
            <a:r>
              <a:rPr lang="en-US" sz="800" dirty="0">
                <a:latin typeface="Arial" charset="0"/>
              </a:rPr>
              <a:t>, Vol. III, D. Comer, Prentice Hall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787" y="6078200"/>
            <a:ext cx="233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200" b="1" i="1" dirty="0">
                <a:latin typeface="+mn-lt"/>
              </a:rPr>
              <a:t>*Size is arbitrary (variable)</a:t>
            </a:r>
          </a:p>
        </p:txBody>
      </p:sp>
    </p:spTree>
    <p:extLst>
      <p:ext uri="{BB962C8B-B14F-4D97-AF65-F5344CB8AC3E}">
        <p14:creationId xmlns:p14="http://schemas.microsoft.com/office/powerpoint/2010/main" val="36171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3999" y="4038600"/>
            <a:ext cx="6105526" cy="20574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59DB2C16-6D92-4CA6-821B-E230015F056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400" b="1" dirty="0"/>
              <a:t>XDR Encoding Operations in C</a:t>
            </a:r>
            <a:r>
              <a:rPr lang="en-US" sz="4800" dirty="0"/>
              <a:t> 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219200"/>
            <a:ext cx="8097254" cy="2895600"/>
          </a:xfrm>
        </p:spPr>
        <p:txBody>
          <a:bodyPr/>
          <a:lstStyle/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rpc</a:t>
            </a:r>
            <a:r>
              <a:rPr lang="en-US" sz="1400" b="1" dirty="0">
                <a:latin typeface="Courier New" pitchFamily="49" charset="0"/>
              </a:rPr>
              <a:t>/</a:t>
            </a:r>
            <a:r>
              <a:rPr lang="en-US" sz="1400" b="1" dirty="0" err="1">
                <a:latin typeface="Courier New" pitchFamily="49" charset="0"/>
              </a:rPr>
              <a:t>xdr.h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#define BUFSIZE 4000	/* size of memory for encoding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XDR	*xdrs;		/* pointer to last byte in XDR stream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char	buf[BUFSIZE];	/* memory area to hold XDR stream (data)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xdrmem_create</a:t>
            </a:r>
            <a:r>
              <a:rPr lang="en-US" sz="1400" b="1" dirty="0">
                <a:latin typeface="Courier New" pitchFamily="49" charset="0"/>
              </a:rPr>
              <a:t>(xdrs, buf, BUFSIZE, XDR_ENCODE); /* initialize stream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int i;		/* integer in local "native" representation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. . .			/* assume stream initialized for ENCODE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i = 260;		/* assign integer value to be converted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latin typeface="Courier New" pitchFamily="49" charset="0"/>
              </a:rPr>
              <a:t>	xdr_int(xdrs, &amp;i);	/* convert integer and append to stream */</a:t>
            </a: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marL="341313" indent="-341313" eaLnBrk="1" hangingPunct="1"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4924425" y="6203722"/>
            <a:ext cx="36006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sz="800" dirty="0">
                <a:latin typeface="Arial" charset="0"/>
              </a:rPr>
              <a:t>Adapted from </a:t>
            </a:r>
            <a:r>
              <a:rPr lang="en-US" sz="800" u="sng" dirty="0">
                <a:latin typeface="Arial" charset="0"/>
              </a:rPr>
              <a:t>Internetworking with TCP/IP</a:t>
            </a:r>
            <a:r>
              <a:rPr lang="en-US" sz="800" dirty="0">
                <a:latin typeface="Arial" charset="0"/>
              </a:rPr>
              <a:t>, Vol. III, D. Comer, Prentice Hall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5895"/>
              </p:ext>
            </p:extLst>
          </p:nvPr>
        </p:nvGraphicFramePr>
        <p:xfrm>
          <a:off x="1719262" y="4141787"/>
          <a:ext cx="57150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Visio" r:id="rId3" imgW="5774136" imgH="2048581" progId="Visio.Drawing.11">
                  <p:embed/>
                </p:oleObj>
              </mc:Choice>
              <mc:Fallback>
                <p:oleObj name="Visio" r:id="rId3" imgW="5774136" imgH="20485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2" y="4141787"/>
                        <a:ext cx="571500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67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7699" y="1104900"/>
            <a:ext cx="7877176" cy="5238749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2690 Computer Networks II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C630ADCE-4F5C-415C-B565-F133219889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pPr eaLnBrk="1" hangingPunct="1"/>
            <a:r>
              <a:rPr lang="en-US" sz="2400" b="1" dirty="0"/>
              <a:t>Files Produced by Compiling an RPC Specification File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42557"/>
              </p:ext>
            </p:extLst>
          </p:nvPr>
        </p:nvGraphicFramePr>
        <p:xfrm>
          <a:off x="838993" y="1284286"/>
          <a:ext cx="7304088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Visio" r:id="rId3" imgW="6999427" imgH="4677156" progId="Visio.Drawing.11">
                  <p:embed/>
                </p:oleObj>
              </mc:Choice>
              <mc:Fallback>
                <p:oleObj name="Visio" r:id="rId3" imgW="6999427" imgH="46771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" y="1284286"/>
                        <a:ext cx="7304088" cy="487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914400" y="5867400"/>
            <a:ext cx="990600" cy="6096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3505200" y="3810000"/>
            <a:ext cx="1643063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56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14708</TotalTime>
  <Words>1689</Words>
  <Application>Microsoft Macintosh PowerPoint</Application>
  <PresentationFormat>On-screen Show (4:3)</PresentationFormat>
  <Paragraphs>272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Courier New</vt:lpstr>
      <vt:lpstr>Default Design</vt:lpstr>
      <vt:lpstr>Visio</vt:lpstr>
      <vt:lpstr>CS 2690 Computer Networks II Dr. Sayeed Sajal  Lecture 15 XDR and ASN.1</vt:lpstr>
      <vt:lpstr>Figure 7.3  Argument Marshalling:  Converting, Packing and Linearizing </vt:lpstr>
      <vt:lpstr>Canonical Intermediate vs. Receiver-Makes-Right</vt:lpstr>
      <vt:lpstr>A 32-Bit Integer Encoded as Tagged Data</vt:lpstr>
      <vt:lpstr>External Data Representation Standards </vt:lpstr>
      <vt:lpstr>Sun’s Open Network Computing (ONC+) Environment</vt:lpstr>
      <vt:lpstr>XDR Data Types </vt:lpstr>
      <vt:lpstr>XDR Encoding Operations in C </vt:lpstr>
      <vt:lpstr>Files Produced by Compiling an RPC Specification File</vt:lpstr>
      <vt:lpstr>Applications of Abstract Syntax Notation One (ASN.1) </vt:lpstr>
      <vt:lpstr>The Domain of the ASN.1 Standard </vt:lpstr>
      <vt:lpstr>ASN.1/BER Universal Basic Types </vt:lpstr>
      <vt:lpstr>ASN.1/BER Representation Concepts </vt:lpstr>
      <vt:lpstr>Defining Data Types Using Abstract Syntax Notation</vt:lpstr>
      <vt:lpstr>ASN.1/BER Universal Object Types </vt:lpstr>
      <vt:lpstr>Part of the OBJECT IDENTIFIER Name Tree </vt:lpstr>
      <vt:lpstr>ASN.1/BER Universal Miscellaneous  and Structured Types</vt:lpstr>
      <vt:lpstr>Defining an ASN.1 Data Type Using a SEQUENCE</vt:lpstr>
      <vt:lpstr>Figure 7.5  ASN.1 Stub Compiler</vt:lpstr>
      <vt:lpstr>Quiz Next Time</vt:lpstr>
      <vt:lpstr>Homework Question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Sayeed Sajal</cp:lastModifiedBy>
  <cp:revision>705</cp:revision>
  <cp:lastPrinted>2012-07-13T23:16:15Z</cp:lastPrinted>
  <dcterms:created xsi:type="dcterms:W3CDTF">2003-04-27T18:03:04Z</dcterms:created>
  <dcterms:modified xsi:type="dcterms:W3CDTF">2020-10-19T03:21:02Z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