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327" r:id="rId7"/>
    <p:sldId id="264" r:id="rId8"/>
    <p:sldId id="261" r:id="rId9"/>
    <p:sldId id="262" r:id="rId10"/>
    <p:sldId id="263" r:id="rId11"/>
    <p:sldId id="265" r:id="rId12"/>
    <p:sldId id="328" r:id="rId13"/>
    <p:sldId id="266" r:id="rId14"/>
    <p:sldId id="267" r:id="rId15"/>
    <p:sldId id="268" r:id="rId16"/>
    <p:sldId id="329" r:id="rId17"/>
    <p:sldId id="269" r:id="rId18"/>
    <p:sldId id="270" r:id="rId19"/>
    <p:sldId id="271" r:id="rId20"/>
    <p:sldId id="272" r:id="rId21"/>
    <p:sldId id="273" r:id="rId22"/>
    <p:sldId id="274" r:id="rId23"/>
    <p:sldId id="330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8" r:id="rId35"/>
    <p:sldId id="289" r:id="rId36"/>
    <p:sldId id="285" r:id="rId37"/>
    <p:sldId id="286" r:id="rId38"/>
    <p:sldId id="287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  <p:sldId id="307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0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Urban" initials="" lastIdx="11" clrIdx="0"/>
  <p:cmAuthor id="1" name="Catherine" initials="CR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0"/>
    </p:cViewPr>
  </p:sorterViewPr>
  <p:notesViewPr>
    <p:cSldViewPr snapToGrid="0" snapToObjects="1">
      <p:cViewPr varScale="1">
        <p:scale>
          <a:sx n="59" d="100"/>
          <a:sy n="59" d="100"/>
        </p:scale>
        <p:origin x="-32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93EC-4A02-2948-8206-6B9F8C6FBDD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1800-4FCF-FE45-A177-335F0755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55B7-C002-4536-BA86-582594698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59F6A-2048-4846-A9D3-2D8FA4C5F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1014-20F3-4F5B-8FF8-2AF7A8970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F9F90-725F-45A6-A3CA-760C8CD5C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CF01-5969-44C8-BA13-B0C02CA51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B1DA-1272-4286-B189-2A29EC0CE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DA7B-D110-4575-81A0-BC77DF065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668FE-FE6B-402D-BA63-9480D9B3B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E0DE-A223-4CDC-8B36-36B2EEA24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E88A-E8FC-465B-AB03-EF187B35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A237-8680-4FAE-90B1-CED22E3F9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9EFBB7A-413D-45F3-8A68-D79B05265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3962400" cy="1905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FFFF"/>
                </a:solidFill>
              </a:rPr>
              <a:t>Databases Illuminated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914400" y="3048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FF"/>
                </a:solidFill>
              </a:rPr>
              <a:t>Chapter Twelve</a:t>
            </a:r>
          </a:p>
          <a:p>
            <a:pPr eaLnBrk="1" hangingPunct="1"/>
            <a:r>
              <a:rPr lang="en-US" dirty="0" smtClean="0">
                <a:solidFill>
                  <a:srgbClr val="FFFFFF"/>
                </a:solidFill>
              </a:rPr>
              <a:t>Big Data and </a:t>
            </a:r>
            <a:r>
              <a:rPr lang="en-US" dirty="0" err="1" smtClean="0">
                <a:solidFill>
                  <a:srgbClr val="FFFFFF"/>
                </a:solidFill>
              </a:rPr>
              <a:t>NoSQL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sz="2400" dirty="0" smtClean="0"/>
              <a:t>A file is divided into subcomponents known as </a:t>
            </a:r>
            <a:r>
              <a:rPr lang="en-US" sz="2400" b="1" dirty="0" smtClean="0"/>
              <a:t>blocks </a:t>
            </a:r>
            <a:r>
              <a:rPr lang="en-US" sz="2400" dirty="0" smtClean="0"/>
              <a:t>(basic unit of storage)</a:t>
            </a:r>
          </a:p>
          <a:p>
            <a:r>
              <a:rPr lang="en-US" sz="2400" dirty="0" smtClean="0"/>
              <a:t>Default size is 64 megabytes; sometimes 128 megabytes or larger</a:t>
            </a:r>
          </a:p>
          <a:p>
            <a:r>
              <a:rPr lang="en-US" sz="2400" dirty="0" smtClean="0"/>
              <a:t>Advantage of large block size:</a:t>
            </a:r>
          </a:p>
          <a:p>
            <a:pPr lvl="1"/>
            <a:r>
              <a:rPr lang="en-US" sz="2400" dirty="0" smtClean="0"/>
              <a:t>Supports streaming, sequential data access</a:t>
            </a:r>
          </a:p>
          <a:p>
            <a:pPr lvl="1"/>
            <a:r>
              <a:rPr lang="en-US" sz="2400" dirty="0" smtClean="0"/>
              <a:t>Minimizes disk seek time for file retrieval</a:t>
            </a:r>
          </a:p>
          <a:p>
            <a:pPr lvl="1"/>
            <a:r>
              <a:rPr lang="en-US" sz="2400" dirty="0" smtClean="0"/>
              <a:t>Leads to faster sequential data access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good for random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Terminology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blocks of a data set are used to form an HDFS </a:t>
            </a:r>
            <a:r>
              <a:rPr lang="en-US" sz="2400" b="1" dirty="0" smtClean="0"/>
              <a:t>cluster</a:t>
            </a:r>
            <a:endParaRPr lang="en-US" sz="2400" dirty="0" smtClean="0"/>
          </a:p>
          <a:p>
            <a:r>
              <a:rPr lang="en-US" sz="2400" dirty="0" smtClean="0"/>
              <a:t>A cluster is composed of:</a:t>
            </a:r>
          </a:p>
          <a:p>
            <a:pPr lvl="1"/>
            <a:r>
              <a:rPr lang="en-US" sz="2400" b="1" dirty="0"/>
              <a:t>N</a:t>
            </a:r>
            <a:r>
              <a:rPr lang="en-US" sz="2400" b="1" dirty="0" smtClean="0"/>
              <a:t>odes:</a:t>
            </a:r>
            <a:r>
              <a:rPr lang="en-US" sz="2400" dirty="0" smtClean="0"/>
              <a:t> each is a single computer</a:t>
            </a:r>
          </a:p>
          <a:p>
            <a:pPr lvl="1"/>
            <a:r>
              <a:rPr lang="en-US" sz="2400" b="1" dirty="0"/>
              <a:t>R</a:t>
            </a:r>
            <a:r>
              <a:rPr lang="en-US" sz="2400" b="1" dirty="0" smtClean="0"/>
              <a:t>acks: </a:t>
            </a:r>
            <a:r>
              <a:rPr lang="en-US" sz="2400" dirty="0" smtClean="0"/>
              <a:t>a collection of 30-40 nodes on the same network switch</a:t>
            </a:r>
          </a:p>
          <a:p>
            <a:r>
              <a:rPr lang="en-US" sz="2400" dirty="0" smtClean="0"/>
              <a:t>A cluster is a collection of racks</a:t>
            </a:r>
          </a:p>
          <a:p>
            <a:r>
              <a:rPr lang="en-US" sz="2400" dirty="0" smtClean="0"/>
              <a:t>Blocks are stored in </a:t>
            </a:r>
            <a:r>
              <a:rPr lang="en-US" sz="2400" b="1" dirty="0" smtClean="0"/>
              <a:t>data nodes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name node </a:t>
            </a:r>
            <a:r>
              <a:rPr lang="en-US" sz="2400" dirty="0" smtClean="0"/>
              <a:t>is used to store metadata about data nodes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3C8C93"/>
                </a:solidFill>
              </a:rPr>
              <a:t>See Figure 12.3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3C8C9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814536"/>
            <a:ext cx="709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12.3 Organization of Dataset Blocks Within an HDFS Cluster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4400"/>
            <a:ext cx="4342181" cy="48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HDFS replicates blocks</a:t>
            </a:r>
          </a:p>
          <a:p>
            <a:r>
              <a:rPr lang="en-US" sz="2800" dirty="0" smtClean="0"/>
              <a:t>By default, three replicas across two racks (one replica in one rack and two replicas in a different rack)</a:t>
            </a:r>
          </a:p>
          <a:p>
            <a:r>
              <a:rPr lang="en-US" sz="2800" dirty="0" smtClean="0"/>
              <a:t>A pipeline is used to link the replicas together</a:t>
            </a:r>
          </a:p>
          <a:p>
            <a:r>
              <a:rPr lang="en-US" sz="2800" dirty="0" smtClean="0"/>
              <a:t>The </a:t>
            </a:r>
            <a:r>
              <a:rPr lang="en-US" sz="2800" smtClean="0"/>
              <a:t>number of </a:t>
            </a:r>
            <a:r>
              <a:rPr lang="en-US" sz="2800" dirty="0" smtClean="0"/>
              <a:t>replicas can be increased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0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HDFS distributes a large data set across multiple nodes</a:t>
            </a:r>
          </a:p>
          <a:p>
            <a:r>
              <a:rPr lang="en-US" sz="2800" dirty="0" err="1" smtClean="0"/>
              <a:t>MapReduce</a:t>
            </a:r>
            <a:r>
              <a:rPr lang="en-US" sz="2800" dirty="0" smtClean="0"/>
              <a:t> is then used to parallelize a programming job that requires reading the nodes to perform some form of computation</a:t>
            </a:r>
          </a:p>
          <a:p>
            <a:r>
              <a:rPr lang="en-US" sz="2800" dirty="0" smtClean="0"/>
              <a:t>Using the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paradigm: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omputation is done in parallel over individual blocks (the map step)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results are merged (the reduce step)</a:t>
            </a:r>
          </a:p>
        </p:txBody>
      </p:sp>
    </p:spTree>
    <p:extLst>
      <p:ext uri="{BB962C8B-B14F-4D97-AF65-F5344CB8AC3E}">
        <p14:creationId xmlns:p14="http://schemas.microsoft.com/office/powerpoint/2010/main" val="15268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sz="2800" dirty="0"/>
              <a:t>D</a:t>
            </a:r>
            <a:r>
              <a:rPr lang="en-US" sz="2800" dirty="0" smtClean="0"/>
              <a:t>ata flow in a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program </a:t>
            </a:r>
          </a:p>
        </p:txBody>
      </p:sp>
      <p:pic>
        <p:nvPicPr>
          <p:cNvPr id="4" name="Picture 3" descr="9781284079050_CH12_FIGF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65" y="1981200"/>
            <a:ext cx="6545885" cy="3464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2126" y="556260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12.4 Dataflow in </a:t>
            </a:r>
            <a:r>
              <a:rPr lang="en-US" altLang="en-US" dirty="0" err="1">
                <a:solidFill>
                  <a:srgbClr val="000000"/>
                </a:solidFill>
              </a:rPr>
              <a:t>MapReduce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Dataflow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data set that is sent to HDFS to be divided into blocks is stored in each block as key-value pairs: </a:t>
            </a:r>
            <a:r>
              <a:rPr lang="en-US" sz="2800" i="1" dirty="0" smtClean="0"/>
              <a:t>&lt;k1, v1&gt;</a:t>
            </a:r>
          </a:p>
          <a:p>
            <a:r>
              <a:rPr lang="en-US" sz="2800" i="1" dirty="0" smtClean="0"/>
              <a:t>k1</a:t>
            </a:r>
            <a:r>
              <a:rPr lang="en-US" sz="2800" dirty="0" smtClean="0"/>
              <a:t> is a unique identifier assigned by HDFS</a:t>
            </a:r>
          </a:p>
          <a:p>
            <a:r>
              <a:rPr lang="en-US" sz="2800" i="1" dirty="0"/>
              <a:t>v</a:t>
            </a:r>
            <a:r>
              <a:rPr lang="en-US" sz="2800" i="1" dirty="0" smtClean="0"/>
              <a:t>1</a:t>
            </a:r>
            <a:r>
              <a:rPr lang="en-US" sz="2800" dirty="0" smtClean="0"/>
              <a:t> is the original value of a line within the data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an online competition to find the most popular dog names</a:t>
            </a:r>
          </a:p>
          <a:p>
            <a:r>
              <a:rPr lang="en-US" sz="2400" dirty="0" smtClean="0"/>
              <a:t>Assume the original file contains the data in a form that indicates a user’s id and pet name: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Bob:Fido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Bob:Max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Sue:Indy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Joe:Mushu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Karen:Blue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Karen:Max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Jill:Ruby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Jill:Max</a:t>
            </a:r>
            <a:endParaRPr lang="en-US" sz="16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Andy:Fido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9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000" dirty="0" smtClean="0"/>
              <a:t>HDFS transforms the file into a key-value pair format and distributes the data among blocks:</a:t>
            </a:r>
          </a:p>
          <a:p>
            <a:r>
              <a:rPr lang="en-US" sz="2000" dirty="0" smtClean="0"/>
              <a:t>Input </a:t>
            </a:r>
            <a:r>
              <a:rPr lang="en-US" sz="2000" dirty="0"/>
              <a:t>to </a:t>
            </a:r>
            <a:r>
              <a:rPr lang="en-US" sz="2000" dirty="0">
                <a:latin typeface="Courier New"/>
                <a:cs typeface="Courier New"/>
              </a:rPr>
              <a:t>Block 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0, </a:t>
            </a:r>
            <a:r>
              <a:rPr lang="en-US" sz="2000" dirty="0" err="1">
                <a:latin typeface="Courier New"/>
                <a:cs typeface="Courier New"/>
              </a:rPr>
              <a:t>Bob:Fido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1, </a:t>
            </a:r>
            <a:r>
              <a:rPr lang="en-US" sz="2000" dirty="0" err="1">
                <a:latin typeface="Courier New"/>
                <a:cs typeface="Courier New"/>
              </a:rPr>
              <a:t>Bob:Max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2, </a:t>
            </a:r>
            <a:r>
              <a:rPr lang="en-US" sz="2000" dirty="0" err="1">
                <a:latin typeface="Courier New"/>
                <a:cs typeface="Courier New"/>
              </a:rPr>
              <a:t>Sue:Indy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 </a:t>
            </a:r>
          </a:p>
          <a:p>
            <a:r>
              <a:rPr lang="en-US" sz="2000" dirty="0"/>
              <a:t>Input to </a:t>
            </a:r>
            <a:r>
              <a:rPr lang="en-US" sz="2000" dirty="0">
                <a:latin typeface="Courier New"/>
                <a:cs typeface="Courier New"/>
              </a:rPr>
              <a:t>Block 2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3, </a:t>
            </a:r>
            <a:r>
              <a:rPr lang="en-US" sz="2000" dirty="0" err="1">
                <a:latin typeface="Courier New"/>
                <a:cs typeface="Courier New"/>
              </a:rPr>
              <a:t>Joe:Mushu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4, </a:t>
            </a:r>
            <a:r>
              <a:rPr lang="en-US" sz="2000" dirty="0" err="1">
                <a:latin typeface="Courier New"/>
                <a:cs typeface="Courier New"/>
              </a:rPr>
              <a:t>Karen:Blue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5, </a:t>
            </a:r>
            <a:r>
              <a:rPr lang="en-US" sz="2000" dirty="0" err="1">
                <a:latin typeface="Courier New"/>
                <a:cs typeface="Courier New"/>
              </a:rPr>
              <a:t>Karen:Max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Input </a:t>
            </a:r>
            <a:r>
              <a:rPr lang="en-US" sz="2000" dirty="0"/>
              <a:t>to </a:t>
            </a:r>
            <a:r>
              <a:rPr lang="en-US" sz="2000" dirty="0">
                <a:latin typeface="Courier New"/>
                <a:cs typeface="Courier New"/>
              </a:rPr>
              <a:t>Block 3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6, </a:t>
            </a:r>
            <a:r>
              <a:rPr lang="en-US" sz="2000" dirty="0" err="1">
                <a:latin typeface="Courier New"/>
                <a:cs typeface="Courier New"/>
              </a:rPr>
              <a:t>Jill:Ruby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7, </a:t>
            </a:r>
            <a:r>
              <a:rPr lang="en-US" sz="2000" dirty="0" err="1">
                <a:latin typeface="Courier New"/>
                <a:cs typeface="Courier New"/>
              </a:rPr>
              <a:t>Jill:Max</a:t>
            </a:r>
            <a:r>
              <a:rPr lang="en-US" sz="20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8, </a:t>
            </a:r>
            <a:r>
              <a:rPr lang="en-US" sz="2000" dirty="0" err="1">
                <a:latin typeface="Courier New"/>
                <a:cs typeface="Courier New"/>
              </a:rPr>
              <a:t>Andy:Fido</a:t>
            </a:r>
            <a:r>
              <a:rPr lang="en-US" sz="2000" dirty="0">
                <a:latin typeface="Courier New"/>
                <a:cs typeface="Courier New"/>
              </a:rPr>
              <a:t>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819400"/>
            <a:ext cx="346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HDFS assigns the key values of</a:t>
            </a:r>
          </a:p>
          <a:p>
            <a:r>
              <a:rPr lang="en-US" dirty="0" smtClean="0">
                <a:latin typeface="Courier New"/>
                <a:cs typeface="Courier New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latin typeface="Courier New"/>
                <a:cs typeface="Courier New"/>
              </a:rPr>
              <a:t>8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8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867400"/>
          </a:xfrm>
        </p:spPr>
        <p:txBody>
          <a:bodyPr/>
          <a:lstStyle/>
          <a:p>
            <a:r>
              <a:rPr lang="en-US" sz="2000" dirty="0" smtClean="0"/>
              <a:t>The map process transforms the key-value pairs into a new form in preparation for the reduce step</a:t>
            </a:r>
          </a:p>
          <a:p>
            <a:r>
              <a:rPr lang="en-US" sz="2000" dirty="0"/>
              <a:t>Output 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1</a:t>
            </a:r>
            <a:r>
              <a:rPr lang="en-US" sz="2000" dirty="0" smtClean="0"/>
              <a:t> 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Fido,1&gt;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Indy,1&gt;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Output </a:t>
            </a:r>
            <a:r>
              <a:rPr lang="en-US" sz="2000" dirty="0"/>
              <a:t>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2 </a:t>
            </a:r>
            <a:r>
              <a:rPr lang="en-US" sz="2000" dirty="0" smtClean="0"/>
              <a:t>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Mushu,1&gt;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Blue,1&gt;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Output </a:t>
            </a:r>
            <a:r>
              <a:rPr lang="en-US" sz="2000" dirty="0"/>
              <a:t>from </a:t>
            </a:r>
            <a:r>
              <a:rPr lang="en-US" sz="2000" dirty="0">
                <a:latin typeface="Courier New"/>
                <a:cs typeface="Courier New"/>
              </a:rPr>
              <a:t>Block </a:t>
            </a:r>
            <a:r>
              <a:rPr lang="en-US" sz="2000" dirty="0" smtClean="0">
                <a:latin typeface="Courier New"/>
                <a:cs typeface="Courier New"/>
              </a:rPr>
              <a:t>3 </a:t>
            </a:r>
            <a:r>
              <a:rPr lang="en-US" sz="2000" dirty="0" smtClean="0"/>
              <a:t>map step: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Ruby,1&gt;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Fido,1&gt;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124200"/>
            <a:ext cx="3959813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map procedure discards the</a:t>
            </a:r>
          </a:p>
          <a:p>
            <a:r>
              <a:rPr lang="en-US" dirty="0" smtClean="0"/>
              <a:t>person id, uses the dog name as</a:t>
            </a:r>
          </a:p>
          <a:p>
            <a:r>
              <a:rPr lang="en-US" dirty="0"/>
              <a:t>a</a:t>
            </a:r>
            <a:r>
              <a:rPr lang="en-US" dirty="0" smtClean="0"/>
              <a:t> key, and uses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as the value of </a:t>
            </a:r>
          </a:p>
          <a:p>
            <a:r>
              <a:rPr lang="en-US" dirty="0" smtClean="0"/>
              <a:t>the key-value pair. The value of 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each key-value pair indicates </a:t>
            </a:r>
            <a:br>
              <a:rPr lang="en-US" dirty="0" smtClean="0"/>
            </a:br>
            <a:r>
              <a:rPr lang="en-US" dirty="0" smtClean="0"/>
              <a:t>one occurrence of the dog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Big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amount of data that is collected by many organizations has grown at an unprecedented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size of data collected exceeds the capacity of most RDBMS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Data collected is not typical of the type found in relational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Unstructured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Generated in real-time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not have a well-defined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Varying types: pictures, video, social media posts, sensor data, purchase transactions, cell phone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output from map is then </a:t>
            </a:r>
            <a:r>
              <a:rPr lang="en-US" sz="2800" b="1" i="1" dirty="0" smtClean="0"/>
              <a:t>shuffled</a:t>
            </a:r>
            <a:r>
              <a:rPr lang="en-US" sz="2800" dirty="0" smtClean="0"/>
              <a:t> to produce the input for the reduce step</a:t>
            </a:r>
          </a:p>
          <a:p>
            <a:r>
              <a:rPr lang="en-US" sz="2800" dirty="0" smtClean="0"/>
              <a:t>The shuffle process transforms the map output into the form &lt;</a:t>
            </a:r>
            <a:r>
              <a:rPr lang="en-US" sz="2800" i="1" dirty="0" smtClean="0"/>
              <a:t>k2</a:t>
            </a:r>
            <a:r>
              <a:rPr lang="en-US" sz="2800" dirty="0" smtClean="0"/>
              <a:t>, </a:t>
            </a:r>
            <a:r>
              <a:rPr lang="en-US" sz="2800" i="1" dirty="0" smtClean="0"/>
              <a:t>list(v2)</a:t>
            </a:r>
            <a:r>
              <a:rPr lang="en-US" sz="2800" dirty="0" smtClean="0"/>
              <a:t>&gt;, combining the map output values that have the same key into a </a:t>
            </a:r>
            <a:r>
              <a:rPr lang="en-US" sz="2800" dirty="0"/>
              <a:t>list of values (</a:t>
            </a:r>
            <a:r>
              <a:rPr lang="en-US" sz="2800" i="1" dirty="0"/>
              <a:t>list</a:t>
            </a:r>
            <a:r>
              <a:rPr lang="en-US" sz="2800" dirty="0"/>
              <a:t>(</a:t>
            </a:r>
            <a:r>
              <a:rPr lang="en-US" sz="2800" i="1" dirty="0"/>
              <a:t>v2</a:t>
            </a:r>
            <a:r>
              <a:rPr lang="en-US" sz="2800" dirty="0"/>
              <a:t>)) associated </a:t>
            </a:r>
            <a:r>
              <a:rPr lang="en-US" sz="2800" dirty="0" smtClean="0"/>
              <a:t>with the key (</a:t>
            </a:r>
            <a:r>
              <a:rPr lang="en-US" sz="2800" i="1" dirty="0" smtClean="0"/>
              <a:t>k2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3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 smtClean="0"/>
              <a:t>The shuffle process produces the following input to the reduce step: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1</a:t>
            </a:r>
            <a:r>
              <a:rPr lang="en-US" sz="2000" dirty="0" smtClean="0"/>
              <a:t> input to reduce step: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&lt;Blue, list(1)&gt;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&lt;Fido, list(1,1)&gt;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2</a:t>
            </a:r>
            <a:r>
              <a:rPr lang="en-US" sz="2000" dirty="0" smtClean="0"/>
              <a:t> input to reduce step: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&lt;Indy, list(1)&gt;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&lt;Max, list(1,1,1)&gt;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Block </a:t>
            </a:r>
            <a:r>
              <a:rPr lang="en-US" sz="2000" dirty="0">
                <a:latin typeface="Courier New"/>
                <a:cs typeface="Courier New"/>
              </a:rPr>
              <a:t>3</a:t>
            </a:r>
            <a:r>
              <a:rPr lang="en-US" sz="2000" dirty="0" smtClean="0"/>
              <a:t> input to reduce step: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Mushu</a:t>
            </a:r>
            <a:r>
              <a:rPr lang="en-US" sz="2000" dirty="0" smtClean="0">
                <a:latin typeface="Courier New"/>
                <a:cs typeface="Courier New"/>
              </a:rPr>
              <a:t>, list(1)&gt;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&lt;Ruby, list(1)&gt;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3886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numbers in each list indicate</a:t>
            </a:r>
          </a:p>
          <a:p>
            <a:r>
              <a:rPr lang="en-US" dirty="0"/>
              <a:t>t</a:t>
            </a:r>
            <a:r>
              <a:rPr lang="en-US" dirty="0" smtClean="0"/>
              <a:t>he number of times each name</a:t>
            </a:r>
          </a:p>
          <a:p>
            <a:r>
              <a:rPr lang="en-US" dirty="0"/>
              <a:t>h</a:t>
            </a:r>
            <a:r>
              <a:rPr lang="en-US" dirty="0" smtClean="0"/>
              <a:t>as occurred.</a:t>
            </a:r>
          </a:p>
          <a:p>
            <a:endParaRPr lang="en-US" dirty="0"/>
          </a:p>
          <a:p>
            <a:r>
              <a:rPr lang="en-US" dirty="0" smtClean="0"/>
              <a:t>Example: The name </a:t>
            </a:r>
            <a:r>
              <a:rPr lang="en-US" dirty="0" smtClean="0">
                <a:latin typeface="Courier New"/>
                <a:cs typeface="Courier New"/>
              </a:rPr>
              <a:t>Blue</a:t>
            </a:r>
            <a:r>
              <a:rPr lang="en-US" dirty="0" smtClean="0"/>
              <a:t> has</a:t>
            </a:r>
          </a:p>
          <a:p>
            <a:r>
              <a:rPr lang="en-US" dirty="0"/>
              <a:t>o</a:t>
            </a:r>
            <a:r>
              <a:rPr lang="en-US" dirty="0" smtClean="0"/>
              <a:t>ccurred one time. The name</a:t>
            </a:r>
          </a:p>
          <a:p>
            <a:r>
              <a:rPr lang="en-US" dirty="0" smtClean="0">
                <a:latin typeface="Courier New"/>
                <a:cs typeface="Courier New"/>
              </a:rPr>
              <a:t>Max</a:t>
            </a:r>
            <a:r>
              <a:rPr lang="en-US" dirty="0" smtClean="0"/>
              <a:t> has occurred three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The reduce step is then written to aggregate the list value and transform the data into the form &lt;</a:t>
            </a:r>
            <a:r>
              <a:rPr lang="en-US" sz="2000" i="1" dirty="0" smtClean="0"/>
              <a:t>k3</a:t>
            </a:r>
            <a:r>
              <a:rPr lang="en-US" sz="2000" dirty="0" smtClean="0"/>
              <a:t>, </a:t>
            </a:r>
            <a:r>
              <a:rPr lang="en-US" sz="2000" i="1" dirty="0" smtClean="0"/>
              <a:t>v3</a:t>
            </a:r>
            <a:r>
              <a:rPr lang="en-US" sz="2000" dirty="0" smtClean="0"/>
              <a:t>&gt;, where </a:t>
            </a:r>
            <a:r>
              <a:rPr lang="en-US" sz="2000" i="1" dirty="0" smtClean="0"/>
              <a:t>k3=k2 </a:t>
            </a:r>
            <a:r>
              <a:rPr lang="en-US" sz="2000" dirty="0" smtClean="0"/>
              <a:t>and </a:t>
            </a:r>
            <a:r>
              <a:rPr lang="en-US" sz="2000" i="1" dirty="0" smtClean="0"/>
              <a:t>v3 </a:t>
            </a:r>
            <a:r>
              <a:rPr lang="en-US" sz="2000" dirty="0" smtClean="0"/>
              <a:t>is the sum of the list values: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</a:rPr>
              <a:t>Blue,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Fido, 2&gt;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Indy,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Max, 3&gt;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 err="1">
                <a:latin typeface="Courier New"/>
                <a:cs typeface="Courier New"/>
              </a:rPr>
              <a:t>Mushu</a:t>
            </a:r>
            <a:r>
              <a:rPr lang="en-US" sz="2000" dirty="0">
                <a:latin typeface="Courier New"/>
                <a:cs typeface="Courier New"/>
              </a:rPr>
              <a:t>, 1&gt;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Ruby, </a:t>
            </a:r>
            <a:r>
              <a:rPr lang="en-US" sz="2000" dirty="0" smtClean="0">
                <a:latin typeface="Courier New"/>
                <a:cs typeface="Courier New"/>
              </a:rPr>
              <a:t>1&gt;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Figure 12.5</a:t>
            </a:r>
            <a:r>
              <a:rPr lang="en-US" sz="2000" dirty="0" smtClean="0"/>
              <a:t> for an illustration of the example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05200" y="3048000"/>
            <a:ext cx="541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of each key-value pair indicates the</a:t>
            </a:r>
          </a:p>
          <a:p>
            <a:r>
              <a:rPr lang="en-US" dirty="0"/>
              <a:t>t</a:t>
            </a:r>
            <a:r>
              <a:rPr lang="en-US" dirty="0" smtClean="0"/>
              <a:t>otal number of dogs with the indicated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781284079050_CH12_FIGF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507797"/>
            <a:ext cx="4390095" cy="53596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814" y="5867400"/>
            <a:ext cx="773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12.5 </a:t>
            </a:r>
            <a:r>
              <a:rPr lang="en-US" altLang="en-US" dirty="0" err="1">
                <a:solidFill>
                  <a:srgbClr val="000000"/>
                </a:solidFill>
              </a:rPr>
              <a:t>MapReduce</a:t>
            </a:r>
            <a:r>
              <a:rPr lang="en-US" altLang="en-US" dirty="0">
                <a:solidFill>
                  <a:srgbClr val="000000"/>
                </a:solidFill>
              </a:rPr>
              <a:t> Example: Finding the Most Common Dog Names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/>
              <a:t>The Hive Data Warehouse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previous example provides a simple illustration of 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 functionality</a:t>
            </a:r>
          </a:p>
          <a:p>
            <a:r>
              <a:rPr lang="en-US" sz="2400" dirty="0" smtClean="0"/>
              <a:t>In general, writing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code can be quite complex</a:t>
            </a:r>
          </a:p>
          <a:p>
            <a:r>
              <a:rPr lang="en-US" sz="2400" b="1" dirty="0" smtClean="0"/>
              <a:t>A Solutions: </a:t>
            </a:r>
            <a:r>
              <a:rPr lang="en-US" sz="2400" dirty="0" smtClean="0"/>
              <a:t>The </a:t>
            </a:r>
            <a:r>
              <a:rPr lang="en-US" sz="2400" b="1" dirty="0" smtClean="0"/>
              <a:t>Hive data warehouse system </a:t>
            </a:r>
            <a:r>
              <a:rPr lang="en-US" sz="2400" dirty="0" smtClean="0"/>
              <a:t>was created to provide a more abstract way of extracting and manipulating data in HDFS</a:t>
            </a:r>
          </a:p>
          <a:p>
            <a:r>
              <a:rPr lang="en-US" sz="2400" dirty="0" smtClean="0"/>
              <a:t>Hive was initially developed by Facebook to simplify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programming</a:t>
            </a:r>
          </a:p>
          <a:p>
            <a:r>
              <a:rPr lang="en-US" sz="2400" dirty="0" smtClean="0"/>
              <a:t>Hive is now part of the open-source Apache Software Foundation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Hive is built on top of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</a:t>
            </a:r>
            <a:r>
              <a:rPr lang="en-US" sz="2400" u="sng" dirty="0" smtClean="0"/>
              <a:t>providing traditional query capabilities</a:t>
            </a:r>
            <a:r>
              <a:rPr lang="en-US" sz="2400" dirty="0" smtClean="0"/>
              <a:t> over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data using </a:t>
            </a:r>
            <a:r>
              <a:rPr lang="en-US" sz="2400" b="1" dirty="0" err="1" smtClean="0"/>
              <a:t>HiveQL</a:t>
            </a:r>
            <a:endParaRPr lang="en-US" sz="2400" b="1" dirty="0" smtClean="0"/>
          </a:p>
          <a:p>
            <a:r>
              <a:rPr lang="en-US" sz="2400" dirty="0" smtClean="0"/>
              <a:t>Hive is </a:t>
            </a:r>
            <a:r>
              <a:rPr lang="en-US" sz="2400" i="1" dirty="0" smtClean="0"/>
              <a:t>not</a:t>
            </a:r>
            <a:r>
              <a:rPr lang="en-US" sz="2400" dirty="0" smtClean="0"/>
              <a:t> a full-scale database, providing no support for updates, transactions, and indexes</a:t>
            </a:r>
          </a:p>
          <a:p>
            <a:r>
              <a:rPr lang="en-US" sz="2400" dirty="0" smtClean="0"/>
              <a:t>Hive was designed for batch jobs over large data sets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queries are automatically translated to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jobs</a:t>
            </a:r>
          </a:p>
          <a:p>
            <a:r>
              <a:rPr lang="en-US" sz="2400" dirty="0" smtClean="0"/>
              <a:t>Queries demonstrate a higher degree of latency than queries in relational systems</a:t>
            </a:r>
            <a:endParaRPr lang="en-US" sz="2000" dirty="0" smtClean="0"/>
          </a:p>
          <a:p>
            <a:r>
              <a:rPr lang="en-US" sz="2400" dirty="0" smtClean="0"/>
              <a:t>Operates in </a:t>
            </a:r>
            <a:r>
              <a:rPr lang="en-US" sz="2400" b="1" dirty="0" smtClean="0"/>
              <a:t>schema-on-read </a:t>
            </a:r>
            <a:r>
              <a:rPr lang="en-US" sz="2400" dirty="0" smtClean="0"/>
              <a:t>mode rather than </a:t>
            </a:r>
            <a:r>
              <a:rPr lang="en-US" sz="2400" b="1" dirty="0" smtClean="0"/>
              <a:t>schema-on-write</a:t>
            </a:r>
            <a:r>
              <a:rPr lang="en-US" sz="2400" dirty="0" smtClean="0"/>
              <a:t> mode as in relational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7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Schema-On-Read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Schema-On-Write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Schema-On-Write </a:t>
            </a:r>
            <a:r>
              <a:rPr lang="en-US" sz="2400" dirty="0" smtClean="0"/>
              <a:t>(traditional database systems)</a:t>
            </a:r>
          </a:p>
          <a:p>
            <a:pPr lvl="1"/>
            <a:r>
              <a:rPr lang="en-US" sz="2000" dirty="0" smtClean="0"/>
              <a:t>User defines schema</a:t>
            </a:r>
          </a:p>
          <a:p>
            <a:pPr lvl="1"/>
            <a:r>
              <a:rPr lang="en-US" sz="2000" dirty="0" smtClean="0"/>
              <a:t>Creates DB according to the schema</a:t>
            </a:r>
          </a:p>
          <a:p>
            <a:pPr lvl="1"/>
            <a:r>
              <a:rPr lang="en-US" sz="2000" dirty="0" smtClean="0"/>
              <a:t>Loads data</a:t>
            </a:r>
          </a:p>
          <a:p>
            <a:pPr lvl="1"/>
            <a:r>
              <a:rPr lang="en-US" sz="2000" dirty="0" smtClean="0"/>
              <a:t>Data must conform to the schema definition</a:t>
            </a:r>
          </a:p>
          <a:p>
            <a:r>
              <a:rPr lang="en-US" sz="2400" b="1" dirty="0" smtClean="0"/>
              <a:t>Schema-On-Read </a:t>
            </a:r>
            <a:r>
              <a:rPr lang="en-US" sz="2400" dirty="0" smtClean="0"/>
              <a:t>(Hive)</a:t>
            </a:r>
          </a:p>
          <a:p>
            <a:pPr lvl="1"/>
            <a:r>
              <a:rPr lang="en-US" sz="2000" dirty="0" smtClean="0"/>
              <a:t>Data is loaded into a file in its native format</a:t>
            </a:r>
          </a:p>
          <a:p>
            <a:pPr lvl="1"/>
            <a:r>
              <a:rPr lang="en-US" sz="2000" dirty="0" smtClean="0"/>
              <a:t>The data is not checked against a schema until it is read through a query</a:t>
            </a:r>
          </a:p>
          <a:p>
            <a:pPr lvl="1"/>
            <a:r>
              <a:rPr lang="en-US" sz="2000" dirty="0" smtClean="0"/>
              <a:t>Users can apply different schemas to the same data set</a:t>
            </a:r>
            <a:endParaRPr lang="en-US" sz="2400" dirty="0" smtClean="0"/>
          </a:p>
          <a:p>
            <a:pPr lvl="1"/>
            <a:r>
              <a:rPr lang="en-US" sz="2000" dirty="0" smtClean="0"/>
              <a:t>Fast data loads but slower query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232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Hive data is organized into:</a:t>
            </a:r>
          </a:p>
          <a:p>
            <a:pPr lvl="1"/>
            <a:r>
              <a:rPr lang="en-US" sz="2400" b="1" dirty="0" smtClean="0"/>
              <a:t>Databases</a:t>
            </a:r>
            <a:r>
              <a:rPr lang="en-US" sz="2400" dirty="0" smtClean="0"/>
              <a:t>: Highest level of abstraction; serves as a namespace for tables, partitions, and buckets</a:t>
            </a:r>
          </a:p>
          <a:p>
            <a:pPr lvl="1"/>
            <a:r>
              <a:rPr lang="en-US" sz="2400" b="1" dirty="0" smtClean="0"/>
              <a:t>Tables</a:t>
            </a:r>
            <a:r>
              <a:rPr lang="en-US" sz="2400" dirty="0" smtClean="0"/>
              <a:t>: Same concept as tables in RDBMS</a:t>
            </a:r>
          </a:p>
          <a:p>
            <a:pPr lvl="1"/>
            <a:r>
              <a:rPr lang="en-US" sz="2400" b="1" dirty="0" smtClean="0"/>
              <a:t>Partitions</a:t>
            </a:r>
            <a:r>
              <a:rPr lang="en-US" sz="2400" dirty="0" smtClean="0"/>
              <a:t>: Organizes a table according to the values of a specific column; Fast way to retrieve a portion of the data</a:t>
            </a:r>
          </a:p>
          <a:p>
            <a:pPr lvl="1"/>
            <a:r>
              <a:rPr lang="en-US" sz="2400" b="1" dirty="0" smtClean="0"/>
              <a:t>Buckets</a:t>
            </a:r>
            <a:r>
              <a:rPr lang="en-US" sz="2400" dirty="0" smtClean="0"/>
              <a:t>: Organizes a table based on the hash value of a specific column; Convenient way to sample data from large data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7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Hive stores each database as multiple files in the directory structure of HDFS:</a:t>
            </a:r>
          </a:p>
          <a:p>
            <a:r>
              <a:rPr lang="en-US" sz="2000" dirty="0" smtClean="0"/>
              <a:t>Directory for </a:t>
            </a:r>
            <a:r>
              <a:rPr lang="en-US" sz="2000" dirty="0" smtClean="0">
                <a:latin typeface="Courier New"/>
                <a:cs typeface="Courier New"/>
              </a:rPr>
              <a:t>DB1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DB1:Table1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DB1:Table1:Partition1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DB1:Table1:Partition2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DB1:Table2</a:t>
            </a:r>
          </a:p>
          <a:p>
            <a:r>
              <a:rPr lang="en-US" sz="2000" dirty="0" smtClean="0"/>
              <a:t>Directory for </a:t>
            </a:r>
            <a:r>
              <a:rPr lang="en-US" sz="2000" dirty="0" smtClean="0">
                <a:latin typeface="Courier New"/>
                <a:cs typeface="Courier New"/>
              </a:rPr>
              <a:t>DB2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DB2:Table1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DB2:Table2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DB2:Table2:Bucket1</a:t>
            </a:r>
          </a:p>
          <a:p>
            <a:pPr lvl="2"/>
            <a:r>
              <a:rPr lang="en-US" sz="1600" dirty="0" smtClean="0"/>
              <a:t>Directory for file of </a:t>
            </a:r>
            <a:r>
              <a:rPr lang="en-US" sz="1600" dirty="0" smtClean="0">
                <a:latin typeface="Courier New"/>
                <a:cs typeface="Courier New"/>
              </a:rPr>
              <a:t>DB2:Table2:Bucket2</a:t>
            </a:r>
          </a:p>
          <a:p>
            <a:pPr lvl="1"/>
            <a:r>
              <a:rPr lang="en-US" sz="2000" dirty="0" smtClean="0"/>
              <a:t>Directory for file of </a:t>
            </a:r>
            <a:r>
              <a:rPr lang="en-US" sz="2000" dirty="0" smtClean="0">
                <a:latin typeface="Courier New"/>
                <a:cs typeface="Courier New"/>
              </a:rPr>
              <a:t>DB2:Table3</a:t>
            </a:r>
          </a:p>
        </p:txBody>
      </p:sp>
    </p:spTree>
    <p:extLst>
      <p:ext uri="{BB962C8B-B14F-4D97-AF65-F5344CB8AC3E}">
        <p14:creationId xmlns:p14="http://schemas.microsoft.com/office/powerpoint/2010/main" val="7897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Managed vs. External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Tables are either internal or External</a:t>
            </a:r>
          </a:p>
          <a:p>
            <a:r>
              <a:rPr lang="en-US" sz="2800" dirty="0" smtClean="0"/>
              <a:t>Internal table called: A </a:t>
            </a:r>
            <a:r>
              <a:rPr lang="en-US" sz="2800" b="1" dirty="0" smtClean="0"/>
              <a:t>managed table </a:t>
            </a:r>
            <a:r>
              <a:rPr lang="en-US" sz="2800" dirty="0" smtClean="0"/>
              <a:t>is physically loaded in the Hive data warehouse and stored in the HDFS file system</a:t>
            </a:r>
          </a:p>
          <a:p>
            <a:pPr lvl="1"/>
            <a:r>
              <a:rPr lang="en-US" sz="2400" dirty="0" smtClean="0"/>
              <a:t>When dropped, the metadata and data of the table are removed from Hive</a:t>
            </a:r>
          </a:p>
          <a:p>
            <a:r>
              <a:rPr lang="en-US" sz="2800" dirty="0" smtClean="0"/>
              <a:t>An </a:t>
            </a:r>
            <a:r>
              <a:rPr lang="en-US" sz="2800" b="1" dirty="0" smtClean="0"/>
              <a:t>external table </a:t>
            </a:r>
            <a:r>
              <a:rPr lang="en-US" sz="2800" dirty="0" smtClean="0"/>
              <a:t>is located in the directory structure outside of the Hive data warehouse</a:t>
            </a:r>
          </a:p>
          <a:p>
            <a:pPr lvl="1"/>
            <a:r>
              <a:rPr lang="en-US" sz="2400" dirty="0" smtClean="0"/>
              <a:t>Provides a way to share tables with other applications</a:t>
            </a:r>
          </a:p>
          <a:p>
            <a:pPr lvl="1"/>
            <a:r>
              <a:rPr lang="en-US" sz="2400" dirty="0" smtClean="0"/>
              <a:t>When dropped, only the metadata is removed from Hive since the data resides external to Hive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2.5 quintillion </a:t>
            </a:r>
            <a:r>
              <a:rPr lang="en-US" sz="1800" dirty="0" smtClean="0"/>
              <a:t>(10</a:t>
            </a:r>
            <a:r>
              <a:rPr lang="en-US" sz="1800" baseline="30000" dirty="0" smtClean="0"/>
              <a:t>18</a:t>
            </a:r>
            <a:r>
              <a:rPr lang="en-US" sz="1800" dirty="0" smtClean="0"/>
              <a:t>) </a:t>
            </a:r>
            <a:r>
              <a:rPr lang="en-US" sz="2800" dirty="0" smtClean="0"/>
              <a:t>bytes </a:t>
            </a:r>
            <a:r>
              <a:rPr lang="en-US" sz="2800" dirty="0" smtClean="0"/>
              <a:t>of data generated every day</a:t>
            </a:r>
          </a:p>
          <a:p>
            <a:r>
              <a:rPr lang="en-US" sz="2800" dirty="0" smtClean="0"/>
              <a:t>90% of the world’s data generated since 2012</a:t>
            </a:r>
          </a:p>
          <a:p>
            <a:r>
              <a:rPr lang="en-US" sz="2800" dirty="0" smtClean="0"/>
              <a:t>570 new web sites every day</a:t>
            </a:r>
          </a:p>
          <a:p>
            <a:r>
              <a:rPr lang="en-US" sz="2800" dirty="0" smtClean="0"/>
              <a:t>The amount of data is doubling every year and expected to reach 40,000 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 by the year 2020 (40 </a:t>
            </a:r>
            <a:r>
              <a:rPr lang="en-US" sz="2800" dirty="0" smtClean="0"/>
              <a:t>trillion gigabytes </a:t>
            </a:r>
            <a:r>
              <a:rPr lang="en-US" sz="2800" dirty="0" smtClean="0"/>
              <a:t>of data)</a:t>
            </a:r>
          </a:p>
          <a:p>
            <a:r>
              <a:rPr lang="en-US" sz="2800" dirty="0" smtClean="0"/>
              <a:t>The ability to </a:t>
            </a:r>
            <a:r>
              <a:rPr lang="en-US" sz="2800" dirty="0" smtClean="0"/>
              <a:t>handle </a:t>
            </a:r>
            <a:r>
              <a:rPr lang="en-US" sz="2800" dirty="0" smtClean="0"/>
              <a:t>data of this magnitude requires new approaches to data management and query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Creating Tables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943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latin typeface="Courier New"/>
                <a:cs typeface="Courier New"/>
              </a:rPr>
              <a:t>CREATE TABLE </a:t>
            </a:r>
            <a:r>
              <a:rPr lang="en-US" sz="2400" dirty="0" smtClean="0"/>
              <a:t>statement below specifies that data will be loaded from a comma-delimited file, as shown in </a:t>
            </a:r>
            <a:r>
              <a:rPr lang="en-US" sz="2400" b="1" dirty="0" smtClean="0">
                <a:solidFill>
                  <a:srgbClr val="3C8C93"/>
                </a:solidFill>
              </a:rPr>
              <a:t>Figure 12.6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 TABLE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 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month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store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 &gt;</a:t>
            </a:r>
            <a:r>
              <a:rPr lang="en-US" sz="2000" dirty="0" smtClean="0">
                <a:latin typeface="Courier New"/>
                <a:cs typeface="Courier New"/>
              </a:rPr>
              <a:t> amount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INT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ROW FORMAT </a:t>
            </a:r>
            <a:r>
              <a:rPr lang="en-US" sz="2000" b="1" dirty="0" smtClean="0">
                <a:latin typeface="Courier New"/>
                <a:cs typeface="Courier New"/>
              </a:rPr>
              <a:t>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FIELDS 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STORED </a:t>
            </a:r>
            <a:r>
              <a:rPr lang="en-US" sz="2000" b="1" dirty="0">
                <a:latin typeface="Courier New"/>
                <a:cs typeface="Courier New"/>
              </a:rPr>
              <a:t>AS TEXTFILE;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41052" y="6031468"/>
            <a:ext cx="146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</a:t>
            </a:r>
            <a:r>
              <a:rPr lang="en-US" altLang="en-US" dirty="0" smtClean="0">
                <a:solidFill>
                  <a:srgbClr val="000000"/>
                </a:solidFill>
              </a:rPr>
              <a:t>12.6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46" y="990600"/>
            <a:ext cx="1838554" cy="53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following statement loads data from a local file (not in HDFS) into the sales table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hive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LOAD DATA LOCAL INPATH </a:t>
            </a:r>
            <a:r>
              <a:rPr lang="en-US" sz="1800" dirty="0">
                <a:latin typeface="Courier New"/>
                <a:cs typeface="Courier New"/>
              </a:rPr>
              <a:t>‘/home/user/</a:t>
            </a:r>
            <a:r>
              <a:rPr lang="en-US" sz="1800" dirty="0" err="1">
                <a:latin typeface="Courier New"/>
                <a:cs typeface="Courier New"/>
              </a:rPr>
              <a:t>mydata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sales.csv</a:t>
            </a:r>
            <a:r>
              <a:rPr lang="en-US" sz="1800" dirty="0">
                <a:latin typeface="Courier New"/>
                <a:cs typeface="Courier New"/>
              </a:rPr>
              <a:t>’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&gt; OVERWRITE </a:t>
            </a:r>
            <a:r>
              <a:rPr lang="en-US" sz="1800" b="1" dirty="0">
                <a:latin typeface="Courier New"/>
                <a:cs typeface="Courier New"/>
              </a:rPr>
              <a:t>INTO TABLE</a:t>
            </a:r>
            <a:r>
              <a:rPr lang="en-US" sz="1800" dirty="0">
                <a:latin typeface="Courier New"/>
                <a:cs typeface="Courier New"/>
              </a:rPr>
              <a:t> sales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To load a file from HDFS, omit the keyword </a:t>
            </a:r>
            <a:r>
              <a:rPr lang="en-US" sz="2400" dirty="0" smtClean="0">
                <a:latin typeface="Courier New"/>
                <a:cs typeface="Courier New"/>
              </a:rPr>
              <a:t>LOCAL</a:t>
            </a:r>
          </a:p>
          <a:p>
            <a:r>
              <a:rPr lang="en-US" sz="2400" dirty="0" smtClean="0"/>
              <a:t>The keyword </a:t>
            </a:r>
            <a:r>
              <a:rPr lang="en-US" sz="2400" dirty="0" smtClean="0">
                <a:latin typeface="Courier New"/>
                <a:cs typeface="Courier New"/>
              </a:rPr>
              <a:t>OVERWRITE</a:t>
            </a:r>
            <a:r>
              <a:rPr lang="en-US" sz="2400" dirty="0" smtClean="0"/>
              <a:t> indicates that the contents of the file will be overwritten</a:t>
            </a:r>
          </a:p>
          <a:p>
            <a:r>
              <a:rPr lang="en-US" sz="2400" dirty="0" smtClean="0"/>
              <a:t>To append data to the end of the file, omit the keyword </a:t>
            </a:r>
            <a:r>
              <a:rPr lang="en-US" sz="2400" dirty="0" smtClean="0">
                <a:latin typeface="Courier New"/>
                <a:cs typeface="Courier New"/>
              </a:rPr>
              <a:t>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Partitioned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The following statement creates a table that can be used to partition the data in the sales table according to month.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 TABLE </a:t>
            </a:r>
            <a:r>
              <a:rPr lang="en-US" sz="2000" dirty="0" err="1">
                <a:latin typeface="Courier New"/>
                <a:cs typeface="Courier New"/>
              </a:rPr>
              <a:t>sales_partition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store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amount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PARTITIONED </a:t>
            </a:r>
            <a:r>
              <a:rPr lang="en-US" sz="2000" b="1" dirty="0">
                <a:latin typeface="Courier New"/>
                <a:cs typeface="Courier New"/>
              </a:rPr>
              <a:t>BY </a:t>
            </a:r>
            <a:r>
              <a:rPr lang="en-US" sz="2000" dirty="0">
                <a:latin typeface="Courier New"/>
                <a:cs typeface="Courier New"/>
              </a:rPr>
              <a:t>(month 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ROW </a:t>
            </a:r>
            <a:r>
              <a:rPr lang="en-US" sz="2000" b="1" dirty="0">
                <a:latin typeface="Courier New"/>
                <a:cs typeface="Courier New"/>
              </a:rPr>
              <a:t>FORMAT 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FIELDS </a:t>
            </a:r>
            <a:r>
              <a:rPr lang="en-US" sz="2000" b="1" dirty="0">
                <a:latin typeface="Courier New"/>
                <a:cs typeface="Courier New"/>
              </a:rPr>
              <a:t>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STORED </a:t>
            </a:r>
            <a:r>
              <a:rPr lang="en-US" sz="2000" b="1" dirty="0">
                <a:latin typeface="Courier New"/>
                <a:cs typeface="Courier New"/>
              </a:rPr>
              <a:t>AS TEXTFILE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r>
              <a:rPr lang="en-US" sz="4000" dirty="0" smtClean="0"/>
              <a:t>Loading Data Into a Partitioned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Courier New"/>
                <a:cs typeface="Courier New"/>
              </a:rPr>
              <a:t>INSERT</a:t>
            </a:r>
            <a:r>
              <a:rPr lang="en-US" sz="2000" dirty="0" smtClean="0"/>
              <a:t> statement below will read data from the sales table and use it to partition the data in the </a:t>
            </a:r>
            <a:r>
              <a:rPr lang="en-US" sz="2000" dirty="0" err="1" smtClean="0"/>
              <a:t>sales_partition</a:t>
            </a:r>
            <a:r>
              <a:rPr lang="en-US" sz="2000" dirty="0" smtClean="0"/>
              <a:t> table.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INSERT OVERWRITE TABLE </a:t>
            </a:r>
            <a:r>
              <a:rPr lang="en-US" sz="2000" dirty="0" err="1">
                <a:latin typeface="Courier New"/>
                <a:cs typeface="Courier New"/>
              </a:rPr>
              <a:t>sales_partition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PARTITION </a:t>
            </a:r>
            <a:r>
              <a:rPr lang="en-US" sz="2000" dirty="0">
                <a:latin typeface="Courier New"/>
                <a:cs typeface="Courier New"/>
              </a:rPr>
              <a:t>(month = ‘July’)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 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SELECT </a:t>
            </a:r>
            <a:r>
              <a:rPr lang="en-US" sz="2000" dirty="0">
                <a:latin typeface="Courier New"/>
                <a:cs typeface="Courier New"/>
              </a:rPr>
              <a:t>store, </a:t>
            </a:r>
            <a:r>
              <a:rPr lang="en-US" sz="2000" dirty="0" err="1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, amount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FROM sales 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WHERE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s.month</a:t>
            </a:r>
            <a:r>
              <a:rPr lang="en-US" sz="2000" dirty="0">
                <a:latin typeface="Courier New"/>
                <a:cs typeface="Courier New"/>
              </a:rPr>
              <a:t> = ‘July’;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The execution of the statement will create a file named </a:t>
            </a:r>
            <a:r>
              <a:rPr lang="en-US" sz="2000" dirty="0" smtClean="0">
                <a:latin typeface="Courier New"/>
                <a:cs typeface="Courier New"/>
              </a:rPr>
              <a:t>July </a:t>
            </a:r>
            <a:r>
              <a:rPr lang="en-US" sz="2000" dirty="0" smtClean="0"/>
              <a:t>in the </a:t>
            </a:r>
            <a:r>
              <a:rPr lang="en-US" sz="2000" dirty="0" err="1" smtClean="0">
                <a:latin typeface="Courier New"/>
                <a:cs typeface="Courier New"/>
              </a:rPr>
              <a:t>sales_partition</a:t>
            </a:r>
            <a:r>
              <a:rPr lang="en-US" sz="2000" dirty="0" smtClean="0"/>
              <a:t> directory that contains the </a:t>
            </a:r>
            <a:r>
              <a:rPr lang="en-US" sz="2000" dirty="0" smtClean="0">
                <a:latin typeface="Courier New"/>
                <a:cs typeface="Courier New"/>
              </a:rPr>
              <a:t>store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amount </a:t>
            </a:r>
            <a:r>
              <a:rPr lang="en-US" sz="2000" dirty="0" smtClean="0"/>
              <a:t>from July sales, making it easier to retrieve the July subset of the sales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Bucketed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following statement creates </a:t>
            </a:r>
            <a:r>
              <a:rPr lang="en-US" sz="2000" dirty="0" smtClean="0"/>
              <a:t>a bucketed sales table by hashing the month attribute. The data is randomly organized into 4 buckets.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 CREATE TABLE </a:t>
            </a:r>
            <a:r>
              <a:rPr lang="en-US" sz="2000" dirty="0" err="1">
                <a:latin typeface="Courier New"/>
                <a:cs typeface="Courier New"/>
              </a:rPr>
              <a:t>sales_buckets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(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store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amount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     	month</a:t>
            </a: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b="1" dirty="0">
                <a:latin typeface="Courier New"/>
                <a:cs typeface="Courier New"/>
              </a:rPr>
              <a:t>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CLUSTERED BY </a:t>
            </a:r>
            <a:r>
              <a:rPr lang="en-US" sz="2000" dirty="0">
                <a:latin typeface="Courier New"/>
                <a:cs typeface="Courier New"/>
              </a:rPr>
              <a:t>(month) </a:t>
            </a:r>
            <a:r>
              <a:rPr lang="en-US" sz="2000" b="1" dirty="0">
                <a:latin typeface="Courier New"/>
                <a:cs typeface="Courier New"/>
              </a:rPr>
              <a:t>INTO </a:t>
            </a:r>
            <a:r>
              <a:rPr lang="en-US" sz="2000" dirty="0">
                <a:latin typeface="Courier New"/>
                <a:cs typeface="Courier New"/>
              </a:rPr>
              <a:t>4 </a:t>
            </a:r>
            <a:r>
              <a:rPr lang="en-US" sz="2000" b="1" dirty="0">
                <a:latin typeface="Courier New"/>
                <a:cs typeface="Courier New"/>
              </a:rPr>
              <a:t>BUCKETS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ROW FORMAT DELIMITED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FIELDS TERMINATED BY </a:t>
            </a:r>
            <a:r>
              <a:rPr lang="en-US" sz="2000" dirty="0">
                <a:latin typeface="Courier New"/>
                <a:cs typeface="Courier New"/>
              </a:rPr>
              <a:t>‘,’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STORED AS TEXTFILE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Querying Table 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400" dirty="0" smtClean="0"/>
              <a:t>Data can be loaded into the </a:t>
            </a:r>
            <a:r>
              <a:rPr lang="en-US" sz="2400" dirty="0" err="1" smtClean="0"/>
              <a:t>sales_bucket</a:t>
            </a:r>
            <a:r>
              <a:rPr lang="en-US" sz="2400" dirty="0" smtClean="0"/>
              <a:t> table as follows: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INSERT OVERWRITE TABLE </a:t>
            </a:r>
            <a:r>
              <a:rPr lang="en-US" sz="2000" dirty="0" err="1">
                <a:latin typeface="Courier New"/>
                <a:cs typeface="Courier New"/>
              </a:rPr>
              <a:t>sales_buckets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SELECT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* </a:t>
            </a:r>
            <a:r>
              <a:rPr lang="en-US" sz="2000" b="1" dirty="0">
                <a:latin typeface="Courier New"/>
                <a:cs typeface="Courier New"/>
              </a:rPr>
              <a:t>FROM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/>
              <a:t>The advantage of buckets is that a query can be expressed over a random subset of the buckets using the </a:t>
            </a:r>
            <a:r>
              <a:rPr lang="en-US" sz="2400" dirty="0" smtClean="0">
                <a:latin typeface="Courier New"/>
                <a:cs typeface="Courier New"/>
              </a:rPr>
              <a:t>TABLESAMPLE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clause instead of using the entire dataset: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hive&gt;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SELECT</a:t>
            </a:r>
            <a:r>
              <a:rPr lang="en-US" sz="2000" dirty="0">
                <a:latin typeface="Courier New"/>
                <a:cs typeface="Courier New"/>
              </a:rPr>
              <a:t> * </a:t>
            </a:r>
            <a:r>
              <a:rPr lang="en-US" sz="2000" b="1" dirty="0">
                <a:latin typeface="Courier New"/>
                <a:cs typeface="Courier New"/>
              </a:rPr>
              <a:t>FROM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sales_buckets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TABLESAMPLE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>
                <a:latin typeface="Courier New"/>
                <a:cs typeface="Courier New"/>
              </a:rPr>
              <a:t>BUCKET</a:t>
            </a:r>
            <a:r>
              <a:rPr lang="en-US" sz="2000" dirty="0">
                <a:latin typeface="Courier New"/>
                <a:cs typeface="Courier New"/>
              </a:rPr>
              <a:t> 1 </a:t>
            </a:r>
            <a:r>
              <a:rPr lang="en-US" sz="2000" b="1" dirty="0">
                <a:latin typeface="Courier New"/>
                <a:cs typeface="Courier New"/>
              </a:rPr>
              <a:t>OUT OF </a:t>
            </a:r>
            <a:r>
              <a:rPr lang="en-US" sz="2000" dirty="0">
                <a:latin typeface="Courier New"/>
                <a:cs typeface="Courier New"/>
              </a:rPr>
              <a:t>4 </a:t>
            </a:r>
            <a:r>
              <a:rPr lang="en-US" sz="2000" b="1" dirty="0">
                <a:latin typeface="Courier New"/>
                <a:cs typeface="Courier New"/>
              </a:rPr>
              <a:t>ON</a:t>
            </a:r>
            <a:r>
              <a:rPr lang="en-US" sz="2000" dirty="0">
                <a:latin typeface="Courier New"/>
                <a:cs typeface="Courier New"/>
              </a:rPr>
              <a:t> month);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Files can be stored in </a:t>
            </a:r>
            <a:r>
              <a:rPr lang="en-US" sz="2400" b="1" dirty="0" smtClean="0"/>
              <a:t>row format </a:t>
            </a:r>
            <a:r>
              <a:rPr lang="en-US" sz="2400" dirty="0" smtClean="0"/>
              <a:t>or </a:t>
            </a:r>
            <a:r>
              <a:rPr lang="en-US" sz="2400" b="1" dirty="0" smtClean="0"/>
              <a:t>file format</a:t>
            </a:r>
          </a:p>
          <a:p>
            <a:r>
              <a:rPr lang="en-US" sz="2400" dirty="0" smtClean="0"/>
              <a:t>All examples have been in row format (text files)</a:t>
            </a:r>
          </a:p>
          <a:p>
            <a:r>
              <a:rPr lang="en-US" sz="2400" dirty="0" smtClean="0"/>
              <a:t>Hive uses a </a:t>
            </a:r>
            <a:r>
              <a:rPr lang="en-US" sz="2400" b="1" dirty="0" err="1" smtClean="0"/>
              <a:t>Serializer-Deserialize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SerDe</a:t>
            </a:r>
            <a:r>
              <a:rPr lang="en-US" sz="2400" b="1" dirty="0" smtClean="0"/>
              <a:t>) </a:t>
            </a:r>
            <a:r>
              <a:rPr lang="en-US" sz="2400" dirty="0" smtClean="0"/>
              <a:t>interface to read and write the data</a:t>
            </a:r>
          </a:p>
          <a:p>
            <a:r>
              <a:rPr lang="en-US" sz="2400" b="1" dirty="0" smtClean="0"/>
              <a:t>Deserialization</a:t>
            </a:r>
            <a:r>
              <a:rPr lang="en-US" sz="2400" dirty="0" smtClean="0"/>
              <a:t> transforms a row of data into an internal object representation</a:t>
            </a:r>
          </a:p>
          <a:p>
            <a:r>
              <a:rPr lang="en-US" sz="2400" b="1" dirty="0" smtClean="0"/>
              <a:t>Serialization</a:t>
            </a:r>
            <a:r>
              <a:rPr lang="en-US" sz="2400" dirty="0" smtClean="0"/>
              <a:t> transforms the internal representation into a form used to write to an output file</a:t>
            </a:r>
          </a:p>
          <a:p>
            <a:r>
              <a:rPr lang="en-US" sz="2400" dirty="0" smtClean="0"/>
              <a:t>Users can write their own </a:t>
            </a:r>
            <a:r>
              <a:rPr lang="en-US" sz="2400" dirty="0" err="1" smtClean="0"/>
              <a:t>SerDe</a:t>
            </a:r>
            <a:r>
              <a:rPr lang="en-US" sz="2400" dirty="0" smtClean="0"/>
              <a:t> interfaces</a:t>
            </a:r>
          </a:p>
          <a:p>
            <a:r>
              <a:rPr lang="en-US" sz="2400" dirty="0" smtClean="0"/>
              <a:t>File formats are used for storing data in binary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2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/>
              <a:t>HiveQL</a:t>
            </a:r>
            <a:r>
              <a:rPr lang="en-US" sz="2400" dirty="0" smtClean="0"/>
              <a:t> is an SQL interface that supports ad-hoc queries over Hive tables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is a dialect of SQL-92 and does not support all features of the standard</a:t>
            </a:r>
          </a:p>
          <a:p>
            <a:r>
              <a:rPr lang="en-US" sz="2400" dirty="0" smtClean="0"/>
              <a:t>Syntax is similar to the SQL syntax of MySQL</a:t>
            </a:r>
          </a:p>
          <a:p>
            <a:r>
              <a:rPr lang="en-US" sz="2400" dirty="0" err="1" smtClean="0"/>
              <a:t>HiveQL</a:t>
            </a:r>
            <a:r>
              <a:rPr lang="en-US" sz="2400" dirty="0" smtClean="0"/>
              <a:t> queries are automatically translated to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jobs</a:t>
            </a:r>
          </a:p>
          <a:p>
            <a:r>
              <a:rPr lang="en-US" sz="2400" dirty="0" smtClean="0"/>
              <a:t>Designed for batch processing and not real-time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Syntax Support by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SELECT-FROM-WHERE</a:t>
            </a:r>
          </a:p>
          <a:p>
            <a:pPr lvl="0"/>
            <a:r>
              <a:rPr lang="en-US" sz="2000" dirty="0"/>
              <a:t>Predicates of the </a:t>
            </a:r>
            <a:r>
              <a:rPr lang="en-US" sz="2000" dirty="0">
                <a:latin typeface="Courier New"/>
                <a:cs typeface="Courier New"/>
              </a:rPr>
              <a:t>WHERE</a:t>
            </a:r>
            <a:r>
              <a:rPr lang="en-US" sz="2000" dirty="0"/>
              <a:t> clause (</a:t>
            </a:r>
            <a:r>
              <a:rPr lang="en-US" sz="2000" dirty="0">
                <a:latin typeface="Courier New"/>
                <a:cs typeface="Courier New"/>
              </a:rPr>
              <a:t>= , &lt;&gt;, !=, &lt;, &lt;=, &gt;, &gt;=, IS NULL, IS NOT NULL, LIKE, RLIKE</a:t>
            </a:r>
            <a:r>
              <a:rPr lang="en-US" sz="2000" dirty="0"/>
              <a:t>)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GROUP BY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HAVING</a:t>
            </a:r>
            <a:r>
              <a:rPr lang="en-US" sz="2000" dirty="0" smtClean="0"/>
              <a:t> clauses</a:t>
            </a:r>
            <a:endParaRPr lang="en-US" sz="2000" dirty="0"/>
          </a:p>
          <a:p>
            <a:pPr lvl="0"/>
            <a:r>
              <a:rPr lang="en-US" sz="2000" dirty="0" smtClean="0"/>
              <a:t>Column </a:t>
            </a:r>
            <a:r>
              <a:rPr lang="en-US" sz="2000" dirty="0"/>
              <a:t>aliases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UNION ALL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DISTINCT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ORDER </a:t>
            </a:r>
            <a:r>
              <a:rPr lang="en-US" sz="2000" dirty="0" smtClean="0">
                <a:latin typeface="Courier New"/>
                <a:cs typeface="Courier New"/>
              </a:rPr>
              <a:t>BY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SORT </a:t>
            </a:r>
            <a:r>
              <a:rPr lang="en-US" sz="2000" dirty="0">
                <a:latin typeface="Courier New"/>
                <a:cs typeface="Courier New"/>
              </a:rPr>
              <a:t>BY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CREATE VIEW</a:t>
            </a:r>
          </a:p>
          <a:p>
            <a:pPr lvl="0"/>
            <a:r>
              <a:rPr lang="en-US" sz="2000" dirty="0"/>
              <a:t>ANSI Join Syntax only (</a:t>
            </a:r>
            <a:r>
              <a:rPr lang="en-US" sz="2000" dirty="0">
                <a:latin typeface="Courier New"/>
                <a:cs typeface="Courier New"/>
              </a:rPr>
              <a:t>INNER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LEFT OUTER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RIGHT OUTER JOIN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LEFT SEMI-JOIN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Nested queries in the </a:t>
            </a:r>
            <a:r>
              <a:rPr lang="en-US" sz="2000" dirty="0">
                <a:latin typeface="Courier New"/>
                <a:cs typeface="Courier New"/>
              </a:rPr>
              <a:t>FROM</a:t>
            </a:r>
            <a:r>
              <a:rPr lang="en-US" sz="2000" dirty="0"/>
              <a:t> clause only</a:t>
            </a:r>
          </a:p>
          <a:p>
            <a:pPr lvl="0"/>
            <a:r>
              <a:rPr lang="en-US" sz="2000" dirty="0">
                <a:latin typeface="Courier New"/>
                <a:cs typeface="Courier New"/>
              </a:rPr>
              <a:t>CAST</a:t>
            </a:r>
            <a:r>
              <a:rPr lang="en-US" sz="2000" dirty="0"/>
              <a:t>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Features Not Supported by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row level inserts, updates, or deletes</a:t>
            </a:r>
          </a:p>
          <a:p>
            <a:r>
              <a:rPr lang="en-US" dirty="0" smtClean="0"/>
              <a:t>No updateable views </a:t>
            </a:r>
          </a:p>
          <a:p>
            <a:r>
              <a:rPr lang="en-US" dirty="0" smtClean="0"/>
              <a:t>No stored procedures</a:t>
            </a:r>
          </a:p>
          <a:p>
            <a:r>
              <a:rPr lang="en-US" dirty="0" smtClean="0"/>
              <a:t>Caveat: </a:t>
            </a:r>
            <a:r>
              <a:rPr lang="en-US" dirty="0" smtClean="0">
                <a:latin typeface="Courier New"/>
                <a:cs typeface="Courier New"/>
              </a:rPr>
              <a:t>SORT BY </a:t>
            </a:r>
            <a:r>
              <a:rPr lang="en-US" dirty="0" smtClean="0"/>
              <a:t>will only sort the output of a single reducer; Use </a:t>
            </a:r>
            <a:r>
              <a:rPr lang="en-US" dirty="0" smtClean="0">
                <a:latin typeface="Courier New"/>
                <a:cs typeface="Courier New"/>
              </a:rPr>
              <a:t>ORDER BY </a:t>
            </a:r>
            <a:r>
              <a:rPr lang="en-US" dirty="0" smtClean="0"/>
              <a:t>to get a total ordering of the output from all reducers</a:t>
            </a:r>
          </a:p>
        </p:txBody>
      </p:sp>
    </p:spTree>
    <p:extLst>
      <p:ext uri="{BB962C8B-B14F-4D97-AF65-F5344CB8AC3E}">
        <p14:creationId xmlns:p14="http://schemas.microsoft.com/office/powerpoint/2010/main" val="33680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Facebook</a:t>
            </a:r>
            <a:r>
              <a:rPr lang="en-US" sz="2000" dirty="0" smtClean="0"/>
              <a:t>: Collects over 500 terabytes of data every day</a:t>
            </a:r>
          </a:p>
          <a:p>
            <a:r>
              <a:rPr lang="en-US" sz="2000" b="1" dirty="0" smtClean="0"/>
              <a:t>Netflix</a:t>
            </a:r>
            <a:r>
              <a:rPr lang="en-US" sz="2000" dirty="0" smtClean="0"/>
              <a:t>: Collects over 30 million movie plays per day (rewinds, fast forwards, pauses) and 3-4 million ratings and searches to use for recommendations</a:t>
            </a:r>
            <a:endParaRPr lang="en-US" sz="2000" dirty="0"/>
          </a:p>
          <a:p>
            <a:r>
              <a:rPr lang="en-US" sz="2000" b="1" dirty="0" smtClean="0"/>
              <a:t>Energy </a:t>
            </a:r>
            <a:r>
              <a:rPr lang="en-US" sz="2000" b="1" dirty="0"/>
              <a:t>C</a:t>
            </a:r>
            <a:r>
              <a:rPr lang="en-US" sz="2000" b="1" dirty="0" smtClean="0"/>
              <a:t>ompanies</a:t>
            </a:r>
            <a:r>
              <a:rPr lang="en-US" sz="2000" dirty="0" smtClean="0"/>
              <a:t>: Collect and analyze large amounts of data to analyze the reliability and status of the power grid</a:t>
            </a:r>
          </a:p>
          <a:p>
            <a:r>
              <a:rPr lang="en-US" sz="2000" b="1" dirty="0" smtClean="0"/>
              <a:t>Seattle Children’s Hospital</a:t>
            </a:r>
            <a:r>
              <a:rPr lang="en-US" sz="2000" dirty="0" smtClean="0"/>
              <a:t>: Analyze and visualize terabytes of data to reduce medical errors and save on medical costs</a:t>
            </a:r>
          </a:p>
          <a:p>
            <a:r>
              <a:rPr lang="en-US" sz="2000" b="1" dirty="0" smtClean="0"/>
              <a:t>IBM Watson Computer System</a:t>
            </a:r>
            <a:r>
              <a:rPr lang="en-US" sz="2000" dirty="0" smtClean="0"/>
              <a:t>: Accessed 200 million pages of data over four terabytes of disk storage to win the Jeopardy quiz show in 2011</a:t>
            </a:r>
          </a:p>
        </p:txBody>
      </p:sp>
    </p:spTree>
    <p:extLst>
      <p:ext uri="{BB962C8B-B14F-4D97-AF65-F5344CB8AC3E}">
        <p14:creationId xmlns:p14="http://schemas.microsoft.com/office/powerpoint/2010/main" val="1985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 smtClean="0"/>
              <a:t>Writing the results of a query to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189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INSERT OVERWRITE LOCAL DIRECTORY </a:t>
            </a:r>
            <a:r>
              <a:rPr lang="en-US" dirty="0">
                <a:latin typeface="Courier New"/>
                <a:cs typeface="Courier New"/>
              </a:rPr>
              <a:t>‘/home/user/</a:t>
            </a:r>
            <a:r>
              <a:rPr lang="en-US" dirty="0" err="1">
                <a:latin typeface="Courier New"/>
                <a:cs typeface="Courier New"/>
              </a:rPr>
              <a:t>mydata</a:t>
            </a:r>
            <a:r>
              <a:rPr lang="en-US" dirty="0">
                <a:latin typeface="Courier New"/>
                <a:cs typeface="Courier New"/>
              </a:rPr>
              <a:t>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>
                <a:latin typeface="Courier New"/>
                <a:cs typeface="Courier New"/>
              </a:rPr>
              <a:t> store, </a:t>
            </a:r>
            <a:r>
              <a:rPr lang="en-US" b="1" dirty="0" smtClean="0">
                <a:latin typeface="Courier New"/>
                <a:cs typeface="Courier New"/>
              </a:rPr>
              <a:t>SUM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amount) </a:t>
            </a:r>
            <a:r>
              <a:rPr lang="en-US" b="1" dirty="0" smtClean="0">
                <a:latin typeface="Courier New"/>
                <a:cs typeface="Courier New"/>
              </a:rPr>
              <a:t>AS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totalStoreSales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FROM </a:t>
            </a:r>
            <a:r>
              <a:rPr lang="en-US" dirty="0">
                <a:latin typeface="Courier New"/>
                <a:cs typeface="Courier New"/>
              </a:rPr>
              <a:t>sales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>
                <a:latin typeface="Courier New"/>
                <a:cs typeface="Courier New"/>
              </a:rPr>
              <a:t>store;</a:t>
            </a:r>
          </a:p>
          <a:p>
            <a:r>
              <a:rPr lang="en-US" b="1" dirty="0">
                <a:latin typeface="Courier New"/>
                <a:cs typeface="Courier New"/>
              </a:rPr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Querying a partitioned table according to the partitioned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6418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b="1" dirty="0">
                <a:latin typeface="Courier New"/>
                <a:cs typeface="Courier New"/>
              </a:rPr>
              <a:t>FROM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sales_partition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&gt; WHERE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‘June’ </a:t>
            </a:r>
            <a:r>
              <a:rPr lang="en-US" b="1" dirty="0" smtClean="0">
                <a:latin typeface="Courier New"/>
                <a:cs typeface="Courier New"/>
              </a:rPr>
              <a:t>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‘July’;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Explaining the </a:t>
            </a:r>
            <a:r>
              <a:rPr lang="en-US" dirty="0" err="1" smtClean="0"/>
              <a:t>MapReduce</a:t>
            </a:r>
            <a:r>
              <a:rPr lang="en-US" dirty="0" smtClean="0"/>
              <a:t> job of a query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6418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EXPLAIN </a:t>
            </a:r>
            <a:r>
              <a:rPr lang="en-US" b="1" dirty="0">
                <a:latin typeface="Courier New"/>
                <a:cs typeface="Courier New"/>
              </a:rPr>
              <a:t>SELECT * FROM </a:t>
            </a:r>
            <a:r>
              <a:rPr lang="en-US" dirty="0" err="1">
                <a:latin typeface="Courier New"/>
                <a:cs typeface="Courier New"/>
              </a:rPr>
              <a:t>sales_partition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WHERE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‘June’ </a:t>
            </a:r>
            <a:r>
              <a:rPr lang="en-US" b="1" dirty="0" smtClean="0">
                <a:latin typeface="Courier New"/>
                <a:cs typeface="Courier New"/>
              </a:rPr>
              <a:t>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month = ‘July’;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400" dirty="0" smtClean="0"/>
              <a:t>Defining a table with a </a:t>
            </a:r>
            <a:r>
              <a:rPr lang="en-US" sz="2400" dirty="0" smtClean="0">
                <a:latin typeface="Courier New"/>
                <a:cs typeface="Courier New"/>
              </a:rPr>
              <a:t>STRUCT</a:t>
            </a:r>
            <a:r>
              <a:rPr lang="en-US" sz="2400" dirty="0" smtClean="0"/>
              <a:t> and an </a:t>
            </a:r>
            <a:r>
              <a:rPr lang="en-US" sz="2400" dirty="0" smtClean="0">
                <a:latin typeface="Courier New"/>
                <a:cs typeface="Courier New"/>
              </a:rPr>
              <a:t>ARRAY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hive</a:t>
            </a:r>
            <a:r>
              <a:rPr lang="en-US" b="1" dirty="0">
                <a:latin typeface="Courier New"/>
                <a:cs typeface="Courier New"/>
              </a:rPr>
              <a:t>&gt; CREATE TABLE </a:t>
            </a:r>
            <a:r>
              <a:rPr lang="en-US" dirty="0">
                <a:latin typeface="Courier New"/>
                <a:cs typeface="Courier New"/>
              </a:rPr>
              <a:t>faculty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facId</a:t>
            </a: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facName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first:</a:t>
            </a:r>
            <a:r>
              <a:rPr lang="en-US" b="1" dirty="0" err="1" smtClean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     </a:t>
            </a:r>
            <a:r>
              <a:rPr lang="en-US" dirty="0" smtClean="0">
                <a:latin typeface="Courier New"/>
                <a:cs typeface="Courier New"/>
              </a:rPr>
              <a:t>			</a:t>
            </a:r>
            <a:r>
              <a:rPr lang="en-US" dirty="0" err="1" smtClean="0">
                <a:latin typeface="Courier New"/>
                <a:cs typeface="Courier New"/>
              </a:rPr>
              <a:t>last:</a:t>
            </a:r>
            <a:r>
              <a:rPr lang="en-US" b="1" dirty="0" err="1" smtClean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&gt;,	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degrees	</a:t>
            </a:r>
            <a:r>
              <a:rPr lang="en-US" b="1" dirty="0" smtClean="0">
                <a:latin typeface="Courier New"/>
                <a:cs typeface="Courier New"/>
              </a:rPr>
              <a:t>ARRAY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ROW FORMAT DELIMITED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>
                <a:latin typeface="Courier New"/>
                <a:cs typeface="Courier New"/>
              </a:rPr>
              <a:t>FIELDS TERMINATED BY </a:t>
            </a:r>
            <a:r>
              <a:rPr lang="en-US" dirty="0">
                <a:latin typeface="Courier New"/>
                <a:cs typeface="Courier New"/>
              </a:rPr>
              <a:t>‘,’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COLLECTION ITEMS TERMINATED BY </a:t>
            </a:r>
            <a:r>
              <a:rPr lang="en-US" dirty="0">
                <a:latin typeface="Courier New"/>
                <a:cs typeface="Courier New"/>
              </a:rPr>
              <a:t>‘|’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STORED AS TEXTFILE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hive&gt;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 of </a:t>
            </a:r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sz="2400" dirty="0" smtClean="0"/>
              <a:t>Dot notation is used to access elements of a </a:t>
            </a:r>
            <a:r>
              <a:rPr lang="en-US" sz="2400" dirty="0" smtClean="0">
                <a:latin typeface="Courier New"/>
                <a:cs typeface="Courier New"/>
              </a:rPr>
              <a:t>STRUCT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and an index is used to access elements of an </a:t>
            </a:r>
            <a:r>
              <a:rPr lang="en-US" sz="2400" dirty="0" smtClean="0">
                <a:latin typeface="Courier New"/>
                <a:cs typeface="Courier New"/>
              </a:rPr>
              <a:t>ARRAY</a:t>
            </a:r>
            <a:r>
              <a:rPr lang="en-US" sz="2400" dirty="0" smtClean="0"/>
              <a:t> (index always starts from </a:t>
            </a:r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76600"/>
            <a:ext cx="81881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hive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SELECT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facName.first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facName.last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degrees</a:t>
            </a:r>
            <a:r>
              <a:rPr lang="en-US" sz="2000" dirty="0">
                <a:latin typeface="Courier New"/>
                <a:cs typeface="Courier New"/>
              </a:rPr>
              <a:t>[1]</a:t>
            </a:r>
          </a:p>
          <a:p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FROM </a:t>
            </a:r>
            <a:r>
              <a:rPr lang="en-US" sz="2000" dirty="0">
                <a:latin typeface="Courier New"/>
                <a:cs typeface="Courier New"/>
              </a:rPr>
              <a:t>faculty;</a:t>
            </a:r>
          </a:p>
          <a:p>
            <a:r>
              <a:rPr lang="en-US" sz="2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HDFS was designed for batch-oriented, sequential access of large data sets</a:t>
            </a:r>
          </a:p>
          <a:p>
            <a:r>
              <a:rPr lang="en-US" sz="2800" dirty="0" smtClean="0"/>
              <a:t>Many applications that access big data still have a need for real-time processing of queries, as well as row-level inserts, updates, and deletes</a:t>
            </a:r>
          </a:p>
          <a:p>
            <a:r>
              <a:rPr lang="en-US" sz="2800" b="1" dirty="0" err="1" smtClean="0"/>
              <a:t>NoSQL</a:t>
            </a:r>
            <a:r>
              <a:rPr lang="en-US" sz="2800" b="1" dirty="0" smtClean="0"/>
              <a:t> systems </a:t>
            </a:r>
            <a:r>
              <a:rPr lang="en-US" sz="2800" dirty="0" smtClean="0"/>
              <a:t>were designed to meet these additional needs for big data applications</a:t>
            </a:r>
          </a:p>
          <a:p>
            <a:r>
              <a:rPr lang="en-US" sz="2800" dirty="0" smtClean="0"/>
              <a:t>Many </a:t>
            </a:r>
            <a:r>
              <a:rPr lang="en-US" sz="2800" dirty="0" err="1" smtClean="0"/>
              <a:t>NoSQL</a:t>
            </a:r>
            <a:r>
              <a:rPr lang="en-US" sz="2800" dirty="0" smtClean="0"/>
              <a:t> systems are built on top of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as a storage system for big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6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term </a:t>
            </a:r>
            <a:r>
              <a:rPr lang="en-US" sz="2400" dirty="0" err="1" smtClean="0"/>
              <a:t>NoSQL</a:t>
            </a:r>
            <a:r>
              <a:rPr lang="en-US" sz="2400" dirty="0" smtClean="0"/>
              <a:t> was first used by Carlo </a:t>
            </a:r>
            <a:r>
              <a:rPr lang="en-US" sz="2400" dirty="0" err="1" smtClean="0"/>
              <a:t>Strozzi</a:t>
            </a:r>
            <a:r>
              <a:rPr lang="en-US" sz="2400" dirty="0" smtClean="0"/>
              <a:t> in 1998 when he built a relational database that did not provide an SQL interface</a:t>
            </a:r>
          </a:p>
          <a:p>
            <a:r>
              <a:rPr lang="en-US" sz="2400" dirty="0" smtClean="0"/>
              <a:t>In 2004, Google introduced </a:t>
            </a:r>
            <a:r>
              <a:rPr lang="en-US" sz="2400" b="1" dirty="0" err="1" smtClean="0"/>
              <a:t>BigTable</a:t>
            </a:r>
            <a:r>
              <a:rPr lang="en-US" sz="2400" dirty="0" smtClean="0"/>
              <a:t>, which was designed for:</a:t>
            </a:r>
          </a:p>
          <a:p>
            <a:pPr lvl="1"/>
            <a:r>
              <a:rPr lang="en-US" sz="2000" dirty="0" smtClean="0"/>
              <a:t>High speed, large data volumes, and real-time access</a:t>
            </a:r>
          </a:p>
          <a:p>
            <a:pPr lvl="1"/>
            <a:r>
              <a:rPr lang="en-US" sz="2000" dirty="0" smtClean="0"/>
              <a:t>Flexible schema design for semi-structured data</a:t>
            </a:r>
          </a:p>
          <a:p>
            <a:pPr lvl="1"/>
            <a:r>
              <a:rPr lang="en-US" sz="2000" dirty="0" smtClean="0"/>
              <a:t>Relaxed transactional characteristics </a:t>
            </a:r>
          </a:p>
          <a:p>
            <a:r>
              <a:rPr lang="en-US" sz="2400" dirty="0" err="1" smtClean="0"/>
              <a:t>BigTable</a:t>
            </a:r>
            <a:r>
              <a:rPr lang="en-US" sz="2400" dirty="0" smtClean="0"/>
              <a:t> has become the basis for several column-oriented </a:t>
            </a:r>
            <a:r>
              <a:rPr lang="en-US" sz="2400" dirty="0" err="1" smtClean="0"/>
              <a:t>NoSQL</a:t>
            </a:r>
            <a:r>
              <a:rPr lang="en-US" sz="2400" dirty="0" smtClean="0"/>
              <a:t> products</a:t>
            </a:r>
          </a:p>
          <a:p>
            <a:r>
              <a:rPr lang="en-US" sz="2400" dirty="0" smtClean="0"/>
              <a:t>Today, </a:t>
            </a:r>
            <a:r>
              <a:rPr lang="en-US" sz="2400" dirty="0" err="1" smtClean="0"/>
              <a:t>NoSQL</a:t>
            </a:r>
            <a:r>
              <a:rPr lang="en-US" sz="2400" dirty="0" smtClean="0"/>
              <a:t> </a:t>
            </a:r>
            <a:r>
              <a:rPr lang="en-US" sz="2400" dirty="0"/>
              <a:t>is often interpreted as meaning “Not Only SQL” since many products provide SQL access in addition to programmatic </a:t>
            </a:r>
            <a:r>
              <a:rPr lang="en-US" sz="2400" dirty="0" smtClean="0"/>
              <a:t>access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6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r>
              <a:rPr lang="en-US" sz="4200" dirty="0" smtClean="0"/>
              <a:t>The RDBMS Motivation for </a:t>
            </a:r>
            <a:r>
              <a:rPr lang="en-US" sz="4200" dirty="0" err="1" smtClean="0"/>
              <a:t>NoSQL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 smtClean="0"/>
              <a:t>RDBMS technology has several shortcoming with respect to large-scale, data intensive applications</a:t>
            </a:r>
          </a:p>
          <a:p>
            <a:r>
              <a:rPr lang="en-US" sz="2400" dirty="0" smtClean="0"/>
              <a:t>RDBMS was design primarily for centralized computing</a:t>
            </a:r>
          </a:p>
          <a:p>
            <a:r>
              <a:rPr lang="en-US" sz="2400" dirty="0" smtClean="0"/>
              <a:t>Handling more users requires getting a bigger server</a:t>
            </a:r>
          </a:p>
          <a:p>
            <a:pPr lvl="1"/>
            <a:r>
              <a:rPr lang="en-US" sz="2000" dirty="0" smtClean="0"/>
              <a:t>Expensive, with limits to server size</a:t>
            </a:r>
          </a:p>
          <a:p>
            <a:pPr lvl="1"/>
            <a:r>
              <a:rPr lang="en-US" sz="2000" dirty="0" smtClean="0"/>
              <a:t>Not easy to change</a:t>
            </a:r>
          </a:p>
          <a:p>
            <a:r>
              <a:rPr lang="en-US" sz="2400" b="1" dirty="0" err="1" smtClean="0"/>
              <a:t>Sharding</a:t>
            </a:r>
            <a:r>
              <a:rPr lang="en-US" sz="2400" dirty="0" smtClean="0"/>
              <a:t> is used to partition data across servers</a:t>
            </a:r>
          </a:p>
          <a:p>
            <a:pPr lvl="1"/>
            <a:r>
              <a:rPr lang="en-US" sz="2000" dirty="0" smtClean="0"/>
              <a:t>Complex to maintain</a:t>
            </a:r>
          </a:p>
          <a:p>
            <a:pPr lvl="1"/>
            <a:r>
              <a:rPr lang="en-US" sz="2000" dirty="0" smtClean="0"/>
              <a:t>Difficult for query processing and updates</a:t>
            </a:r>
          </a:p>
          <a:p>
            <a:r>
              <a:rPr lang="en-US" sz="2400" dirty="0" smtClean="0"/>
              <a:t>Rigid with respect to schema design</a:t>
            </a:r>
          </a:p>
          <a:p>
            <a:r>
              <a:rPr lang="en-US" sz="2400" dirty="0" smtClean="0"/>
              <a:t>ACID properties of data transactions are restrictive, with more focus on consistency than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</a:t>
            </a:r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NoSQL</a:t>
            </a:r>
            <a:r>
              <a:rPr lang="en-US" sz="2800" dirty="0" smtClean="0"/>
              <a:t> systems were designed to address the needs of large-scale, data intensive, real-time applications </a:t>
            </a:r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is not a replacement for RDBMS </a:t>
            </a:r>
            <a:r>
              <a:rPr lang="en-US" sz="2800" dirty="0" err="1" smtClean="0"/>
              <a:t>technnology</a:t>
            </a:r>
            <a:endParaRPr lang="en-US" sz="2800" dirty="0" smtClean="0"/>
          </a:p>
          <a:p>
            <a:r>
              <a:rPr lang="en-US" sz="2800" dirty="0" err="1" smtClean="0"/>
              <a:t>NoSQL</a:t>
            </a:r>
            <a:r>
              <a:rPr lang="en-US" sz="2800" dirty="0" smtClean="0"/>
              <a:t> can be used in a complementary fashion with RDBMS technology, to handle the needs of modern, Internet-scale applications that have grown beyond the capacity of traditional, transaction-oriented data technology.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NoSQL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and process petabytes of data in real time</a:t>
            </a:r>
          </a:p>
          <a:p>
            <a:r>
              <a:rPr lang="en-US" dirty="0" smtClean="0"/>
              <a:t>Horizontal scaling with replication and distribution over commodity servers</a:t>
            </a:r>
          </a:p>
          <a:p>
            <a:r>
              <a:rPr lang="en-US" dirty="0" smtClean="0"/>
              <a:t>Flexible data schemas</a:t>
            </a:r>
          </a:p>
          <a:p>
            <a:r>
              <a:rPr lang="en-US" dirty="0" smtClean="0"/>
              <a:t>Weaker concurrency model</a:t>
            </a:r>
          </a:p>
          <a:p>
            <a:r>
              <a:rPr lang="en-US" dirty="0" smtClean="0"/>
              <a:t>Simple call level interface</a:t>
            </a:r>
          </a:p>
          <a:p>
            <a:r>
              <a:rPr lang="en-US" dirty="0" smtClean="0"/>
              <a:t>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In 2000, Eric Brewer proposed that a distributed system cannot simultaneously satisfy the following three properties:</a:t>
            </a:r>
          </a:p>
          <a:p>
            <a:pPr lvl="1"/>
            <a:r>
              <a:rPr lang="en-US" sz="2000" b="1" dirty="0" smtClean="0"/>
              <a:t>Consistency</a:t>
            </a:r>
            <a:r>
              <a:rPr lang="en-US" sz="2000" dirty="0" smtClean="0"/>
              <a:t>: All users see the same updated data</a:t>
            </a:r>
          </a:p>
          <a:p>
            <a:pPr lvl="1"/>
            <a:r>
              <a:rPr lang="en-US" sz="2000" b="1" dirty="0" smtClean="0"/>
              <a:t>Availability</a:t>
            </a:r>
            <a:r>
              <a:rPr lang="en-US" sz="2000" dirty="0" smtClean="0"/>
              <a:t>: Read and write operations always succeed</a:t>
            </a:r>
          </a:p>
          <a:p>
            <a:pPr lvl="1"/>
            <a:r>
              <a:rPr lang="en-US" sz="2000" b="1" dirty="0" smtClean="0"/>
              <a:t>Partition Tolerance</a:t>
            </a:r>
            <a:r>
              <a:rPr lang="en-US" sz="2000" dirty="0" smtClean="0"/>
              <a:t>: A system can continue to operate even in the presence of network partitions</a:t>
            </a:r>
          </a:p>
          <a:p>
            <a:r>
              <a:rPr lang="en-US" sz="2400" dirty="0" smtClean="0"/>
              <a:t>Gilbert and Lynch proved this property in 2002, which has become known as the </a:t>
            </a:r>
            <a:r>
              <a:rPr lang="en-US" sz="2400" b="1" dirty="0" smtClean="0"/>
              <a:t>CAP theorem</a:t>
            </a:r>
            <a:endParaRPr lang="en-US" sz="2400" dirty="0" smtClean="0"/>
          </a:p>
          <a:p>
            <a:r>
              <a:rPr lang="en-US" sz="2400" dirty="0" err="1" smtClean="0"/>
              <a:t>NoSQL</a:t>
            </a:r>
            <a:r>
              <a:rPr lang="en-US" sz="2400" dirty="0" smtClean="0"/>
              <a:t> systems choose to satisfy availability and partition tolerance over consistency, sacrificing traditional ACID properties of transactions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4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Figure 12.1 </a:t>
            </a:r>
            <a:r>
              <a:rPr lang="en-US" sz="2400" dirty="0" smtClean="0"/>
              <a:t>illustrates the five V’s that characterize big data.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Volume </a:t>
            </a:r>
            <a:r>
              <a:rPr lang="en-US" sz="2400" dirty="0" smtClean="0"/>
              <a:t>– Massive volumes of data</a:t>
            </a:r>
          </a:p>
          <a:p>
            <a:r>
              <a:rPr lang="en-US" sz="2400" b="1" dirty="0" smtClean="0"/>
              <a:t>Variety</a:t>
            </a:r>
            <a:r>
              <a:rPr lang="en-US" sz="2400" dirty="0" smtClean="0"/>
              <a:t> – Data in a wide variety of forms: structured, unstructured, or semi-structured</a:t>
            </a:r>
          </a:p>
          <a:p>
            <a:r>
              <a:rPr lang="en-US" sz="2400" b="1" dirty="0" smtClean="0"/>
              <a:t>Velocity</a:t>
            </a:r>
            <a:r>
              <a:rPr lang="en-US" sz="2400" dirty="0" smtClean="0"/>
              <a:t> – Real-time streaming data generated from sensors and mobile devices</a:t>
            </a:r>
          </a:p>
          <a:p>
            <a:r>
              <a:rPr lang="en-US" sz="2400" b="1" dirty="0" smtClean="0"/>
              <a:t>Veracity </a:t>
            </a:r>
            <a:r>
              <a:rPr lang="en-US" sz="2400" dirty="0" smtClean="0"/>
              <a:t>– Uncertainty about the correctness and validity of data</a:t>
            </a:r>
          </a:p>
          <a:p>
            <a:r>
              <a:rPr lang="en-US" sz="2400" b="1" dirty="0" smtClean="0"/>
              <a:t>Value</a:t>
            </a:r>
            <a:r>
              <a:rPr lang="en-US" sz="2400" dirty="0" smtClean="0"/>
              <a:t> – The advantage that the successful analysis of big data can bring to organizations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3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Instead of ACID properties, </a:t>
            </a:r>
            <a:r>
              <a:rPr lang="en-US" dirty="0" err="1" smtClean="0"/>
              <a:t>NoSQL</a:t>
            </a:r>
            <a:r>
              <a:rPr lang="en-US" dirty="0" smtClean="0"/>
              <a:t> systems settle for </a:t>
            </a:r>
            <a:r>
              <a:rPr lang="en-US" b="1" dirty="0" smtClean="0"/>
              <a:t>eventual consistency</a:t>
            </a:r>
          </a:p>
          <a:p>
            <a:r>
              <a:rPr lang="en-US" dirty="0" smtClean="0"/>
              <a:t>Eventual consistency is referred to as the </a:t>
            </a:r>
            <a:r>
              <a:rPr lang="en-US" b="1" dirty="0" smtClean="0"/>
              <a:t>BASE properties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 all the time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oft-State (does not have to be consistent all the time)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ventually Consistent (will eventually be in a known, consistent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Key-Value Pair Systems</a:t>
            </a:r>
            <a:r>
              <a:rPr lang="en-US" sz="2400" dirty="0" smtClean="0"/>
              <a:t>: Build on the key-value pair approach of HDFS </a:t>
            </a:r>
          </a:p>
          <a:p>
            <a:r>
              <a:rPr lang="en-US" sz="2400" b="1" dirty="0" smtClean="0"/>
              <a:t>Column-Oriented Table Systems</a:t>
            </a:r>
            <a:r>
              <a:rPr lang="en-US" sz="2400" dirty="0" smtClean="0"/>
              <a:t>: Based on the column-oriented approach of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, with a flexible approach to managing data with variable structure</a:t>
            </a:r>
          </a:p>
          <a:p>
            <a:r>
              <a:rPr lang="en-US" sz="2400" b="1" dirty="0" smtClean="0"/>
              <a:t>Document-Oriented Systems</a:t>
            </a:r>
            <a:r>
              <a:rPr lang="en-US" sz="2400" dirty="0" smtClean="0"/>
              <a:t>: Data is encapsulated in a form known as a document, as in XML or JSON (Java Object Script Notation). All documents do not have to have the same structure</a:t>
            </a:r>
          </a:p>
          <a:p>
            <a:r>
              <a:rPr lang="en-US" sz="2400" b="1" dirty="0" smtClean="0"/>
              <a:t>Graph-Oriented Systems</a:t>
            </a:r>
            <a:r>
              <a:rPr lang="en-US" sz="2400" dirty="0" smtClean="0"/>
              <a:t>: Supports data that has natural hierarchical or network structure and uses graph traversal techniques for data retrieval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b="1" dirty="0" err="1" smtClean="0"/>
              <a:t>HBase</a:t>
            </a:r>
            <a:r>
              <a:rPr lang="en-US" sz="2800" b="1" dirty="0" smtClean="0"/>
              <a:t> </a:t>
            </a:r>
            <a:r>
              <a:rPr lang="en-US" sz="2800" dirty="0" smtClean="0"/>
              <a:t>is a column-oriented </a:t>
            </a:r>
            <a:r>
              <a:rPr lang="en-US" sz="2800" dirty="0" err="1" smtClean="0"/>
              <a:t>NoSQL</a:t>
            </a:r>
            <a:r>
              <a:rPr lang="en-US" sz="2800" dirty="0" smtClean="0"/>
              <a:t> system based in Google’s Big Table and built on top of HDFS</a:t>
            </a:r>
          </a:p>
          <a:p>
            <a:r>
              <a:rPr lang="en-US" sz="2800" dirty="0" smtClean="0"/>
              <a:t>Ideal for:</a:t>
            </a:r>
          </a:p>
          <a:p>
            <a:pPr lvl="1"/>
            <a:r>
              <a:rPr lang="en-US" sz="2400" dirty="0" smtClean="0"/>
              <a:t>Large, sparsely populated tables</a:t>
            </a:r>
          </a:p>
          <a:p>
            <a:pPr lvl="1"/>
            <a:r>
              <a:rPr lang="en-US" sz="2400" dirty="0" smtClean="0"/>
              <a:t>Real-time processing</a:t>
            </a:r>
          </a:p>
          <a:p>
            <a:pPr lvl="1"/>
            <a:r>
              <a:rPr lang="en-US" sz="2400" dirty="0" smtClean="0"/>
              <a:t>Read/write random access</a:t>
            </a:r>
          </a:p>
          <a:p>
            <a:r>
              <a:rPr lang="en-US" sz="2800" dirty="0" smtClean="0"/>
              <a:t>Characterized as a sparse, distributed, multi-dimensional, sorted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 dirty="0" smtClean="0"/>
              <a:t>Tables contain rows and columns</a:t>
            </a:r>
          </a:p>
          <a:p>
            <a:r>
              <a:rPr lang="en-US" sz="2800" dirty="0" smtClean="0"/>
              <a:t>Differences from relational tables:</a:t>
            </a:r>
          </a:p>
          <a:p>
            <a:pPr lvl="1"/>
            <a:r>
              <a:rPr lang="en-US" sz="2400" dirty="0"/>
              <a:t>Cell values are </a:t>
            </a:r>
            <a:r>
              <a:rPr lang="en-US" sz="2400" dirty="0" err="1"/>
              <a:t>uninterpreted</a:t>
            </a:r>
            <a:r>
              <a:rPr lang="en-US" sz="2400" dirty="0"/>
              <a:t> byte arrays (no notion of different data types)</a:t>
            </a:r>
          </a:p>
          <a:p>
            <a:pPr lvl="1"/>
            <a:r>
              <a:rPr lang="en-US" sz="2400" dirty="0" smtClean="0"/>
              <a:t>Individual cells of a table can be versioned, storing the history of values for a cell</a:t>
            </a:r>
          </a:p>
          <a:p>
            <a:pPr lvl="1"/>
            <a:r>
              <a:rPr lang="en-US" sz="2400" dirty="0" smtClean="0"/>
              <a:t>Each row has a row key, with the table sorted by the row key</a:t>
            </a:r>
          </a:p>
          <a:p>
            <a:pPr lvl="1"/>
            <a:r>
              <a:rPr lang="en-US" sz="2400" dirty="0" smtClean="0"/>
              <a:t>Atomicity is only guaranteed at the row level (no atomicity for multi-row updates)</a:t>
            </a:r>
          </a:p>
          <a:p>
            <a:pPr lvl="1"/>
            <a:r>
              <a:rPr lang="en-US" sz="2400" dirty="0" smtClean="0"/>
              <a:t>Major difference: Columns in </a:t>
            </a:r>
            <a:r>
              <a:rPr lang="en-US" sz="2400" dirty="0" err="1" smtClean="0"/>
              <a:t>Hbase</a:t>
            </a:r>
            <a:r>
              <a:rPr lang="en-US" sz="2400" dirty="0" smtClean="0"/>
              <a:t> are not the same as columns in relational tables!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Columns in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038600"/>
          </a:xfrm>
        </p:spPr>
        <p:txBody>
          <a:bodyPr/>
          <a:lstStyle/>
          <a:p>
            <a:r>
              <a:rPr lang="en-US" sz="2400" dirty="0" smtClean="0"/>
              <a:t>Columns are known as </a:t>
            </a:r>
            <a:r>
              <a:rPr lang="en-US" sz="2400" b="1" dirty="0" smtClean="0"/>
              <a:t>column qualifiers</a:t>
            </a:r>
          </a:p>
          <a:p>
            <a:r>
              <a:rPr lang="en-US" sz="2400" dirty="0" smtClean="0"/>
              <a:t>Column qualifiers are organized into </a:t>
            </a:r>
            <a:r>
              <a:rPr lang="en-US" sz="2400" b="1" dirty="0" smtClean="0"/>
              <a:t>column families</a:t>
            </a:r>
          </a:p>
          <a:p>
            <a:r>
              <a:rPr lang="en-US" sz="2400" dirty="0" smtClean="0"/>
              <a:t>Column families conceptually organize column qualifiers into groups that have the same access patterns</a:t>
            </a:r>
          </a:p>
          <a:p>
            <a:r>
              <a:rPr lang="en-US" sz="2400" dirty="0" smtClean="0"/>
              <a:t>Column families must be defined when a table is created</a:t>
            </a:r>
          </a:p>
          <a:p>
            <a:r>
              <a:rPr lang="en-US" sz="2400" dirty="0" smtClean="0"/>
              <a:t>The number of column qualifiers in a column family is </a:t>
            </a:r>
            <a:r>
              <a:rPr lang="en-US" sz="2400" b="1" i="1" dirty="0" smtClean="0"/>
              <a:t>dynamic </a:t>
            </a:r>
            <a:r>
              <a:rPr lang="en-US" sz="2400" dirty="0" smtClean="0"/>
              <a:t>and can be defined as needed, giving </a:t>
            </a:r>
            <a:r>
              <a:rPr lang="en-US" sz="2400" dirty="0" err="1" smtClean="0"/>
              <a:t>HBase</a:t>
            </a:r>
            <a:r>
              <a:rPr lang="en-US" sz="2400" dirty="0"/>
              <a:t> </a:t>
            </a:r>
            <a:r>
              <a:rPr lang="en-US" sz="2400" dirty="0" smtClean="0"/>
              <a:t>flexibility for dealing with unstructured data</a:t>
            </a:r>
          </a:p>
          <a:p>
            <a:r>
              <a:rPr lang="en-US" sz="2400" dirty="0" smtClean="0"/>
              <a:t>The number of column families should be limited to no more than two or three families for storage efficiency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95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4300" dirty="0" err="1" smtClean="0"/>
              <a:t>HBase</a:t>
            </a:r>
            <a:r>
              <a:rPr lang="en-US" sz="4300" dirty="0" smtClean="0"/>
              <a:t> Table Example</a:t>
            </a:r>
            <a:endParaRPr lang="en-US" sz="4300" dirty="0"/>
          </a:p>
        </p:txBody>
      </p:sp>
      <p:pic>
        <p:nvPicPr>
          <p:cNvPr id="4" name="Picture 3" descr="9781284079050_CH12_FIGF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5266944" cy="15910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8956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Consider the </a:t>
            </a:r>
            <a:r>
              <a:rPr lang="en-US" sz="2400" dirty="0" err="1" smtClean="0">
                <a:latin typeface="Courier New"/>
                <a:cs typeface="Courier New"/>
              </a:rPr>
              <a:t>SalesPerson</a:t>
            </a:r>
            <a:r>
              <a:rPr lang="en-US" sz="2400" dirty="0" smtClean="0"/>
              <a:t> table in </a:t>
            </a:r>
            <a:r>
              <a:rPr lang="en-US" sz="2400" dirty="0" err="1" smtClean="0"/>
              <a:t>HBase</a:t>
            </a:r>
            <a:endParaRPr lang="en-US" sz="2400" dirty="0" smtClean="0"/>
          </a:p>
          <a:p>
            <a:pPr lvl="1"/>
            <a:r>
              <a:rPr lang="en-US" sz="2000" dirty="0" smtClean="0"/>
              <a:t>Each row has a unique key</a:t>
            </a:r>
          </a:p>
          <a:p>
            <a:pPr lvl="1"/>
            <a:r>
              <a:rPr lang="en-US" sz="2000" dirty="0" smtClean="0"/>
              <a:t>Two column families: </a:t>
            </a:r>
            <a:r>
              <a:rPr lang="en-US" sz="2000" dirty="0" err="1" smtClean="0">
                <a:latin typeface="Courier New"/>
                <a:cs typeface="Courier New"/>
              </a:rPr>
              <a:t>PersonInfo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 New"/>
                <a:cs typeface="Courier New"/>
              </a:rPr>
              <a:t>Sales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PersonInfo</a:t>
            </a:r>
            <a:r>
              <a:rPr lang="en-US" sz="2000" dirty="0" smtClean="0"/>
              <a:t> column family has two column qualifiers: </a:t>
            </a:r>
            <a:r>
              <a:rPr lang="en-US" sz="2000" dirty="0" smtClean="0">
                <a:latin typeface="Courier New"/>
                <a:cs typeface="Courier New"/>
              </a:rPr>
              <a:t>Name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Address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Sales</a:t>
            </a:r>
            <a:r>
              <a:rPr lang="en-US" sz="2000" dirty="0" smtClean="0"/>
              <a:t> column family has two column qualifiers: </a:t>
            </a:r>
            <a:r>
              <a:rPr lang="en-US" sz="2000" dirty="0" smtClean="0">
                <a:latin typeface="Courier New"/>
                <a:cs typeface="Courier New"/>
              </a:rPr>
              <a:t>Territory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/>
                <a:cs typeface="Courier New"/>
              </a:rPr>
              <a:t>SalesYTD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/>
              <a:t>All values have a timestamp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Territory</a:t>
            </a:r>
            <a:r>
              <a:rPr lang="en-US" sz="2000" dirty="0" smtClean="0"/>
              <a:t> for row key </a:t>
            </a:r>
            <a:r>
              <a:rPr lang="en-US" sz="2000" dirty="0" smtClean="0">
                <a:latin typeface="Courier New"/>
                <a:cs typeface="Courier New"/>
              </a:rPr>
              <a:t>002</a:t>
            </a:r>
            <a:r>
              <a:rPr lang="en-US" sz="2000" dirty="0" smtClean="0"/>
              <a:t> has multiple values that have changed over time (same for </a:t>
            </a:r>
            <a:r>
              <a:rPr lang="en-US" sz="2000" dirty="0" smtClean="0">
                <a:latin typeface="Courier New"/>
                <a:cs typeface="Courier New"/>
              </a:rPr>
              <a:t>Address</a:t>
            </a:r>
            <a:r>
              <a:rPr lang="en-US" sz="2000" dirty="0" smtClean="0"/>
              <a:t> of row key </a:t>
            </a:r>
            <a:r>
              <a:rPr lang="en-US" sz="2000" dirty="0" smtClean="0">
                <a:latin typeface="Courier New"/>
                <a:cs typeface="Courier New"/>
              </a:rPr>
              <a:t>004</a:t>
            </a:r>
            <a:r>
              <a:rPr lang="en-US" sz="2000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444597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12.7 The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altLang="en-US" dirty="0">
                <a:solidFill>
                  <a:srgbClr val="000000"/>
                </a:solidFill>
              </a:rPr>
              <a:t> Table in </a:t>
            </a:r>
            <a:r>
              <a:rPr lang="en-US" altLang="en-US" dirty="0" err="1">
                <a:solidFill>
                  <a:srgbClr val="000000"/>
                </a:solidFill>
              </a:rPr>
              <a:t>HBase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as a Multidimensional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219200"/>
            <a:ext cx="5029200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{“001” </a:t>
            </a:r>
            <a:r>
              <a:rPr lang="en-US" sz="1400" dirty="0" smtClean="0">
                <a:latin typeface="Courier New"/>
                <a:cs typeface="Courier New"/>
              </a:rPr>
              <a:t>:  {</a:t>
            </a:r>
            <a:r>
              <a:rPr lang="en-US" sz="1400" dirty="0">
                <a:latin typeface="Courier New"/>
                <a:cs typeface="Courier New"/>
              </a:rPr>
              <a:t>“</a:t>
            </a:r>
            <a:r>
              <a:rPr lang="en-US" sz="1400" dirty="0" err="1">
                <a:latin typeface="Courier New"/>
                <a:cs typeface="Courier New"/>
              </a:rPr>
              <a:t>PersonInfo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  <a:r>
              <a:rPr lang="en-US" sz="1400" dirty="0">
                <a:latin typeface="Courier New"/>
                <a:cs typeface="Courier New"/>
              </a:rPr>
              <a:t>“Name”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“J. Smith”}</a:t>
            </a:r>
          </a:p>
          <a:p>
            <a:r>
              <a:rPr lang="en-US" sz="1400" dirty="0">
                <a:latin typeface="Courier New"/>
                <a:cs typeface="Courier New"/>
              </a:rPr>
              <a:t>		 </a:t>
            </a:r>
            <a:r>
              <a:rPr lang="en-US" sz="1400" dirty="0" smtClean="0">
                <a:latin typeface="Courier New"/>
                <a:cs typeface="Courier New"/>
              </a:rPr>
              <a:t>“</a:t>
            </a:r>
            <a:r>
              <a:rPr lang="en-US" sz="1400" dirty="0">
                <a:latin typeface="Courier New"/>
                <a:cs typeface="Courier New"/>
              </a:rPr>
              <a:t>Address”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“Oak St”}}</a:t>
            </a:r>
          </a:p>
          <a:p>
            <a:r>
              <a:rPr lang="en-US" sz="1400" dirty="0">
                <a:latin typeface="Courier New"/>
                <a:cs typeface="Courier New"/>
              </a:rPr>
              <a:t>	 </a:t>
            </a:r>
            <a:r>
              <a:rPr lang="en-US" sz="1400" dirty="0" smtClean="0">
                <a:latin typeface="Courier New"/>
                <a:cs typeface="Courier New"/>
              </a:rPr>
              <a:t>  “</a:t>
            </a:r>
            <a:r>
              <a:rPr lang="en-US" sz="1400" dirty="0">
                <a:latin typeface="Courier New"/>
                <a:cs typeface="Courier New"/>
              </a:rPr>
              <a:t>Sales”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{“Territory”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“East”}</a:t>
            </a:r>
          </a:p>
          <a:p>
            <a:r>
              <a:rPr lang="en-US" sz="1400" dirty="0">
                <a:latin typeface="Courier New"/>
                <a:cs typeface="Courier New"/>
              </a:rPr>
              <a:t>		 “</a:t>
            </a:r>
            <a:r>
              <a:rPr lang="en-US" sz="1400" dirty="0" err="1">
                <a:latin typeface="Courier New"/>
                <a:cs typeface="Courier New"/>
              </a:rPr>
              <a:t>SalesYTD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{TS1: “100,000”}}}</a:t>
            </a:r>
          </a:p>
          <a:p>
            <a:r>
              <a:rPr lang="en-US" sz="1400" dirty="0">
                <a:latin typeface="Courier New"/>
                <a:cs typeface="Courier New"/>
              </a:rPr>
              <a:t> “002” </a:t>
            </a:r>
            <a:r>
              <a:rPr lang="en-US" sz="1400" dirty="0" smtClean="0">
                <a:latin typeface="Courier New"/>
                <a:cs typeface="Courier New"/>
              </a:rPr>
              <a:t>:  {</a:t>
            </a:r>
            <a:r>
              <a:rPr lang="en-US" sz="1400" dirty="0">
                <a:latin typeface="Courier New"/>
                <a:cs typeface="Courier New"/>
              </a:rPr>
              <a:t>“</a:t>
            </a:r>
            <a:r>
              <a:rPr lang="en-US" sz="1400" dirty="0" err="1">
                <a:latin typeface="Courier New"/>
                <a:cs typeface="Courier New"/>
              </a:rPr>
              <a:t>PersonInfo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{“Name”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“B. Parker”}</a:t>
            </a:r>
          </a:p>
          <a:p>
            <a:r>
              <a:rPr lang="en-US" sz="1400" dirty="0">
                <a:latin typeface="Courier New"/>
                <a:cs typeface="Courier New"/>
              </a:rPr>
              <a:t>		  “Address”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“Elm St.”}}</a:t>
            </a:r>
          </a:p>
          <a:p>
            <a:r>
              <a:rPr lang="en-US" sz="1400" dirty="0">
                <a:latin typeface="Courier New"/>
                <a:cs typeface="Courier New"/>
              </a:rPr>
              <a:t>	 “Sales” :</a:t>
            </a:r>
          </a:p>
          <a:p>
            <a:r>
              <a:rPr lang="en-US" sz="1400" dirty="0">
                <a:latin typeface="Courier New"/>
                <a:cs typeface="Courier New"/>
              </a:rPr>
              <a:t>		{“Territory”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{TS4: “West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 TS3: “East”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 TS2: “North”}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	 “</a:t>
            </a:r>
            <a:r>
              <a:rPr lang="en-US" sz="1400" dirty="0" err="1">
                <a:latin typeface="Courier New"/>
                <a:cs typeface="Courier New"/>
              </a:rPr>
              <a:t>SalesYTD</a:t>
            </a:r>
            <a:r>
              <a:rPr lang="en-US" sz="1400" dirty="0">
                <a:latin typeface="Courier New"/>
                <a:cs typeface="Courier New"/>
              </a:rPr>
              <a:t>” :</a:t>
            </a:r>
          </a:p>
          <a:p>
            <a:r>
              <a:rPr lang="en-US" sz="1400" dirty="0">
                <a:latin typeface="Courier New"/>
                <a:cs typeface="Courier New"/>
              </a:rPr>
              <a:t>			{TS2: “90,000”}}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…}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524000"/>
            <a:ext cx="38862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row key </a:t>
            </a:r>
            <a:r>
              <a:rPr lang="en-US" dirty="0" smtClean="0"/>
              <a:t>maps to a list of </a:t>
            </a:r>
          </a:p>
          <a:p>
            <a:r>
              <a:rPr lang="en-US" dirty="0"/>
              <a:t>c</a:t>
            </a:r>
            <a:r>
              <a:rPr lang="en-US" dirty="0" smtClean="0"/>
              <a:t>olumn families.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column family </a:t>
            </a:r>
            <a:r>
              <a:rPr lang="en-US" dirty="0" smtClean="0"/>
              <a:t>maps to a list</a:t>
            </a:r>
          </a:p>
          <a:p>
            <a:r>
              <a:rPr lang="en-US" dirty="0"/>
              <a:t>o</a:t>
            </a:r>
            <a:r>
              <a:rPr lang="en-US" dirty="0" smtClean="0"/>
              <a:t>f column qualifiers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column qualifier </a:t>
            </a:r>
            <a:r>
              <a:rPr lang="en-US" dirty="0" smtClean="0"/>
              <a:t>maps to a</a:t>
            </a:r>
          </a:p>
          <a:p>
            <a:r>
              <a:rPr lang="en-US" dirty="0"/>
              <a:t>l</a:t>
            </a:r>
            <a:r>
              <a:rPr lang="en-US" dirty="0" smtClean="0"/>
              <a:t>ist of timestamps</a:t>
            </a:r>
          </a:p>
          <a:p>
            <a:endParaRPr lang="en-US" dirty="0"/>
          </a:p>
          <a:p>
            <a:r>
              <a:rPr lang="en-US" dirty="0" smtClean="0"/>
              <a:t>Each timestamp maps to a 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r>
              <a:rPr lang="en-US" sz="2400" dirty="0" smtClean="0"/>
              <a:t>Column families are physically stored together in HDFS for efficient access</a:t>
            </a:r>
          </a:p>
          <a:p>
            <a:r>
              <a:rPr lang="en-US" sz="2400" dirty="0" smtClean="0"/>
              <a:t>Each value in </a:t>
            </a:r>
            <a:r>
              <a:rPr lang="en-US" sz="2400" dirty="0" err="1" smtClean="0"/>
              <a:t>HBase</a:t>
            </a:r>
            <a:r>
              <a:rPr lang="en-US" sz="2400" dirty="0" smtClean="0"/>
              <a:t> is stored together with its row key, column family name, column qualifier name, and timestamp</a:t>
            </a:r>
          </a:p>
          <a:p>
            <a:r>
              <a:rPr lang="en-US" sz="2400" b="1" dirty="0" smtClean="0"/>
              <a:t>Guideline</a:t>
            </a:r>
            <a:r>
              <a:rPr lang="en-US" sz="2400" dirty="0" smtClean="0"/>
              <a:t>: Keep row keys, column family names, and column qualifiers names as small as possible to reduce storage size and data transfer on retrieval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4724400"/>
            <a:ext cx="4894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001:personinfo:name:ts1:J. Smith</a:t>
            </a:r>
          </a:p>
          <a:p>
            <a:r>
              <a:rPr lang="en-US" dirty="0">
                <a:latin typeface="Courier New"/>
                <a:cs typeface="Courier New"/>
              </a:rPr>
              <a:t>001:personinfo:address:ts1:Oak St.</a:t>
            </a:r>
          </a:p>
          <a:p>
            <a:r>
              <a:rPr lang="en-US" dirty="0">
                <a:latin typeface="Courier New"/>
                <a:cs typeface="Courier New"/>
              </a:rPr>
              <a:t>001:sales:territory:ts1:East</a:t>
            </a:r>
          </a:p>
          <a:p>
            <a:r>
              <a:rPr lang="en-US" dirty="0">
                <a:latin typeface="Courier New"/>
                <a:cs typeface="Courier New"/>
              </a:rPr>
              <a:t>001:sales:salesytd:ts1:100,000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Table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More complex than relational table design</a:t>
            </a:r>
          </a:p>
          <a:p>
            <a:r>
              <a:rPr lang="en-US" sz="2400" dirty="0" err="1" smtClean="0"/>
              <a:t>HBase</a:t>
            </a:r>
            <a:r>
              <a:rPr lang="en-US" sz="2400" dirty="0" smtClean="0"/>
              <a:t> table design is driven by data access patterns </a:t>
            </a:r>
          </a:p>
          <a:p>
            <a:r>
              <a:rPr lang="en-US" sz="2400" dirty="0" smtClean="0"/>
              <a:t>Tables should be structured to return data in an efficient manner</a:t>
            </a:r>
          </a:p>
          <a:p>
            <a:r>
              <a:rPr lang="en-US" sz="2400" dirty="0" smtClean="0"/>
              <a:t>Important considerations:</a:t>
            </a:r>
          </a:p>
          <a:p>
            <a:pPr lvl="1"/>
            <a:r>
              <a:rPr lang="en-US" sz="2000" dirty="0" smtClean="0"/>
              <a:t>What values should compose the key?</a:t>
            </a:r>
          </a:p>
          <a:p>
            <a:pPr lvl="1"/>
            <a:r>
              <a:rPr lang="en-US" sz="2000" dirty="0" smtClean="0"/>
              <a:t>What column families are needed (specified at table creation)?</a:t>
            </a:r>
          </a:p>
          <a:p>
            <a:pPr lvl="1"/>
            <a:r>
              <a:rPr lang="en-US" sz="2000" dirty="0" smtClean="0"/>
              <a:t>What column qualifiers are associated with each column family?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Course id </a:t>
            </a:r>
            <a:r>
              <a:rPr lang="en-US" sz="2400" dirty="0" smtClean="0"/>
              <a:t>is the row key</a:t>
            </a:r>
          </a:p>
          <a:p>
            <a:r>
              <a:rPr lang="en-US" sz="2400" dirty="0" smtClean="0"/>
              <a:t>One column family: </a:t>
            </a:r>
            <a:r>
              <a:rPr lang="en-US" sz="2400" dirty="0" smtClean="0">
                <a:latin typeface="Courier New"/>
                <a:cs typeface="Courier New"/>
              </a:rPr>
              <a:t>Takes</a:t>
            </a:r>
          </a:p>
          <a:p>
            <a:r>
              <a:rPr lang="en-US" sz="2400" dirty="0" smtClean="0"/>
              <a:t>A column qualifier for each student enrolled, with a number for the column name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8143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5033486"/>
            <a:ext cx="384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12.1 The Five Vs of Big Data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9781284079050_CH12_FIG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330952" cy="37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Assessment of 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Consider the following queries:</a:t>
            </a:r>
          </a:p>
          <a:p>
            <a:pPr lvl="1"/>
            <a:r>
              <a:rPr lang="en-US" sz="2400" dirty="0" smtClean="0"/>
              <a:t>Query 1: Who is enrolled in course c1?</a:t>
            </a:r>
          </a:p>
          <a:p>
            <a:pPr lvl="1"/>
            <a:r>
              <a:rPr lang="en-US" sz="2400" dirty="0" smtClean="0"/>
              <a:t>Query 2: Is Joe enrolled in course c1?</a:t>
            </a:r>
          </a:p>
          <a:p>
            <a:pPr lvl="1"/>
            <a:r>
              <a:rPr lang="en-US" sz="2400" dirty="0" smtClean="0"/>
              <a:t>Query 3: Find the courses that Joe is enrolled in</a:t>
            </a:r>
          </a:p>
          <a:p>
            <a:r>
              <a:rPr lang="en-US" sz="2800" dirty="0" smtClean="0"/>
              <a:t>Good for Queries 1 and 2, but Query 2 could be expensive if thousands of students enrolled</a:t>
            </a:r>
          </a:p>
          <a:p>
            <a:r>
              <a:rPr lang="en-US" sz="2800" dirty="0" smtClean="0"/>
              <a:t>Not good for Query 3. Requires a scan of the entire table</a:t>
            </a:r>
          </a:p>
          <a:p>
            <a:r>
              <a:rPr lang="en-US" sz="2800" dirty="0" smtClean="0"/>
              <a:t>Update issue: How do you determine the next column number?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5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Student id </a:t>
            </a:r>
            <a:r>
              <a:rPr lang="en-US" sz="2400" dirty="0" smtClean="0"/>
              <a:t>is the column name</a:t>
            </a:r>
          </a:p>
          <a:p>
            <a:r>
              <a:rPr lang="en-US" sz="2400" dirty="0" smtClean="0"/>
              <a:t>The number </a:t>
            </a:r>
            <a:r>
              <a:rPr lang="en-US" sz="2400" dirty="0" smtClean="0">
                <a:latin typeface="Courier New"/>
                <a:cs typeface="Courier New"/>
              </a:rPr>
              <a:t>1 </a:t>
            </a:r>
            <a:r>
              <a:rPr lang="en-US" sz="2400" dirty="0" smtClean="0"/>
              <a:t>is used as a column value</a:t>
            </a:r>
          </a:p>
          <a:p>
            <a:r>
              <a:rPr lang="en-US" sz="2400" dirty="0" smtClean="0"/>
              <a:t>Assessment</a:t>
            </a:r>
          </a:p>
          <a:p>
            <a:pPr lvl="1"/>
            <a:r>
              <a:rPr lang="en-US" sz="2000" dirty="0"/>
              <a:t>Simplifies enrolling and dropping students from a </a:t>
            </a:r>
            <a:r>
              <a:rPr lang="en-US" sz="2000" dirty="0" smtClean="0"/>
              <a:t>course</a:t>
            </a:r>
          </a:p>
          <a:p>
            <a:pPr lvl="1"/>
            <a:r>
              <a:rPr lang="en-US" sz="2000" dirty="0"/>
              <a:t>Cannot efficiently find courses </a:t>
            </a:r>
            <a:r>
              <a:rPr lang="en-US" sz="2000" dirty="0" smtClean="0"/>
              <a:t>in which a </a:t>
            </a:r>
            <a:r>
              <a:rPr lang="en-US" sz="2000" dirty="0"/>
              <a:t>student is </a:t>
            </a:r>
            <a:r>
              <a:rPr lang="en-US" sz="2000" dirty="0" smtClean="0"/>
              <a:t>enrolled</a:t>
            </a:r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799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sz="2000" dirty="0" smtClean="0"/>
              <a:t>Invert the table values to use </a:t>
            </a:r>
            <a:r>
              <a:rPr lang="en-US" sz="2000" dirty="0" smtClean="0">
                <a:latin typeface="Courier New"/>
                <a:cs typeface="Courier New"/>
              </a:rPr>
              <a:t>student id </a:t>
            </a:r>
            <a:r>
              <a:rPr lang="en-US" sz="2000" dirty="0" smtClean="0"/>
              <a:t>as the row key and </a:t>
            </a:r>
            <a:r>
              <a:rPr lang="en-US" sz="2000" dirty="0" smtClean="0">
                <a:latin typeface="Courier New"/>
                <a:cs typeface="Courier New"/>
              </a:rPr>
              <a:t>course</a:t>
            </a:r>
            <a:r>
              <a:rPr lang="en-US" sz="2000" dirty="0" smtClean="0"/>
              <a:t> as the column name</a:t>
            </a:r>
          </a:p>
          <a:p>
            <a:r>
              <a:rPr lang="en-US" sz="2000" dirty="0" smtClean="0"/>
              <a:t>Efficient for finding the course in which each student is enrolled</a:t>
            </a:r>
          </a:p>
          <a:p>
            <a:r>
              <a:rPr lang="en-US" sz="2000" dirty="0" smtClean="0"/>
              <a:t>Need to maintain Design 2 and Design 3 to fully answer all queries (overhead of multiple tables)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05200"/>
            <a:ext cx="6477000" cy="26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Learning University Example: Design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Course name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/>
                <a:cs typeface="Courier New"/>
              </a:rPr>
              <a:t>student id</a:t>
            </a:r>
            <a:r>
              <a:rPr lang="en-US" sz="2400" dirty="0" smtClean="0"/>
              <a:t> are concatenated to form the row key; can search by either value</a:t>
            </a:r>
          </a:p>
          <a:p>
            <a:r>
              <a:rPr lang="en-US" sz="2400" dirty="0" smtClean="0"/>
              <a:t>Column family and qualifier names become small placeholder values to minimize data transfer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3429000"/>
            <a:ext cx="6477000" cy="27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Shell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2400" dirty="0" smtClean="0"/>
              <a:t>Allows a user to interactively</a:t>
            </a:r>
          </a:p>
          <a:p>
            <a:pPr lvl="1"/>
            <a:r>
              <a:rPr lang="en-US" sz="2000" dirty="0" smtClean="0"/>
              <a:t>Create tables</a:t>
            </a:r>
          </a:p>
          <a:p>
            <a:pPr lvl="1"/>
            <a:r>
              <a:rPr lang="en-US" sz="2000" dirty="0" smtClean="0"/>
              <a:t>Insert data</a:t>
            </a:r>
          </a:p>
          <a:p>
            <a:pPr lvl="1"/>
            <a:r>
              <a:rPr lang="en-US" sz="2000" dirty="0" smtClean="0"/>
              <a:t>Retrieve data</a:t>
            </a:r>
          </a:p>
          <a:p>
            <a:r>
              <a:rPr lang="en-US" sz="2400" dirty="0" smtClean="0"/>
              <a:t>Main commands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reate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p</a:t>
            </a:r>
            <a:r>
              <a:rPr lang="en-US" sz="2000" dirty="0" smtClean="0">
                <a:latin typeface="Courier New"/>
                <a:cs typeface="Courier New"/>
              </a:rPr>
              <a:t>ut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g</a:t>
            </a:r>
            <a:r>
              <a:rPr lang="en-US" sz="2000" dirty="0" smtClean="0">
                <a:latin typeface="Courier New"/>
                <a:cs typeface="Courier New"/>
              </a:rPr>
              <a:t>et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s</a:t>
            </a:r>
            <a:r>
              <a:rPr lang="en-US" sz="2000" dirty="0" smtClean="0">
                <a:latin typeface="Courier New"/>
                <a:cs typeface="Courier New"/>
              </a:rPr>
              <a:t>can</a:t>
            </a:r>
          </a:p>
          <a:p>
            <a:r>
              <a:rPr lang="en-US" sz="2400" dirty="0" smtClean="0"/>
              <a:t>In realistic applications, data access is programmatic through the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API</a:t>
            </a:r>
          </a:p>
          <a:p>
            <a:r>
              <a:rPr lang="en-US" sz="2400" dirty="0" smtClean="0"/>
              <a:t>The shell is useful for learning </a:t>
            </a:r>
            <a:r>
              <a:rPr lang="en-US" sz="2400" dirty="0" err="1" smtClean="0"/>
              <a:t>HBase</a:t>
            </a:r>
            <a:r>
              <a:rPr lang="en-US" sz="2400" dirty="0" smtClean="0"/>
              <a:t> concepts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and 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400" dirty="0" smtClean="0"/>
              <a:t>The number of versions to maintain defaults to one</a:t>
            </a:r>
          </a:p>
          <a:p>
            <a:r>
              <a:rPr lang="en-US" sz="2400" dirty="0" smtClean="0"/>
              <a:t>Short cut version to create the </a:t>
            </a:r>
            <a:r>
              <a:rPr lang="en-US" sz="2400" dirty="0" err="1" smtClean="0">
                <a:latin typeface="Courier New"/>
                <a:cs typeface="Courier New"/>
              </a:rPr>
              <a:t>salesPerson</a:t>
            </a:r>
            <a:r>
              <a:rPr lang="en-US" sz="2400" dirty="0" smtClean="0"/>
              <a:t> table with two column families: </a:t>
            </a:r>
            <a:r>
              <a:rPr lang="en-US" sz="2400" dirty="0" err="1" smtClean="0">
                <a:latin typeface="Courier New"/>
                <a:cs typeface="Courier New"/>
              </a:rPr>
              <a:t>personinfo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/>
                <a:cs typeface="Courier New"/>
              </a:rPr>
              <a:t>sales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</a:t>
            </a:r>
            <a:r>
              <a:rPr lang="en-US" sz="2000" dirty="0">
                <a:latin typeface="Courier New"/>
                <a:cs typeface="Courier New"/>
              </a:rPr>
              <a:t> ‘</a:t>
            </a:r>
            <a:r>
              <a:rPr lang="en-US" sz="2000" dirty="0" err="1">
                <a:latin typeface="Courier New"/>
                <a:cs typeface="Courier New"/>
              </a:rPr>
              <a:t>salesPerson</a:t>
            </a:r>
            <a:r>
              <a:rPr lang="en-US" sz="2000" dirty="0">
                <a:latin typeface="Courier New"/>
                <a:cs typeface="Courier New"/>
              </a:rPr>
              <a:t>’, 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’, ‘sales</a:t>
            </a:r>
            <a:r>
              <a:rPr lang="en-US" sz="2000" dirty="0" smtClean="0">
                <a:latin typeface="Courier New"/>
                <a:cs typeface="Courier New"/>
              </a:rPr>
              <a:t>’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400" dirty="0" smtClean="0"/>
              <a:t>Alternate syntax with version specification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create</a:t>
            </a:r>
            <a:r>
              <a:rPr lang="en-US" sz="2000" dirty="0">
                <a:latin typeface="Courier New"/>
                <a:cs typeface="Courier New"/>
              </a:rPr>
              <a:t> ‘salesperson’, {</a:t>
            </a:r>
            <a:r>
              <a:rPr lang="en-US" sz="2000" b="1" dirty="0">
                <a:latin typeface="Courier New"/>
                <a:cs typeface="Courier New"/>
              </a:rPr>
              <a:t>NAME</a:t>
            </a:r>
            <a:r>
              <a:rPr lang="en-US" sz="2000" dirty="0">
                <a:latin typeface="Courier New"/>
                <a:cs typeface="Courier New"/>
              </a:rPr>
              <a:t> =&gt; 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’, </a:t>
            </a:r>
            <a:r>
              <a:rPr lang="en-US" sz="2000" b="1" dirty="0">
                <a:latin typeface="Courier New"/>
                <a:cs typeface="Courier New"/>
              </a:rPr>
              <a:t>VERSIONS</a:t>
            </a:r>
            <a:r>
              <a:rPr lang="en-US" sz="2000" dirty="0">
                <a:latin typeface="Courier New"/>
                <a:cs typeface="Courier New"/>
              </a:rPr>
              <a:t> =&gt; 3}, {</a:t>
            </a:r>
            <a:r>
              <a:rPr lang="en-US" sz="2000" b="1" dirty="0">
                <a:latin typeface="Courier New"/>
                <a:cs typeface="Courier New"/>
              </a:rPr>
              <a:t>NAME</a:t>
            </a:r>
            <a:r>
              <a:rPr lang="en-US" sz="2000" dirty="0">
                <a:latin typeface="Courier New"/>
                <a:cs typeface="Courier New"/>
              </a:rPr>
              <a:t> =&gt; ‘sales’, </a:t>
            </a:r>
            <a:r>
              <a:rPr lang="en-US" sz="2000" b="1" dirty="0">
                <a:latin typeface="Courier New"/>
                <a:cs typeface="Courier New"/>
              </a:rPr>
              <a:t>VERSIONS</a:t>
            </a:r>
            <a:r>
              <a:rPr lang="en-US" sz="2000" dirty="0">
                <a:latin typeface="Courier New"/>
                <a:cs typeface="Courier New"/>
              </a:rPr>
              <a:t> =&gt; 3}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Data 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r>
              <a:rPr lang="en-US" sz="2400" dirty="0" smtClean="0"/>
              <a:t>The put command is used to write a single cell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personinfo:name’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J. Smith’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,‘personinfo:address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Oak St.’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East’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sales:salesytd’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100,000’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change a cell value, use the put command to write to the same cell. </a:t>
            </a:r>
            <a:r>
              <a:rPr lang="en-US" sz="2400" dirty="0" err="1" smtClean="0"/>
              <a:t>Hbase</a:t>
            </a:r>
            <a:r>
              <a:rPr lang="en-US" sz="2400" dirty="0" smtClean="0"/>
              <a:t> will automatically assign timestamps to each cell version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002’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North’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put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002’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sales:territory’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East’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534400" cy="4525963"/>
          </a:xfrm>
        </p:spPr>
        <p:txBody>
          <a:bodyPr/>
          <a:lstStyle/>
          <a:p>
            <a:r>
              <a:rPr lang="en-US" sz="2400" dirty="0" smtClean="0"/>
              <a:t>Retrieve all contents of a row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get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>
                <a:latin typeface="Courier New"/>
                <a:cs typeface="Courier New"/>
              </a:rPr>
              <a:t>001’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Restrict data of a row to a </a:t>
            </a:r>
            <a:r>
              <a:rPr lang="en-US" sz="2400" dirty="0" err="1" smtClean="0"/>
              <a:t>timerange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</a:t>
            </a:r>
            <a:r>
              <a:rPr lang="en-US" sz="1800" dirty="0">
                <a:latin typeface="Courier New"/>
                <a:cs typeface="Courier New"/>
              </a:rPr>
              <a:t> ‘salesperson’, </a:t>
            </a:r>
            <a:r>
              <a:rPr lang="en-US" sz="1800" dirty="0" smtClean="0">
                <a:latin typeface="Courier New"/>
                <a:cs typeface="Courier New"/>
              </a:rPr>
              <a:t>001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TIMERANGE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&gt;[</a:t>
            </a:r>
            <a:r>
              <a:rPr lang="en-US" sz="1800" dirty="0">
                <a:latin typeface="Courier New"/>
                <a:cs typeface="Courier New"/>
              </a:rPr>
              <a:t>ts1, ts5]}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Retrieve a specific column value of a row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 ‘</a:t>
            </a:r>
            <a:r>
              <a:rPr lang="en-US" sz="1800" dirty="0">
                <a:latin typeface="Courier New"/>
                <a:cs typeface="Courier New"/>
              </a:rPr>
              <a:t>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=&gt; 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1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/>
              <a:t>Retrieve several column </a:t>
            </a:r>
            <a:r>
              <a:rPr lang="en-US" sz="2400" dirty="0" smtClean="0"/>
              <a:t>values of a row</a:t>
            </a:r>
            <a:endParaRPr lang="en-US" sz="2400" dirty="0"/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get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 [</a:t>
            </a:r>
            <a:r>
              <a:rPr lang="en-US" sz="1800" dirty="0">
                <a:latin typeface="Courier New"/>
                <a:cs typeface="Courier New"/>
              </a:rPr>
              <a:t>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 err="1">
                <a:latin typeface="Courier New"/>
                <a:cs typeface="Courier New"/>
              </a:rPr>
              <a:t>personinfo:address</a:t>
            </a:r>
            <a:r>
              <a:rPr lang="en-US" sz="1800" dirty="0">
                <a:latin typeface="Courier New"/>
                <a:cs typeface="Courier New"/>
              </a:rPr>
              <a:t>’]}</a:t>
            </a:r>
          </a:p>
          <a:p>
            <a:endParaRPr lang="en-US" sz="1800" dirty="0" smtClean="0"/>
          </a:p>
          <a:p>
            <a:r>
              <a:rPr lang="en-US" sz="2400" dirty="0" smtClean="0"/>
              <a:t>Indicate number of versions to retrieve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get</a:t>
            </a:r>
            <a:r>
              <a:rPr lang="en-US" sz="1800" dirty="0">
                <a:latin typeface="Courier New"/>
                <a:cs typeface="Courier New"/>
              </a:rPr>
              <a:t> ‘salesperson’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COLUMN</a:t>
            </a:r>
            <a:r>
              <a:rPr lang="en-US" sz="1800" dirty="0">
                <a:latin typeface="Courier New"/>
                <a:cs typeface="Courier New"/>
              </a:rPr>
              <a:t> =&gt; [‘</a:t>
            </a:r>
            <a:r>
              <a:rPr lang="en-US" sz="1800" dirty="0" err="1">
                <a:latin typeface="Courier New"/>
                <a:cs typeface="Courier New"/>
              </a:rPr>
              <a:t>personinfo:name</a:t>
            </a:r>
            <a:r>
              <a:rPr lang="en-US" sz="1800" dirty="0">
                <a:latin typeface="Courier New"/>
                <a:cs typeface="Courier New"/>
              </a:rPr>
              <a:t>’</a:t>
            </a:r>
            <a:r>
              <a:rPr lang="en-US" sz="1800" dirty="0" smtClean="0">
                <a:latin typeface="Courier New"/>
                <a:cs typeface="Courier New"/>
              </a:rPr>
              <a:t>,‘</a:t>
            </a:r>
            <a:r>
              <a:rPr lang="en-US" sz="1800" dirty="0" err="1">
                <a:latin typeface="Courier New"/>
                <a:cs typeface="Courier New"/>
              </a:rPr>
              <a:t>personinfo:address</a:t>
            </a:r>
            <a:r>
              <a:rPr lang="en-US" sz="1800" dirty="0">
                <a:latin typeface="Courier New"/>
                <a:cs typeface="Courier New"/>
              </a:rPr>
              <a:t>’]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  <a:r>
              <a:rPr lang="en-US" sz="1800" b="1" dirty="0" smtClean="0">
                <a:latin typeface="Courier New"/>
                <a:cs typeface="Courier New"/>
              </a:rPr>
              <a:t>VERSIONS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=&gt; 3}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9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sz="2400" dirty="0" smtClean="0"/>
              <a:t>Filters can be specified on columns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get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>
                <a:latin typeface="Courier New"/>
                <a:cs typeface="Courier New"/>
              </a:rPr>
              <a:t>001’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FILTER</a:t>
            </a:r>
            <a:r>
              <a:rPr lang="en-US" sz="2000" dirty="0">
                <a:latin typeface="Courier New"/>
                <a:cs typeface="Courier New"/>
              </a:rPr>
              <a:t> =&gt; “</a:t>
            </a:r>
            <a:r>
              <a:rPr lang="en-US" sz="2000" b="1" dirty="0" err="1">
                <a:latin typeface="Courier New"/>
                <a:cs typeface="Courier New"/>
              </a:rPr>
              <a:t>ValueFilter</a:t>
            </a:r>
            <a:r>
              <a:rPr lang="en-US" sz="2000" dirty="0">
                <a:latin typeface="Courier New"/>
                <a:cs typeface="Courier New"/>
              </a:rPr>
              <a:t>(=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b="1" dirty="0" err="1">
                <a:latin typeface="Courier New"/>
                <a:cs typeface="Courier New"/>
              </a:rPr>
              <a:t>binary</a:t>
            </a:r>
            <a:r>
              <a:rPr lang="en-US" sz="2000" dirty="0" err="1">
                <a:latin typeface="Courier New"/>
                <a:cs typeface="Courier New"/>
              </a:rPr>
              <a:t>:Oak</a:t>
            </a:r>
            <a:r>
              <a:rPr lang="en-US" sz="2000" dirty="0">
                <a:latin typeface="Courier New"/>
                <a:cs typeface="Courier New"/>
              </a:rPr>
              <a:t> St.’)”</a:t>
            </a: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/>
                <a:cs typeface="Courier New"/>
              </a:rPr>
              <a:t>ValueFilter</a:t>
            </a:r>
            <a:r>
              <a:rPr lang="en-US" sz="2400" dirty="0" smtClean="0"/>
              <a:t> is used to filter cell values using a comparison operator and a comparator (in single quotes)</a:t>
            </a:r>
          </a:p>
          <a:p>
            <a:r>
              <a:rPr lang="en-US" sz="2400" dirty="0" smtClean="0"/>
              <a:t>The comparator indicates a comparison type together with a value separated by a colon</a:t>
            </a:r>
          </a:p>
          <a:p>
            <a:r>
              <a:rPr lang="en-US" sz="2400" dirty="0" smtClean="0"/>
              <a:t>Comparison types:</a:t>
            </a:r>
          </a:p>
          <a:p>
            <a:pPr lvl="1"/>
            <a:r>
              <a:rPr lang="en-US" sz="2000" dirty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inary</a:t>
            </a:r>
            <a:r>
              <a:rPr lang="en-US" sz="2000" dirty="0" smtClean="0"/>
              <a:t> (byte-to-byte comparison of values)</a:t>
            </a:r>
          </a:p>
          <a:p>
            <a:pPr lvl="1"/>
            <a:r>
              <a:rPr lang="en-US" sz="2000" dirty="0" err="1">
                <a:latin typeface="Courier New"/>
                <a:cs typeface="Courier New"/>
              </a:rPr>
              <a:t>b</a:t>
            </a:r>
            <a:r>
              <a:rPr lang="en-US" sz="2000" dirty="0" err="1" smtClean="0">
                <a:latin typeface="Courier New"/>
                <a:cs typeface="Courier New"/>
              </a:rPr>
              <a:t>inaryprefix</a:t>
            </a:r>
            <a:r>
              <a:rPr lang="en-US" sz="2000" dirty="0" smtClean="0"/>
              <a:t> (a cell should begin with the value)</a:t>
            </a:r>
          </a:p>
          <a:p>
            <a:pPr lvl="1"/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egexstring</a:t>
            </a:r>
            <a:r>
              <a:rPr lang="en-US" sz="2000" dirty="0" smtClean="0"/>
              <a:t> (specifies a pattern for the value)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6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Using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sz="2400" dirty="0" smtClean="0"/>
              <a:t>The big data research community characterizes the process of using big data as a pipeline.</a:t>
            </a:r>
          </a:p>
          <a:p>
            <a:pPr lvl="1"/>
            <a:r>
              <a:rPr lang="en-US" sz="2000" dirty="0" smtClean="0"/>
              <a:t>Data Collection</a:t>
            </a:r>
          </a:p>
          <a:p>
            <a:pPr lvl="1"/>
            <a:r>
              <a:rPr lang="en-US" sz="2000" dirty="0" smtClean="0"/>
              <a:t>Extraction, Cleaning, and Annotation</a:t>
            </a:r>
          </a:p>
          <a:p>
            <a:pPr lvl="1"/>
            <a:r>
              <a:rPr lang="en-US" sz="2000" dirty="0" smtClean="0"/>
              <a:t>Integration, Aggregation, and Representation</a:t>
            </a:r>
          </a:p>
          <a:p>
            <a:pPr lvl="1"/>
            <a:r>
              <a:rPr lang="en-US" sz="2000" dirty="0" smtClean="0"/>
              <a:t>Analysis and Modeling</a:t>
            </a:r>
          </a:p>
          <a:p>
            <a:pPr lvl="1"/>
            <a:r>
              <a:rPr lang="en-US" sz="2000" dirty="0" smtClean="0"/>
              <a:t>Interpretation of Results</a:t>
            </a:r>
            <a:endParaRPr lang="en-US" sz="2000" dirty="0"/>
          </a:p>
        </p:txBody>
      </p:sp>
      <p:pic>
        <p:nvPicPr>
          <p:cNvPr id="4" name="Picture 3" descr="9781284079050_CH12_FIGF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14800"/>
            <a:ext cx="5592470" cy="1991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787415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12.2 The Big Data Pipeline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Other filter types: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RowFilter</a:t>
            </a:r>
            <a:r>
              <a:rPr lang="en-US" sz="2400" dirty="0"/>
              <a:t>: compares a value to the row key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FamilyFilter</a:t>
            </a:r>
            <a:r>
              <a:rPr lang="en-US" sz="2400" dirty="0"/>
              <a:t>: compares a value to each column family name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QualifierFilter</a:t>
            </a:r>
            <a:r>
              <a:rPr lang="en-US" sz="2400" dirty="0"/>
              <a:t>: compares a value to each column qualifier name</a:t>
            </a:r>
          </a:p>
          <a:p>
            <a:r>
              <a:rPr lang="en-US" sz="2400" dirty="0" smtClean="0"/>
              <a:t>Family and qualifier filters allow the user to query based on family and qualifier names rather than column qualifier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4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r>
              <a:rPr lang="en-US" sz="2400" dirty="0" smtClean="0"/>
              <a:t>The following statement will read the entire table and print the data in key-value pair format: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scan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Specify start and stop row keys for the scan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hbase</a:t>
            </a:r>
            <a:r>
              <a:rPr lang="en-US" sz="1800" b="1" dirty="0">
                <a:latin typeface="Courier New"/>
                <a:cs typeface="Courier New"/>
              </a:rPr>
              <a:t>&gt; scan </a:t>
            </a:r>
            <a:r>
              <a:rPr lang="en-US" sz="1800" dirty="0">
                <a:latin typeface="Courier New"/>
                <a:cs typeface="Courier New"/>
              </a:rPr>
              <a:t>‘salesperson’</a:t>
            </a:r>
            <a:r>
              <a:rPr lang="en-US" sz="1800" dirty="0" smtClean="0">
                <a:latin typeface="Courier New"/>
                <a:cs typeface="Courier New"/>
              </a:rPr>
              <a:t>,{</a:t>
            </a:r>
            <a:r>
              <a:rPr lang="en-US" sz="1800" b="1" dirty="0">
                <a:latin typeface="Courier New"/>
                <a:cs typeface="Courier New"/>
              </a:rPr>
              <a:t>STARTROW</a:t>
            </a:r>
            <a:r>
              <a:rPr lang="en-US" sz="1800" dirty="0">
                <a:latin typeface="Courier New"/>
                <a:cs typeface="Courier New"/>
              </a:rPr>
              <a:t> =</a:t>
            </a:r>
            <a:r>
              <a:rPr lang="en-US" sz="1800" dirty="0" smtClean="0">
                <a:latin typeface="Courier New"/>
                <a:cs typeface="Courier New"/>
              </a:rPr>
              <a:t>&gt;‘</a:t>
            </a:r>
            <a:r>
              <a:rPr lang="en-US" sz="1800" dirty="0">
                <a:latin typeface="Courier New"/>
                <a:cs typeface="Courier New"/>
              </a:rPr>
              <a:t>001’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  <a:r>
              <a:rPr lang="en-US" sz="1800" b="1" dirty="0" smtClean="0">
                <a:latin typeface="Courier New"/>
                <a:cs typeface="Courier New"/>
              </a:rPr>
              <a:t>STOPROW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=&gt; ‘003’}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Specify a timestamp for the data to retrieve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scan</a:t>
            </a:r>
            <a:r>
              <a:rPr lang="en-US" sz="2000" dirty="0">
                <a:latin typeface="Courier New"/>
                <a:cs typeface="Courier New"/>
              </a:rPr>
              <a:t> ‘salesperson’, {</a:t>
            </a:r>
            <a:r>
              <a:rPr lang="en-US" sz="2000" b="1" dirty="0">
                <a:latin typeface="Courier New"/>
                <a:cs typeface="Courier New"/>
              </a:rPr>
              <a:t>TIMESTAMP</a:t>
            </a:r>
            <a:r>
              <a:rPr lang="en-US" sz="2000" dirty="0">
                <a:latin typeface="Courier New"/>
                <a:cs typeface="Courier New"/>
              </a:rPr>
              <a:t> =&gt; TS1}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Scan and return key-value pairs of the indicated columns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 scan</a:t>
            </a:r>
            <a:r>
              <a:rPr lang="en-US" sz="2000" dirty="0">
                <a:latin typeface="Courier New"/>
                <a:cs typeface="Courier New"/>
              </a:rPr>
              <a:t> ‘salesperson’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COLUMN</a:t>
            </a:r>
            <a:r>
              <a:rPr lang="en-US" sz="2000" dirty="0">
                <a:latin typeface="Courier New"/>
                <a:cs typeface="Courier New"/>
              </a:rPr>
              <a:t> =&gt; [‘</a:t>
            </a:r>
            <a:r>
              <a:rPr lang="en-US" sz="2000" dirty="0" err="1">
                <a:latin typeface="Courier New"/>
                <a:cs typeface="Courier New"/>
              </a:rPr>
              <a:t>personinfo:name</a:t>
            </a:r>
            <a:r>
              <a:rPr lang="en-US" sz="2000" dirty="0">
                <a:latin typeface="Courier New"/>
                <a:cs typeface="Courier New"/>
              </a:rPr>
              <a:t>’</a:t>
            </a:r>
            <a:r>
              <a:rPr lang="en-US" sz="2000" dirty="0" smtClean="0">
                <a:latin typeface="Courier New"/>
                <a:cs typeface="Courier New"/>
              </a:rPr>
              <a:t>,‘</a:t>
            </a:r>
            <a:r>
              <a:rPr lang="en-US" sz="2000" dirty="0" err="1">
                <a:latin typeface="Courier New"/>
                <a:cs typeface="Courier New"/>
              </a:rPr>
              <a:t>personinfo:address</a:t>
            </a:r>
            <a:r>
              <a:rPr lang="en-US" sz="2000" dirty="0">
                <a:latin typeface="Courier New"/>
                <a:cs typeface="Courier New"/>
              </a:rPr>
              <a:t>’]}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Scan and return key-value pairs of all columns in a column family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hbase</a:t>
            </a:r>
            <a:r>
              <a:rPr lang="en-US" sz="2000" b="1" dirty="0">
                <a:latin typeface="Courier New"/>
                <a:cs typeface="Courier New"/>
              </a:rPr>
              <a:t>&gt; scan </a:t>
            </a:r>
            <a:r>
              <a:rPr lang="en-US" sz="2000" dirty="0">
                <a:latin typeface="Courier New"/>
                <a:cs typeface="Courier New"/>
              </a:rPr>
              <a:t>‘salesperson’</a:t>
            </a:r>
            <a:r>
              <a:rPr lang="en-US" sz="2000" dirty="0" smtClean="0">
                <a:latin typeface="Courier New"/>
                <a:cs typeface="Courier New"/>
              </a:rPr>
              <a:t>,{</a:t>
            </a:r>
            <a:r>
              <a:rPr lang="en-US" sz="2000" b="1" dirty="0">
                <a:latin typeface="Courier New"/>
                <a:cs typeface="Courier New"/>
              </a:rPr>
              <a:t>COLUMN</a:t>
            </a:r>
            <a:r>
              <a:rPr lang="en-US" sz="2000" dirty="0">
                <a:latin typeface="Courier New"/>
                <a:cs typeface="Courier New"/>
              </a:rPr>
              <a:t> =&gt; </a:t>
            </a:r>
            <a:r>
              <a:rPr lang="en-US" sz="2000" dirty="0" smtClean="0">
                <a:latin typeface="Courier New"/>
                <a:cs typeface="Courier New"/>
              </a:rPr>
              <a:t>‘</a:t>
            </a:r>
            <a:r>
              <a:rPr lang="en-US" sz="2000" dirty="0" err="1">
                <a:latin typeface="Courier New"/>
                <a:cs typeface="Courier New"/>
              </a:rPr>
              <a:t>personinfo</a:t>
            </a:r>
            <a:r>
              <a:rPr lang="en-US" sz="2000" dirty="0">
                <a:latin typeface="Courier New"/>
                <a:cs typeface="Courier New"/>
              </a:rPr>
              <a:t>’}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6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NewSQL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Many financial and business applications that handle large amounts of data cannot afford to sacrifice ACID properties of transactions</a:t>
            </a:r>
          </a:p>
          <a:p>
            <a:r>
              <a:rPr lang="en-US" sz="2400" b="1" dirty="0" err="1" smtClean="0"/>
              <a:t>NewSQL</a:t>
            </a:r>
            <a:r>
              <a:rPr lang="en-US" sz="2400" b="1" dirty="0" smtClean="0"/>
              <a:t> systems </a:t>
            </a:r>
            <a:r>
              <a:rPr lang="en-US" sz="2400" dirty="0" smtClean="0"/>
              <a:t>are a developing alternative to </a:t>
            </a:r>
            <a:r>
              <a:rPr lang="en-US" sz="2400" dirty="0" err="1" smtClean="0"/>
              <a:t>NoSQL</a:t>
            </a:r>
            <a:r>
              <a:rPr lang="en-US" sz="2400" dirty="0" smtClean="0"/>
              <a:t> and RDBMS technology</a:t>
            </a:r>
          </a:p>
          <a:p>
            <a:r>
              <a:rPr lang="en-US" sz="2400" dirty="0" err="1" smtClean="0"/>
              <a:t>NewSQL</a:t>
            </a:r>
            <a:r>
              <a:rPr lang="en-US" sz="2400" dirty="0" smtClean="0"/>
              <a:t> systems exploit distributed database technology together with cloud computing to handle big data together with transactional capabilities that support ACID properties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/>
              <a:t>Framework that initiated the era of big data</a:t>
            </a:r>
          </a:p>
          <a:p>
            <a:r>
              <a:rPr lang="en-US" sz="2400" dirty="0" smtClean="0"/>
              <a:t>Invented by Doug Cutting and Mike </a:t>
            </a:r>
            <a:r>
              <a:rPr lang="en-US" sz="2400" dirty="0" err="1" smtClean="0"/>
              <a:t>Carafella</a:t>
            </a:r>
            <a:r>
              <a:rPr lang="en-US" sz="2400" dirty="0" smtClean="0"/>
              <a:t> in 2002 at University of Washington (originally known as </a:t>
            </a:r>
            <a:r>
              <a:rPr lang="en-US" sz="2400" dirty="0" err="1" smtClean="0"/>
              <a:t>Nutch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Was revised to become </a:t>
            </a:r>
            <a:r>
              <a:rPr lang="en-US" sz="2400" b="1" dirty="0" err="1" smtClean="0"/>
              <a:t>Hadoop</a:t>
            </a:r>
            <a:r>
              <a:rPr lang="en-US" sz="2400" b="1" dirty="0" smtClean="0"/>
              <a:t> </a:t>
            </a:r>
            <a:r>
              <a:rPr lang="en-US" sz="2400" dirty="0" smtClean="0"/>
              <a:t>after the publication of key papers by Google:</a:t>
            </a:r>
          </a:p>
          <a:p>
            <a:pPr lvl="1"/>
            <a:r>
              <a:rPr lang="en-US" sz="2000" dirty="0" smtClean="0"/>
              <a:t>2003 paper on the Google File System</a:t>
            </a:r>
          </a:p>
          <a:p>
            <a:pPr lvl="1"/>
            <a:r>
              <a:rPr lang="en-US" sz="2000" dirty="0" smtClean="0"/>
              <a:t>2004 paper on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became an open-source Apache Software Foundation project in 2006</a:t>
            </a:r>
          </a:p>
          <a:p>
            <a:r>
              <a:rPr lang="en-US" sz="2400" dirty="0" smtClean="0"/>
              <a:t>Provides storage and analytics for companies such as Facebook, LinkedIn, Twitter, Netflix, </a:t>
            </a:r>
            <a:r>
              <a:rPr lang="en-US" sz="2400" dirty="0" err="1" smtClean="0"/>
              <a:t>Etsy</a:t>
            </a:r>
            <a:r>
              <a:rPr lang="en-US" sz="2400" dirty="0" smtClean="0"/>
              <a:t>, and Disney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b="1" dirty="0" err="1" smtClean="0"/>
              <a:t>Hadoop</a:t>
            </a:r>
            <a:r>
              <a:rPr lang="en-US" sz="2400" b="1" dirty="0" smtClean="0"/>
              <a:t> Distributed File System (HDFS)</a:t>
            </a:r>
          </a:p>
          <a:p>
            <a:pPr lvl="1"/>
            <a:r>
              <a:rPr lang="en-US" sz="2000" dirty="0" smtClean="0"/>
              <a:t>A system for distributing large data sets across a network of commodity computers</a:t>
            </a:r>
          </a:p>
          <a:p>
            <a:pPr lvl="1"/>
            <a:r>
              <a:rPr lang="en-US" sz="2000" dirty="0" smtClean="0"/>
              <a:t>Can be complex to manage distributed file components and metadata</a:t>
            </a:r>
          </a:p>
          <a:p>
            <a:pPr lvl="1"/>
            <a:r>
              <a:rPr lang="en-US" sz="2000" dirty="0" smtClean="0"/>
              <a:t>Provides a high level of fault tolerance</a:t>
            </a:r>
          </a:p>
          <a:p>
            <a:pPr lvl="1"/>
            <a:r>
              <a:rPr lang="en-US" sz="2000" dirty="0" smtClean="0"/>
              <a:t>Supports parallel processing for faster computation</a:t>
            </a:r>
          </a:p>
          <a:p>
            <a:r>
              <a:rPr lang="en-US" sz="2400" b="1" dirty="0" err="1" smtClean="0"/>
              <a:t>MapReduce</a:t>
            </a:r>
            <a:r>
              <a:rPr lang="en-US" sz="2400" dirty="0" smtClean="0"/>
              <a:t> parallel programming model</a:t>
            </a:r>
          </a:p>
          <a:p>
            <a:pPr lvl="1"/>
            <a:r>
              <a:rPr lang="en-US" sz="2000" dirty="0" smtClean="0"/>
              <a:t>Designed to operate in parallel over distributed files and merge the results</a:t>
            </a:r>
          </a:p>
          <a:p>
            <a:pPr lvl="1"/>
            <a:r>
              <a:rPr lang="en-US" sz="2000" b="1" dirty="0" smtClean="0"/>
              <a:t>Map</a:t>
            </a:r>
            <a:r>
              <a:rPr lang="en-US" sz="2000" dirty="0" smtClean="0"/>
              <a:t>: Filters and/or transforms data into a more appropriate form</a:t>
            </a:r>
          </a:p>
          <a:p>
            <a:pPr lvl="1"/>
            <a:r>
              <a:rPr lang="en-US" sz="2000" b="1" dirty="0" smtClean="0"/>
              <a:t>Reduce</a:t>
            </a:r>
            <a:r>
              <a:rPr lang="en-US" sz="2000" dirty="0" smtClean="0"/>
              <a:t>: Performs calculations and/or aggregations over data from the map step to merge results from distributed sources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5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4384</Words>
  <Application>Microsoft Office PowerPoint</Application>
  <PresentationFormat>On-screen Show (4:3)</PresentationFormat>
  <Paragraphs>607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Courier New</vt:lpstr>
      <vt:lpstr>Default Design</vt:lpstr>
      <vt:lpstr>Databases Illuminated</vt:lpstr>
      <vt:lpstr>Motivation for Big Data</vt:lpstr>
      <vt:lpstr>Big Data Statistics</vt:lpstr>
      <vt:lpstr>Big Data Applications</vt:lpstr>
      <vt:lpstr>Defining Big Data</vt:lpstr>
      <vt:lpstr>PowerPoint Presentation</vt:lpstr>
      <vt:lpstr>Using Big Data</vt:lpstr>
      <vt:lpstr>Hadoop: Background</vt:lpstr>
      <vt:lpstr>Hadoop Backbone</vt:lpstr>
      <vt:lpstr>HDFS Blocks</vt:lpstr>
      <vt:lpstr>HDFS Terminology and Architecture</vt:lpstr>
      <vt:lpstr>PowerPoint Presentation</vt:lpstr>
      <vt:lpstr>Fault Tolerance in HDFS</vt:lpstr>
      <vt:lpstr>MapReduce</vt:lpstr>
      <vt:lpstr>Dataflow in MapReduce</vt:lpstr>
      <vt:lpstr>Dataflow in MapReduce</vt:lpstr>
      <vt:lpstr>MapReduce Example</vt:lpstr>
      <vt:lpstr>MapReduce Example</vt:lpstr>
      <vt:lpstr>MapReduce Example</vt:lpstr>
      <vt:lpstr>MapReduce Example</vt:lpstr>
      <vt:lpstr>MapReduce Example</vt:lpstr>
      <vt:lpstr>MapReduce Example</vt:lpstr>
      <vt:lpstr>PowerPoint Presentation</vt:lpstr>
      <vt:lpstr>The Hive Data Warehouse System</vt:lpstr>
      <vt:lpstr>Overview of Hive</vt:lpstr>
      <vt:lpstr>Schema-On-Read vs  Schema-On-Write</vt:lpstr>
      <vt:lpstr>Data Organization in Hive</vt:lpstr>
      <vt:lpstr>Hive Directory Structure</vt:lpstr>
      <vt:lpstr>Managed vs. External Tables</vt:lpstr>
      <vt:lpstr>Creating Tables in Hive</vt:lpstr>
      <vt:lpstr>Loading Data Into Tables</vt:lpstr>
      <vt:lpstr>Creating a Partitioned Table</vt:lpstr>
      <vt:lpstr>Loading Data Into a Partitioned Table</vt:lpstr>
      <vt:lpstr>Creating a Bucketed Table</vt:lpstr>
      <vt:lpstr>Loading and Querying Table Buckets</vt:lpstr>
      <vt:lpstr>Storage Formats in Hive</vt:lpstr>
      <vt:lpstr>HiveQL</vt:lpstr>
      <vt:lpstr>SQL Syntax Support by HiveQL</vt:lpstr>
      <vt:lpstr>SQL Features Not Supported by HiveQL</vt:lpstr>
      <vt:lpstr>Unique Features of HiveQL</vt:lpstr>
      <vt:lpstr>Unique Features of HiveQL</vt:lpstr>
      <vt:lpstr>Unique Features of HiveQL</vt:lpstr>
      <vt:lpstr>Unique Features of HiveQL</vt:lpstr>
      <vt:lpstr>NoSQL Systems</vt:lpstr>
      <vt:lpstr>Origins of NoSQL</vt:lpstr>
      <vt:lpstr>The RDBMS Motivation for NoSQL</vt:lpstr>
      <vt:lpstr>The Role of NoSQL Systems</vt:lpstr>
      <vt:lpstr>Features of NoSQL Technology</vt:lpstr>
      <vt:lpstr>The CAP Theorem</vt:lpstr>
      <vt:lpstr>BASE Properties</vt:lpstr>
      <vt:lpstr>Types of NoSQL Systems</vt:lpstr>
      <vt:lpstr>HBase</vt:lpstr>
      <vt:lpstr>HBase Data Model</vt:lpstr>
      <vt:lpstr>Columns in HBase</vt:lpstr>
      <vt:lpstr>HBase Table Example</vt:lpstr>
      <vt:lpstr>Data as a Multidimensional Map</vt:lpstr>
      <vt:lpstr>Table Storage</vt:lpstr>
      <vt:lpstr>HBase Table Design Issues</vt:lpstr>
      <vt:lpstr>Distance Learning University Example: Design 1</vt:lpstr>
      <vt:lpstr>Assessment of Design 1</vt:lpstr>
      <vt:lpstr>Distance Learning University Example: Design 2</vt:lpstr>
      <vt:lpstr>Distance Learning University Example: Design 3</vt:lpstr>
      <vt:lpstr>Distance Learning University Example: Design 4</vt:lpstr>
      <vt:lpstr>HBase Shell Environment</vt:lpstr>
      <vt:lpstr>Creating Tables and Column Families</vt:lpstr>
      <vt:lpstr>Putting Data in Tables</vt:lpstr>
      <vt:lpstr>Getting Data from Tables</vt:lpstr>
      <vt:lpstr>Getting Data from Tables</vt:lpstr>
      <vt:lpstr>Filtering Data</vt:lpstr>
      <vt:lpstr>Filtering Data</vt:lpstr>
      <vt:lpstr>Scanning Tables</vt:lpstr>
      <vt:lpstr>Scanning Tables</vt:lpstr>
      <vt:lpstr>NewSQL Systems</vt:lpstr>
    </vt:vector>
  </TitlesOfParts>
  <Company>Iona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Ricardo</dc:creator>
  <cp:lastModifiedBy>Reza Sanati-Mehrizy</cp:lastModifiedBy>
  <cp:revision>162</cp:revision>
  <cp:lastPrinted>2015-02-15T21:45:42Z</cp:lastPrinted>
  <dcterms:created xsi:type="dcterms:W3CDTF">2003-09-01T15:54:57Z</dcterms:created>
  <dcterms:modified xsi:type="dcterms:W3CDTF">2019-04-16T19:53:50Z</dcterms:modified>
</cp:coreProperties>
</file>