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080" autoAdjust="0"/>
    <p:restoredTop sz="94660"/>
  </p:normalViewPr>
  <p:slideViewPr>
    <p:cSldViewPr snapToGrid="0">
      <p:cViewPr>
        <p:scale>
          <a:sx n="100" d="100"/>
          <a:sy n="100" d="100"/>
        </p:scale>
        <p:origin x="1158" y="31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2BEDE80B-4CEB-4A7E-B06F-B5A683493D1F}" type="datetimeFigureOut">
              <a:rPr lang="en-US" smtClean="0"/>
              <a:t>2/8/2024</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9606379C-EE2D-4CB7-BC7D-1DDD33CF3E7A}" type="slidenum">
              <a:rPr lang="en-US" smtClean="0"/>
              <a:t>‹#›</a:t>
            </a:fld>
            <a:endParaRPr lang="en-US"/>
          </a:p>
        </p:txBody>
      </p:sp>
    </p:spTree>
    <p:extLst>
      <p:ext uri="{BB962C8B-B14F-4D97-AF65-F5344CB8AC3E}">
        <p14:creationId xmlns:p14="http://schemas.microsoft.com/office/powerpoint/2010/main" val="18196041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BEDE80B-4CEB-4A7E-B06F-B5A683493D1F}" type="datetimeFigureOut">
              <a:rPr lang="en-US" smtClean="0"/>
              <a:t>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06379C-EE2D-4CB7-BC7D-1DDD33CF3E7A}" type="slidenum">
              <a:rPr lang="en-US" smtClean="0"/>
              <a:t>‹#›</a:t>
            </a:fld>
            <a:endParaRPr lang="en-US"/>
          </a:p>
        </p:txBody>
      </p:sp>
    </p:spTree>
    <p:extLst>
      <p:ext uri="{BB962C8B-B14F-4D97-AF65-F5344CB8AC3E}">
        <p14:creationId xmlns:p14="http://schemas.microsoft.com/office/powerpoint/2010/main" val="41846714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BEDE80B-4CEB-4A7E-B06F-B5A683493D1F}" type="datetimeFigureOut">
              <a:rPr lang="en-US" smtClean="0"/>
              <a:t>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06379C-EE2D-4CB7-BC7D-1DDD33CF3E7A}" type="slidenum">
              <a:rPr lang="en-US" smtClean="0"/>
              <a:t>‹#›</a:t>
            </a:fld>
            <a:endParaRPr lang="en-US"/>
          </a:p>
        </p:txBody>
      </p:sp>
    </p:spTree>
    <p:extLst>
      <p:ext uri="{BB962C8B-B14F-4D97-AF65-F5344CB8AC3E}">
        <p14:creationId xmlns:p14="http://schemas.microsoft.com/office/powerpoint/2010/main" val="25836947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BEDE80B-4CEB-4A7E-B06F-B5A683493D1F}" type="datetimeFigureOut">
              <a:rPr lang="en-US" smtClean="0"/>
              <a:t>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06379C-EE2D-4CB7-BC7D-1DDD33CF3E7A}"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3719212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BEDE80B-4CEB-4A7E-B06F-B5A683493D1F}" type="datetimeFigureOut">
              <a:rPr lang="en-US" smtClean="0"/>
              <a:t>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06379C-EE2D-4CB7-BC7D-1DDD33CF3E7A}" type="slidenum">
              <a:rPr lang="en-US" smtClean="0"/>
              <a:t>‹#›</a:t>
            </a:fld>
            <a:endParaRPr lang="en-US"/>
          </a:p>
        </p:txBody>
      </p:sp>
    </p:spTree>
    <p:extLst>
      <p:ext uri="{BB962C8B-B14F-4D97-AF65-F5344CB8AC3E}">
        <p14:creationId xmlns:p14="http://schemas.microsoft.com/office/powerpoint/2010/main" val="15374199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BEDE80B-4CEB-4A7E-B06F-B5A683493D1F}" type="datetimeFigureOut">
              <a:rPr lang="en-US" smtClean="0"/>
              <a:t>2/8/2024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06379C-EE2D-4CB7-BC7D-1DDD33CF3E7A}" type="slidenum">
              <a:rPr lang="en-US" smtClean="0"/>
              <a:t>‹#›</a:t>
            </a:fld>
            <a:endParaRPr lang="en-US"/>
          </a:p>
        </p:txBody>
      </p:sp>
    </p:spTree>
    <p:extLst>
      <p:ext uri="{BB962C8B-B14F-4D97-AF65-F5344CB8AC3E}">
        <p14:creationId xmlns:p14="http://schemas.microsoft.com/office/powerpoint/2010/main" val="7187974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BEDE80B-4CEB-4A7E-B06F-B5A683493D1F}" type="datetimeFigureOut">
              <a:rPr lang="en-US" smtClean="0"/>
              <a:t>2/8/2024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06379C-EE2D-4CB7-BC7D-1DDD33CF3E7A}" type="slidenum">
              <a:rPr lang="en-US" smtClean="0"/>
              <a:t>‹#›</a:t>
            </a:fld>
            <a:endParaRPr lang="en-US"/>
          </a:p>
        </p:txBody>
      </p:sp>
    </p:spTree>
    <p:extLst>
      <p:ext uri="{BB962C8B-B14F-4D97-AF65-F5344CB8AC3E}">
        <p14:creationId xmlns:p14="http://schemas.microsoft.com/office/powerpoint/2010/main" val="5022158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EDE80B-4CEB-4A7E-B06F-B5A683493D1F}" type="datetimeFigureOut">
              <a:rPr lang="en-US" smtClean="0"/>
              <a:t>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06379C-EE2D-4CB7-BC7D-1DDD33CF3E7A}" type="slidenum">
              <a:rPr lang="en-US" smtClean="0"/>
              <a:t>‹#›</a:t>
            </a:fld>
            <a:endParaRPr lang="en-US"/>
          </a:p>
        </p:txBody>
      </p:sp>
    </p:spTree>
    <p:extLst>
      <p:ext uri="{BB962C8B-B14F-4D97-AF65-F5344CB8AC3E}">
        <p14:creationId xmlns:p14="http://schemas.microsoft.com/office/powerpoint/2010/main" val="15252161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EDE80B-4CEB-4A7E-B06F-B5A683493D1F}" type="datetimeFigureOut">
              <a:rPr lang="en-US" smtClean="0"/>
              <a:t>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06379C-EE2D-4CB7-BC7D-1DDD33CF3E7A}" type="slidenum">
              <a:rPr lang="en-US" smtClean="0"/>
              <a:t>‹#›</a:t>
            </a:fld>
            <a:endParaRPr lang="en-US"/>
          </a:p>
        </p:txBody>
      </p:sp>
    </p:spTree>
    <p:extLst>
      <p:ext uri="{BB962C8B-B14F-4D97-AF65-F5344CB8AC3E}">
        <p14:creationId xmlns:p14="http://schemas.microsoft.com/office/powerpoint/2010/main" val="21978732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EDE80B-4CEB-4A7E-B06F-B5A683493D1F}" type="datetimeFigureOut">
              <a:rPr lang="en-US" smtClean="0"/>
              <a:t>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06379C-EE2D-4CB7-BC7D-1DDD33CF3E7A}" type="slidenum">
              <a:rPr lang="en-US" smtClean="0"/>
              <a:t>‹#›</a:t>
            </a:fld>
            <a:endParaRPr lang="en-US"/>
          </a:p>
        </p:txBody>
      </p:sp>
    </p:spTree>
    <p:extLst>
      <p:ext uri="{BB962C8B-B14F-4D97-AF65-F5344CB8AC3E}">
        <p14:creationId xmlns:p14="http://schemas.microsoft.com/office/powerpoint/2010/main" val="28413060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DE80B-4CEB-4A7E-B06F-B5A683493D1F}" type="datetimeFigureOut">
              <a:rPr lang="en-US" smtClean="0"/>
              <a:t>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06379C-EE2D-4CB7-BC7D-1DDD33CF3E7A}" type="slidenum">
              <a:rPr lang="en-US" smtClean="0"/>
              <a:t>‹#›</a:t>
            </a:fld>
            <a:endParaRPr lang="en-US"/>
          </a:p>
        </p:txBody>
      </p:sp>
    </p:spTree>
    <p:extLst>
      <p:ext uri="{BB962C8B-B14F-4D97-AF65-F5344CB8AC3E}">
        <p14:creationId xmlns:p14="http://schemas.microsoft.com/office/powerpoint/2010/main" val="2681049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BEDE80B-4CEB-4A7E-B06F-B5A683493D1F}" type="datetimeFigureOut">
              <a:rPr lang="en-US" smtClean="0"/>
              <a:t>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06379C-EE2D-4CB7-BC7D-1DDD33CF3E7A}" type="slidenum">
              <a:rPr lang="en-US" smtClean="0"/>
              <a:t>‹#›</a:t>
            </a:fld>
            <a:endParaRPr lang="en-US"/>
          </a:p>
        </p:txBody>
      </p:sp>
    </p:spTree>
    <p:extLst>
      <p:ext uri="{BB962C8B-B14F-4D97-AF65-F5344CB8AC3E}">
        <p14:creationId xmlns:p14="http://schemas.microsoft.com/office/powerpoint/2010/main" val="14656513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BEDE80B-4CEB-4A7E-B06F-B5A683493D1F}" type="datetimeFigureOut">
              <a:rPr lang="en-US" smtClean="0"/>
              <a:t>2/8/2024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606379C-EE2D-4CB7-BC7D-1DDD33CF3E7A}" type="slidenum">
              <a:rPr lang="en-US" smtClean="0"/>
              <a:t>‹#›</a:t>
            </a:fld>
            <a:endParaRPr lang="en-US"/>
          </a:p>
        </p:txBody>
      </p:sp>
    </p:spTree>
    <p:extLst>
      <p:ext uri="{BB962C8B-B14F-4D97-AF65-F5344CB8AC3E}">
        <p14:creationId xmlns:p14="http://schemas.microsoft.com/office/powerpoint/2010/main" val="20747925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BEDE80B-4CEB-4A7E-B06F-B5A683493D1F}" type="datetimeFigureOut">
              <a:rPr lang="en-US" smtClean="0"/>
              <a:t>2/8/2024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06379C-EE2D-4CB7-BC7D-1DDD33CF3E7A}" type="slidenum">
              <a:rPr lang="en-US" smtClean="0"/>
              <a:t>‹#›</a:t>
            </a:fld>
            <a:endParaRPr lang="en-US"/>
          </a:p>
        </p:txBody>
      </p:sp>
    </p:spTree>
    <p:extLst>
      <p:ext uri="{BB962C8B-B14F-4D97-AF65-F5344CB8AC3E}">
        <p14:creationId xmlns:p14="http://schemas.microsoft.com/office/powerpoint/2010/main" val="31369748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BEDE80B-4CEB-4A7E-B06F-B5A683493D1F}" type="datetimeFigureOut">
              <a:rPr lang="en-US" smtClean="0"/>
              <a:t>2/8/2024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06379C-EE2D-4CB7-BC7D-1DDD33CF3E7A}" type="slidenum">
              <a:rPr lang="en-US" smtClean="0"/>
              <a:t>‹#›</a:t>
            </a:fld>
            <a:endParaRPr lang="en-US"/>
          </a:p>
        </p:txBody>
      </p:sp>
    </p:spTree>
    <p:extLst>
      <p:ext uri="{BB962C8B-B14F-4D97-AF65-F5344CB8AC3E}">
        <p14:creationId xmlns:p14="http://schemas.microsoft.com/office/powerpoint/2010/main" val="9034912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BEDE80B-4CEB-4A7E-B06F-B5A683493D1F}" type="datetimeFigureOut">
              <a:rPr lang="en-US" smtClean="0"/>
              <a:t>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06379C-EE2D-4CB7-BC7D-1DDD33CF3E7A}" type="slidenum">
              <a:rPr lang="en-US" smtClean="0"/>
              <a:t>‹#›</a:t>
            </a:fld>
            <a:endParaRPr lang="en-US"/>
          </a:p>
        </p:txBody>
      </p:sp>
    </p:spTree>
    <p:extLst>
      <p:ext uri="{BB962C8B-B14F-4D97-AF65-F5344CB8AC3E}">
        <p14:creationId xmlns:p14="http://schemas.microsoft.com/office/powerpoint/2010/main" val="16781076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BEDE80B-4CEB-4A7E-B06F-B5A683493D1F}" type="datetimeFigureOut">
              <a:rPr lang="en-US" smtClean="0"/>
              <a:t>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06379C-EE2D-4CB7-BC7D-1DDD33CF3E7A}" type="slidenum">
              <a:rPr lang="en-US" smtClean="0"/>
              <a:t>‹#›</a:t>
            </a:fld>
            <a:endParaRPr lang="en-US"/>
          </a:p>
        </p:txBody>
      </p:sp>
    </p:spTree>
    <p:extLst>
      <p:ext uri="{BB962C8B-B14F-4D97-AF65-F5344CB8AC3E}">
        <p14:creationId xmlns:p14="http://schemas.microsoft.com/office/powerpoint/2010/main" val="6489341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2BEDE80B-4CEB-4A7E-B06F-B5A683493D1F}" type="datetimeFigureOut">
              <a:rPr lang="en-US" smtClean="0"/>
              <a:t>2/8/2024</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606379C-EE2D-4CB7-BC7D-1DDD33CF3E7A}" type="slidenum">
              <a:rPr lang="en-US" smtClean="0"/>
              <a:t>‹#›</a:t>
            </a:fld>
            <a:endParaRPr lang="en-US"/>
          </a:p>
        </p:txBody>
      </p:sp>
    </p:spTree>
    <p:extLst>
      <p:ext uri="{BB962C8B-B14F-4D97-AF65-F5344CB8AC3E}">
        <p14:creationId xmlns:p14="http://schemas.microsoft.com/office/powerpoint/2010/main" val="192690283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github.com/django/django/blob/main/docs/topics/logging.txt" TargetMode="External"/><Relationship Id="rId2" Type="http://schemas.openxmlformats.org/officeDocument/2006/relationships/hyperlink" Target="https://github.com/python/cpython/blob/main/Doc/howto/logging.rst" TargetMode="External"/><Relationship Id="rId1" Type="http://schemas.openxmlformats.org/officeDocument/2006/relationships/slideLayout" Target="../slideLayouts/slideLayout2.xml"/><Relationship Id="rId4" Type="http://schemas.openxmlformats.org/officeDocument/2006/relationships/hyperlink" Target="https://developers.google.com/tech-writing/error-messages/error-handling"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7BB4F0-8BA4-2EDE-C600-4E7A5871F01F}"/>
              </a:ext>
            </a:extLst>
          </p:cNvPr>
          <p:cNvSpPr>
            <a:spLocks noGrp="1"/>
          </p:cNvSpPr>
          <p:nvPr>
            <p:ph type="ctrTitle"/>
          </p:nvPr>
        </p:nvSpPr>
        <p:spPr/>
        <p:txBody>
          <a:bodyPr/>
          <a:lstStyle/>
          <a:p>
            <a:r>
              <a:rPr lang="en-US" dirty="0"/>
              <a:t>RTSAnalytics Data security</a:t>
            </a:r>
          </a:p>
        </p:txBody>
      </p:sp>
      <p:sp>
        <p:nvSpPr>
          <p:cNvPr id="3" name="Subtitle 2">
            <a:extLst>
              <a:ext uri="{FF2B5EF4-FFF2-40B4-BE49-F238E27FC236}">
                <a16:creationId xmlns:a16="http://schemas.microsoft.com/office/drawing/2014/main" id="{22A68BE9-8682-30FF-C598-AB5400BAFDE4}"/>
              </a:ext>
            </a:extLst>
          </p:cNvPr>
          <p:cNvSpPr>
            <a:spLocks noGrp="1"/>
          </p:cNvSpPr>
          <p:nvPr>
            <p:ph type="subTitle" idx="1"/>
          </p:nvPr>
        </p:nvSpPr>
        <p:spPr/>
        <p:txBody>
          <a:bodyPr/>
          <a:lstStyle/>
          <a:p>
            <a:r>
              <a:rPr lang="en-US" dirty="0"/>
              <a:t>Name: Cody Strange</a:t>
            </a:r>
          </a:p>
          <a:p>
            <a:r>
              <a:rPr lang="en-US" dirty="0"/>
              <a:t>Project Type: Programming</a:t>
            </a:r>
          </a:p>
          <a:p>
            <a:endParaRPr lang="en-US" dirty="0"/>
          </a:p>
        </p:txBody>
      </p:sp>
    </p:spTree>
    <p:extLst>
      <p:ext uri="{BB962C8B-B14F-4D97-AF65-F5344CB8AC3E}">
        <p14:creationId xmlns:p14="http://schemas.microsoft.com/office/powerpoint/2010/main" val="22577320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BE0CA0-3A82-12C4-3095-84F7ED50587B}"/>
              </a:ext>
            </a:extLst>
          </p:cNvPr>
          <p:cNvSpPr>
            <a:spLocks noGrp="1"/>
          </p:cNvSpPr>
          <p:nvPr>
            <p:ph type="title"/>
          </p:nvPr>
        </p:nvSpPr>
        <p:spPr/>
        <p:txBody>
          <a:bodyPr/>
          <a:lstStyle/>
          <a:p>
            <a:r>
              <a:rPr lang="en-US" dirty="0"/>
              <a:t>Milestones</a:t>
            </a:r>
          </a:p>
        </p:txBody>
      </p:sp>
      <p:sp>
        <p:nvSpPr>
          <p:cNvPr id="3" name="Content Placeholder 2">
            <a:extLst>
              <a:ext uri="{FF2B5EF4-FFF2-40B4-BE49-F238E27FC236}">
                <a16:creationId xmlns:a16="http://schemas.microsoft.com/office/drawing/2014/main" id="{B694FBDD-8B1D-C38B-616C-A6AC71E38001}"/>
              </a:ext>
            </a:extLst>
          </p:cNvPr>
          <p:cNvSpPr>
            <a:spLocks noGrp="1"/>
          </p:cNvSpPr>
          <p:nvPr>
            <p:ph idx="1"/>
          </p:nvPr>
        </p:nvSpPr>
        <p:spPr/>
        <p:txBody>
          <a:bodyPr/>
          <a:lstStyle/>
          <a:p>
            <a:r>
              <a:rPr lang="en-US" dirty="0"/>
              <a:t>Research and Design</a:t>
            </a:r>
          </a:p>
          <a:p>
            <a:r>
              <a:rPr lang="en-US" dirty="0"/>
              <a:t>Implementation</a:t>
            </a:r>
          </a:p>
          <a:p>
            <a:r>
              <a:rPr lang="en-US" dirty="0"/>
              <a:t>Code Security Analysis</a:t>
            </a:r>
          </a:p>
          <a:p>
            <a:r>
              <a:rPr lang="en-US" dirty="0"/>
              <a:t>Remediation</a:t>
            </a:r>
          </a:p>
          <a:p>
            <a:r>
              <a:rPr lang="en-US" dirty="0"/>
              <a:t>Metric Reports</a:t>
            </a:r>
          </a:p>
        </p:txBody>
      </p:sp>
    </p:spTree>
    <p:extLst>
      <p:ext uri="{BB962C8B-B14F-4D97-AF65-F5344CB8AC3E}">
        <p14:creationId xmlns:p14="http://schemas.microsoft.com/office/powerpoint/2010/main" val="8039711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641B9D-CF03-1BB0-8F5F-5896CC0537FF}"/>
              </a:ext>
            </a:extLst>
          </p:cNvPr>
          <p:cNvSpPr>
            <a:spLocks noGrp="1"/>
          </p:cNvSpPr>
          <p:nvPr>
            <p:ph type="title"/>
          </p:nvPr>
        </p:nvSpPr>
        <p:spPr/>
        <p:txBody>
          <a:bodyPr/>
          <a:lstStyle/>
          <a:p>
            <a:r>
              <a:rPr lang="en-US" dirty="0"/>
              <a:t>Research and design: Cryptographic algorithms</a:t>
            </a:r>
          </a:p>
        </p:txBody>
      </p:sp>
      <p:sp>
        <p:nvSpPr>
          <p:cNvPr id="3" name="Content Placeholder 2">
            <a:extLst>
              <a:ext uri="{FF2B5EF4-FFF2-40B4-BE49-F238E27FC236}">
                <a16:creationId xmlns:a16="http://schemas.microsoft.com/office/drawing/2014/main" id="{EF4B5BDB-6E67-E2FB-F07B-3B8E96E9D142}"/>
              </a:ext>
            </a:extLst>
          </p:cNvPr>
          <p:cNvSpPr>
            <a:spLocks noGrp="1"/>
          </p:cNvSpPr>
          <p:nvPr>
            <p:ph idx="1"/>
          </p:nvPr>
        </p:nvSpPr>
        <p:spPr/>
        <p:txBody>
          <a:bodyPr>
            <a:normAutofit fontScale="92500" lnSpcReduction="20000"/>
          </a:bodyPr>
          <a:lstStyle/>
          <a:p>
            <a:r>
              <a:rPr lang="en-US" dirty="0"/>
              <a:t>Modern algorithms used in data analytics</a:t>
            </a:r>
          </a:p>
          <a:p>
            <a:pPr lvl="1"/>
            <a:r>
              <a:rPr lang="en-US" dirty="0"/>
              <a:t>AES</a:t>
            </a:r>
          </a:p>
          <a:p>
            <a:pPr lvl="1"/>
            <a:r>
              <a:rPr lang="en-US" dirty="0"/>
              <a:t>RSA</a:t>
            </a:r>
          </a:p>
          <a:p>
            <a:pPr lvl="1"/>
            <a:r>
              <a:rPr lang="en-US" dirty="0"/>
              <a:t>ECC</a:t>
            </a:r>
          </a:p>
          <a:p>
            <a:pPr lvl="1"/>
            <a:r>
              <a:rPr lang="en-US" dirty="0"/>
              <a:t>Homomorphic Encryption</a:t>
            </a:r>
          </a:p>
          <a:p>
            <a:r>
              <a:rPr lang="en-US" dirty="0"/>
              <a:t>Algorithm requirements</a:t>
            </a:r>
          </a:p>
          <a:p>
            <a:pPr lvl="1"/>
            <a:r>
              <a:rPr lang="en-US" dirty="0"/>
              <a:t>Security</a:t>
            </a:r>
          </a:p>
          <a:p>
            <a:pPr lvl="1"/>
            <a:r>
              <a:rPr lang="en-US" dirty="0"/>
              <a:t>Performance</a:t>
            </a:r>
          </a:p>
          <a:p>
            <a:pPr lvl="1"/>
            <a:r>
              <a:rPr lang="en-US" dirty="0"/>
              <a:t>Scalability</a:t>
            </a:r>
          </a:p>
        </p:txBody>
      </p:sp>
    </p:spTree>
    <p:extLst>
      <p:ext uri="{BB962C8B-B14F-4D97-AF65-F5344CB8AC3E}">
        <p14:creationId xmlns:p14="http://schemas.microsoft.com/office/powerpoint/2010/main" val="30795999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654E23-37A4-4CC3-68A0-C275D242D006}"/>
              </a:ext>
            </a:extLst>
          </p:cNvPr>
          <p:cNvSpPr>
            <a:spLocks noGrp="1"/>
          </p:cNvSpPr>
          <p:nvPr>
            <p:ph type="title"/>
          </p:nvPr>
        </p:nvSpPr>
        <p:spPr/>
        <p:txBody>
          <a:bodyPr>
            <a:normAutofit/>
          </a:bodyPr>
          <a:lstStyle/>
          <a:p>
            <a:r>
              <a:rPr lang="en-US" dirty="0"/>
              <a:t>Research and design: error handling standards</a:t>
            </a:r>
          </a:p>
        </p:txBody>
      </p:sp>
      <p:sp>
        <p:nvSpPr>
          <p:cNvPr id="3" name="Content Placeholder 2">
            <a:extLst>
              <a:ext uri="{FF2B5EF4-FFF2-40B4-BE49-F238E27FC236}">
                <a16:creationId xmlns:a16="http://schemas.microsoft.com/office/drawing/2014/main" id="{877BB69B-23E1-ECA2-64D1-8EBED4CEC8B3}"/>
              </a:ext>
            </a:extLst>
          </p:cNvPr>
          <p:cNvSpPr>
            <a:spLocks noGrp="1"/>
          </p:cNvSpPr>
          <p:nvPr>
            <p:ph idx="1"/>
          </p:nvPr>
        </p:nvSpPr>
        <p:spPr/>
        <p:txBody>
          <a:bodyPr/>
          <a:lstStyle/>
          <a:p>
            <a:r>
              <a:rPr lang="en-US" dirty="0"/>
              <a:t>Explicit Error Handling</a:t>
            </a:r>
          </a:p>
          <a:p>
            <a:r>
              <a:rPr lang="en-US" dirty="0"/>
              <a:t>Exception Handling</a:t>
            </a:r>
          </a:p>
          <a:p>
            <a:r>
              <a:rPr lang="en-US" dirty="0"/>
              <a:t>Error Reporting</a:t>
            </a:r>
          </a:p>
          <a:p>
            <a:r>
              <a:rPr lang="en-US" dirty="0"/>
              <a:t>Error Recover</a:t>
            </a:r>
          </a:p>
        </p:txBody>
      </p:sp>
    </p:spTree>
    <p:extLst>
      <p:ext uri="{BB962C8B-B14F-4D97-AF65-F5344CB8AC3E}">
        <p14:creationId xmlns:p14="http://schemas.microsoft.com/office/powerpoint/2010/main" val="8498421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9BE3A-0EED-BB24-8096-D99CD167E821}"/>
              </a:ext>
            </a:extLst>
          </p:cNvPr>
          <p:cNvSpPr>
            <a:spLocks noGrp="1"/>
          </p:cNvSpPr>
          <p:nvPr>
            <p:ph type="title"/>
          </p:nvPr>
        </p:nvSpPr>
        <p:spPr/>
        <p:txBody>
          <a:bodyPr/>
          <a:lstStyle/>
          <a:p>
            <a:r>
              <a:rPr lang="en-US" dirty="0"/>
              <a:t>Research and design: design principles</a:t>
            </a:r>
          </a:p>
        </p:txBody>
      </p:sp>
      <p:sp>
        <p:nvSpPr>
          <p:cNvPr id="3" name="Content Placeholder 2">
            <a:extLst>
              <a:ext uri="{FF2B5EF4-FFF2-40B4-BE49-F238E27FC236}">
                <a16:creationId xmlns:a16="http://schemas.microsoft.com/office/drawing/2014/main" id="{3920E831-D131-E014-9802-4A7CC678A086}"/>
              </a:ext>
            </a:extLst>
          </p:cNvPr>
          <p:cNvSpPr>
            <a:spLocks noGrp="1"/>
          </p:cNvSpPr>
          <p:nvPr>
            <p:ph idx="1"/>
          </p:nvPr>
        </p:nvSpPr>
        <p:spPr>
          <a:xfrm>
            <a:off x="1141412" y="2233445"/>
            <a:ext cx="9905999" cy="3541714"/>
          </a:xfrm>
        </p:spPr>
        <p:txBody>
          <a:bodyPr>
            <a:normAutofit fontScale="47500" lnSpcReduction="20000"/>
          </a:bodyPr>
          <a:lstStyle/>
          <a:p>
            <a:r>
              <a:rPr lang="en-US" dirty="0"/>
              <a:t>Exception Handling</a:t>
            </a:r>
          </a:p>
          <a:p>
            <a:pPr lvl="1"/>
            <a:r>
              <a:rPr lang="en-US" dirty="0"/>
              <a:t>Consistency</a:t>
            </a:r>
          </a:p>
          <a:p>
            <a:pPr lvl="1"/>
            <a:r>
              <a:rPr lang="en-US" dirty="0"/>
              <a:t>Fail Fast</a:t>
            </a:r>
          </a:p>
          <a:p>
            <a:pPr lvl="1"/>
            <a:r>
              <a:rPr lang="en-US" dirty="0"/>
              <a:t>Use Specific Exception Types</a:t>
            </a:r>
          </a:p>
          <a:p>
            <a:pPr lvl="1"/>
            <a:r>
              <a:rPr lang="en-US" dirty="0"/>
              <a:t>Avoid Ignoring Exceptions</a:t>
            </a:r>
          </a:p>
          <a:p>
            <a:pPr lvl="1"/>
            <a:r>
              <a:rPr lang="en-US" dirty="0"/>
              <a:t>Use Exceptions for Exceptional Situations</a:t>
            </a:r>
          </a:p>
          <a:p>
            <a:r>
              <a:rPr lang="en-US" dirty="0"/>
              <a:t>Logging </a:t>
            </a:r>
          </a:p>
          <a:p>
            <a:pPr lvl="1"/>
            <a:r>
              <a:rPr lang="en-US" dirty="0"/>
              <a:t>Structured Logging</a:t>
            </a:r>
          </a:p>
          <a:p>
            <a:pPr lvl="1"/>
            <a:r>
              <a:rPr lang="en-US" dirty="0"/>
              <a:t>Log Levels Appropriately</a:t>
            </a:r>
          </a:p>
          <a:p>
            <a:pPr lvl="1"/>
            <a:r>
              <a:rPr lang="en-US" dirty="0"/>
              <a:t>Sensitivity </a:t>
            </a:r>
          </a:p>
          <a:p>
            <a:pPr lvl="1"/>
            <a:r>
              <a:rPr lang="en-US" dirty="0"/>
              <a:t>Clean Logs</a:t>
            </a:r>
          </a:p>
          <a:p>
            <a:r>
              <a:rPr lang="en-US" dirty="0"/>
              <a:t>Monitoring</a:t>
            </a:r>
          </a:p>
          <a:p>
            <a:pPr lvl="1"/>
            <a:r>
              <a:rPr lang="en-US" dirty="0"/>
              <a:t>Comprehensive Coverage</a:t>
            </a:r>
          </a:p>
          <a:p>
            <a:pPr lvl="1"/>
            <a:r>
              <a:rPr lang="en-US" dirty="0"/>
              <a:t>Alerting Thresholds</a:t>
            </a:r>
          </a:p>
          <a:p>
            <a:pPr lvl="1"/>
            <a:r>
              <a:rPr lang="en-US" dirty="0"/>
              <a:t>Dashboard</a:t>
            </a:r>
          </a:p>
        </p:txBody>
      </p:sp>
    </p:spTree>
    <p:extLst>
      <p:ext uri="{BB962C8B-B14F-4D97-AF65-F5344CB8AC3E}">
        <p14:creationId xmlns:p14="http://schemas.microsoft.com/office/powerpoint/2010/main" val="8176603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84719D-A8F6-6690-1A2C-3C02077EBDE4}"/>
              </a:ext>
            </a:extLst>
          </p:cNvPr>
          <p:cNvSpPr>
            <a:spLocks noGrp="1"/>
          </p:cNvSpPr>
          <p:nvPr>
            <p:ph type="title"/>
          </p:nvPr>
        </p:nvSpPr>
        <p:spPr/>
        <p:txBody>
          <a:bodyPr/>
          <a:lstStyle/>
          <a:p>
            <a:r>
              <a:rPr lang="en-US" dirty="0"/>
              <a:t>Sources</a:t>
            </a:r>
          </a:p>
        </p:txBody>
      </p:sp>
      <p:sp>
        <p:nvSpPr>
          <p:cNvPr id="3" name="Content Placeholder 2">
            <a:extLst>
              <a:ext uri="{FF2B5EF4-FFF2-40B4-BE49-F238E27FC236}">
                <a16:creationId xmlns:a16="http://schemas.microsoft.com/office/drawing/2014/main" id="{D0AAAEB5-DC2A-2182-3230-0A34F4FCECA7}"/>
              </a:ext>
            </a:extLst>
          </p:cNvPr>
          <p:cNvSpPr>
            <a:spLocks noGrp="1"/>
          </p:cNvSpPr>
          <p:nvPr>
            <p:ph idx="1"/>
          </p:nvPr>
        </p:nvSpPr>
        <p:spPr/>
        <p:txBody>
          <a:bodyPr>
            <a:normAutofit/>
          </a:bodyPr>
          <a:lstStyle/>
          <a:p>
            <a:r>
              <a:rPr lang="en-US" dirty="0"/>
              <a:t>ChatGPT</a:t>
            </a:r>
          </a:p>
          <a:p>
            <a:r>
              <a:rPr lang="en-US" dirty="0"/>
              <a:t>Python Logging documentation: </a:t>
            </a:r>
            <a:r>
              <a:rPr lang="en-US" sz="2400" dirty="0">
                <a:hlinkClick r:id="rId2"/>
              </a:rPr>
              <a:t>https://github.com/python/cpython/blob/main/Doc/howto/logging.rst</a:t>
            </a:r>
            <a:endParaRPr lang="en-US" sz="2400" dirty="0"/>
          </a:p>
          <a:p>
            <a:r>
              <a:rPr lang="en-US" dirty="0"/>
              <a:t>Django Logging documentation: </a:t>
            </a:r>
            <a:r>
              <a:rPr lang="en-US" sz="2400" dirty="0">
                <a:hlinkClick r:id="rId3"/>
              </a:rPr>
              <a:t>https://github.com/django/django/blob/main/docs/topics/logging.txt</a:t>
            </a:r>
            <a:endParaRPr lang="en-US" sz="2400" dirty="0"/>
          </a:p>
          <a:p>
            <a:r>
              <a:rPr lang="en-US" dirty="0"/>
              <a:t>Google Error Handling Best Practices: </a:t>
            </a:r>
            <a:r>
              <a:rPr lang="en-US" dirty="0">
                <a:hlinkClick r:id="rId4"/>
              </a:rPr>
              <a:t>https://developers.google.com/tech-writing/error-messages/error-handling</a:t>
            </a:r>
            <a:endParaRPr lang="en-US" dirty="0"/>
          </a:p>
        </p:txBody>
      </p:sp>
    </p:spTree>
    <p:extLst>
      <p:ext uri="{BB962C8B-B14F-4D97-AF65-F5344CB8AC3E}">
        <p14:creationId xmlns:p14="http://schemas.microsoft.com/office/powerpoint/2010/main" val="33147021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4612A0-D645-5EB8-60E3-2851729EEE78}"/>
              </a:ext>
            </a:extLst>
          </p:cNvPr>
          <p:cNvSpPr>
            <a:spLocks noGrp="1"/>
          </p:cNvSpPr>
          <p:nvPr>
            <p:ph type="title"/>
          </p:nvPr>
        </p:nvSpPr>
        <p:spPr/>
        <p:txBody>
          <a:bodyPr/>
          <a:lstStyle/>
          <a:p>
            <a:r>
              <a:rPr lang="en-US" dirty="0"/>
              <a:t>Abstract</a:t>
            </a:r>
          </a:p>
        </p:txBody>
      </p:sp>
      <p:sp>
        <p:nvSpPr>
          <p:cNvPr id="3" name="Content Placeholder 2">
            <a:extLst>
              <a:ext uri="{FF2B5EF4-FFF2-40B4-BE49-F238E27FC236}">
                <a16:creationId xmlns:a16="http://schemas.microsoft.com/office/drawing/2014/main" id="{965852B5-5125-F136-92E4-E303854FAA48}"/>
              </a:ext>
            </a:extLst>
          </p:cNvPr>
          <p:cNvSpPr>
            <a:spLocks noGrp="1"/>
          </p:cNvSpPr>
          <p:nvPr>
            <p:ph idx="1"/>
          </p:nvPr>
        </p:nvSpPr>
        <p:spPr/>
        <p:txBody>
          <a:bodyPr>
            <a:noAutofit/>
          </a:bodyPr>
          <a:lstStyle/>
          <a:p>
            <a:pPr marL="0" marR="0" indent="0">
              <a:lnSpc>
                <a:spcPct val="110000"/>
              </a:lnSpc>
              <a:spcBef>
                <a:spcPts val="1200"/>
              </a:spcBef>
              <a:spcAft>
                <a:spcPts val="600"/>
              </a:spcAft>
              <a:buNone/>
            </a:pPr>
            <a:r>
              <a:rPr lang="en-US" sz="1200" dirty="0">
                <a:latin typeface="Century Gothic" panose="020B0502020202020204" pitchFamily="34" charset="0"/>
                <a:ea typeface="Times New Roman" panose="02020603050405020304" pitchFamily="18" charset="0"/>
                <a:cs typeface="Times New Roman" panose="02020603050405020304" pitchFamily="18" charset="0"/>
              </a:rPr>
              <a:t>	</a:t>
            </a:r>
            <a:r>
              <a:rPr lang="en-US" sz="1200" dirty="0">
                <a:effectLst/>
                <a:latin typeface="Century Gothic" panose="020B0502020202020204" pitchFamily="34" charset="0"/>
                <a:ea typeface="Times New Roman" panose="02020603050405020304" pitchFamily="18" charset="0"/>
                <a:cs typeface="Times New Roman" panose="02020603050405020304" pitchFamily="18" charset="0"/>
              </a:rPr>
              <a:t>This project encompasses the development and refinement of a StarCraft II (SC2) data analyzer program, designed to analyze large sets of replay data from a database, to identify player strategies and statistics. Central to this project is not only the analyzer's capability to process and interpret extensive datasets efficiently but also its adherence to stringent security standards.</a:t>
            </a:r>
          </a:p>
          <a:p>
            <a:pPr marL="0" marR="0" indent="0">
              <a:lnSpc>
                <a:spcPct val="110000"/>
              </a:lnSpc>
              <a:spcBef>
                <a:spcPts val="0"/>
              </a:spcBef>
              <a:spcAft>
                <a:spcPts val="600"/>
              </a:spcAft>
              <a:buNone/>
            </a:pPr>
            <a:r>
              <a:rPr lang="en-US" sz="1200" dirty="0">
                <a:effectLst/>
                <a:latin typeface="Century Gothic" panose="020B0502020202020204" pitchFamily="34" charset="0"/>
                <a:ea typeface="Times New Roman" panose="02020603050405020304" pitchFamily="18" charset="0"/>
                <a:cs typeface="Times New Roman" panose="02020603050405020304" pitchFamily="18" charset="0"/>
              </a:rPr>
              <a:t>	Initially, the program will exhibit critical vulnerabilities in two key security areas. Firstly, inadequate error handling, where the system fails to manage exceptions and errors, leading to potential information leakage and system instability. Such vulnerabilities could expose sensitive data or provide clues to attackers about the system's inner workings, thereby compromising data confidentiality and integrity. Secondly, the program will lack logging and monitoring capabilities, a shortfall that hinders the timely detection of unauthorized access attempts or abnormal activities.</a:t>
            </a:r>
          </a:p>
          <a:p>
            <a:pPr marL="0" marR="0" indent="0">
              <a:lnSpc>
                <a:spcPct val="110000"/>
              </a:lnSpc>
              <a:spcBef>
                <a:spcPts val="0"/>
              </a:spcBef>
              <a:spcAft>
                <a:spcPts val="600"/>
              </a:spcAft>
              <a:buNone/>
            </a:pPr>
            <a:r>
              <a:rPr lang="en-US" sz="1200" dirty="0">
                <a:effectLst/>
                <a:latin typeface="Century Gothic" panose="020B0502020202020204" pitchFamily="34" charset="0"/>
                <a:ea typeface="Times New Roman" panose="02020603050405020304" pitchFamily="18" charset="0"/>
                <a:cs typeface="Times New Roman" panose="02020603050405020304" pitchFamily="18" charset="0"/>
              </a:rPr>
              <a:t>	The project's subsequent phases focus on addressing these vulnerabilities. By redesigning the error handling logic, the program will encapsulate (isolating from unauthorized access or exposure) sensitive information, prevent data leaks, and ensure continuous operation even under erroneous conditions. The addition of logging and monitoring will be implemented to ensure comprehensive tracking of user activities and system events, enabling the early detection of potential security breaches and operational anomalies.</a:t>
            </a:r>
          </a:p>
          <a:p>
            <a:pPr marL="0" marR="0" indent="0">
              <a:lnSpc>
                <a:spcPct val="110000"/>
              </a:lnSpc>
              <a:spcBef>
                <a:spcPts val="0"/>
              </a:spcBef>
              <a:spcAft>
                <a:spcPts val="600"/>
              </a:spcAft>
              <a:buNone/>
            </a:pPr>
            <a:r>
              <a:rPr lang="en-US" sz="1200" dirty="0">
                <a:effectLst/>
                <a:latin typeface="Century Gothic" panose="020B0502020202020204" pitchFamily="34" charset="0"/>
                <a:ea typeface="Times New Roman" panose="02020603050405020304" pitchFamily="18" charset="0"/>
                <a:cs typeface="Times New Roman" panose="02020603050405020304" pitchFamily="18" charset="0"/>
              </a:rPr>
              <a:t>	This paper details the journey from identifying these critical security flaws to implementing and verifying the efficacy of the remedial measures. It serves as a case study in balancing functionality and security in software development, particularly in data-intensive applications like the SC2 data analyzer, where data integrity and system reliability are paramount.</a:t>
            </a:r>
          </a:p>
          <a:p>
            <a:pPr marL="0" indent="0">
              <a:buNone/>
            </a:pPr>
            <a:endParaRPr lang="en-US" sz="1200" dirty="0"/>
          </a:p>
        </p:txBody>
      </p:sp>
    </p:spTree>
    <p:extLst>
      <p:ext uri="{BB962C8B-B14F-4D97-AF65-F5344CB8AC3E}">
        <p14:creationId xmlns:p14="http://schemas.microsoft.com/office/powerpoint/2010/main" val="142120632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80</TotalTime>
  <Words>459</Words>
  <Application>Microsoft Office PowerPoint</Application>
  <PresentationFormat>Widescreen</PresentationFormat>
  <Paragraphs>50</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Century Gothic</vt:lpstr>
      <vt:lpstr>Tw Cen MT</vt:lpstr>
      <vt:lpstr>Circuit</vt:lpstr>
      <vt:lpstr>RTSAnalytics Data security</vt:lpstr>
      <vt:lpstr>Milestones</vt:lpstr>
      <vt:lpstr>Research and design: Cryptographic algorithms</vt:lpstr>
      <vt:lpstr>Research and design: error handling standards</vt:lpstr>
      <vt:lpstr>Research and design: design principles</vt:lpstr>
      <vt:lpstr>Sources</vt:lpstr>
      <vt:lpstr>Abstract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RTSAnalytics Data security</dc:title>
  <dc:creator>cody strange</dc:creator>
  <cp:lastModifiedBy>cody strange</cp:lastModifiedBy>
  <cp:revision>1</cp:revision>
  <dcterms:created xsi:type="dcterms:W3CDTF">2024-02-08T20:54:14Z</dcterms:created>
  <dcterms:modified xsi:type="dcterms:W3CDTF">2024-02-08T22:14:45Z</dcterms:modified>
</cp:coreProperties>
</file>