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2"/>
  </p:notesMasterIdLst>
  <p:handoutMasterIdLst>
    <p:handoutMasterId r:id="rId23"/>
  </p:handoutMasterIdLst>
  <p:sldIdLst>
    <p:sldId id="275" r:id="rId2"/>
    <p:sldId id="435" r:id="rId3"/>
    <p:sldId id="436" r:id="rId4"/>
    <p:sldId id="437" r:id="rId5"/>
    <p:sldId id="438" r:id="rId6"/>
    <p:sldId id="418" r:id="rId7"/>
    <p:sldId id="421" r:id="rId8"/>
    <p:sldId id="413" r:id="rId9"/>
    <p:sldId id="415" r:id="rId10"/>
    <p:sldId id="424" r:id="rId11"/>
    <p:sldId id="399" r:id="rId12"/>
    <p:sldId id="400" r:id="rId13"/>
    <p:sldId id="420" r:id="rId14"/>
    <p:sldId id="401" r:id="rId15"/>
    <p:sldId id="391" r:id="rId16"/>
    <p:sldId id="439" r:id="rId17"/>
    <p:sldId id="427" r:id="rId18"/>
    <p:sldId id="434" r:id="rId19"/>
    <p:sldId id="426" r:id="rId20"/>
    <p:sldId id="433" r:id="rId21"/>
  </p:sldIdLst>
  <p:sldSz cx="9144000" cy="6858000" type="screen4x3"/>
  <p:notesSz cx="6858000" cy="91170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2FF"/>
    <a:srgbClr val="CCECFF"/>
    <a:srgbClr val="000000"/>
    <a:srgbClr val="14000A"/>
    <a:srgbClr val="260013"/>
    <a:srgbClr val="36001B"/>
    <a:srgbClr val="003300"/>
    <a:srgbClr val="33CC33"/>
    <a:srgbClr val="99CC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57" autoAdjust="0"/>
    <p:restoredTop sz="94569" autoAdjust="0"/>
  </p:normalViewPr>
  <p:slideViewPr>
    <p:cSldViewPr snapToGrid="0">
      <p:cViewPr varScale="1">
        <p:scale>
          <a:sx n="114" d="100"/>
          <a:sy n="114" d="100"/>
        </p:scale>
        <p:origin x="13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45091"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45092"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45093"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F86802D-E762-4240-9DFF-6ECF043AC58E}" type="slidenum">
              <a:rPr lang="en-US"/>
              <a:pPr>
                <a:defRPr/>
              </a:pPr>
              <a:t>‹#›</a:t>
            </a:fld>
            <a:endParaRPr lang="en-US" dirty="0"/>
          </a:p>
        </p:txBody>
      </p:sp>
    </p:spTree>
    <p:extLst>
      <p:ext uri="{BB962C8B-B14F-4D97-AF65-F5344CB8AC3E}">
        <p14:creationId xmlns:p14="http://schemas.microsoft.com/office/powerpoint/2010/main" val="57591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44067"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17412"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0" y="4330700"/>
            <a:ext cx="54864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44071"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4483EC1-DA2E-4487-8C09-6A6EE1302C6F}" type="slidenum">
              <a:rPr lang="en-US"/>
              <a:pPr>
                <a:defRPr/>
              </a:pPr>
              <a:t>‹#›</a:t>
            </a:fld>
            <a:endParaRPr lang="en-US" dirty="0"/>
          </a:p>
        </p:txBody>
      </p:sp>
    </p:spTree>
    <p:extLst>
      <p:ext uri="{BB962C8B-B14F-4D97-AF65-F5344CB8AC3E}">
        <p14:creationId xmlns:p14="http://schemas.microsoft.com/office/powerpoint/2010/main" val="4240345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10-</a:t>
            </a:r>
            <a:fld id="{A6F6ACDB-BD06-4E10-9D6D-56124CFDD98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10-</a:t>
            </a:r>
            <a:fld id="{913C3BA7-A7AA-407C-883F-A692A702A61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10-</a:t>
            </a:r>
            <a:fld id="{75C940CD-EC88-4F37-80E8-E0315FC9066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10-</a:t>
            </a:r>
            <a:fld id="{2AEABB0E-EF93-437B-B77C-B28ED6AEACB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10-</a:t>
            </a:r>
            <a:fld id="{209FD8AA-A945-4920-97D5-2CCF8D5C0D9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10-</a:t>
            </a:r>
            <a:fld id="{CEDBD618-FF29-4C65-A81B-A9BAC03817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r>
              <a:rPr lang="en-US" dirty="0"/>
              <a:t>10-</a:t>
            </a:r>
            <a:fld id="{A8D82A1F-F7E1-43A6-9AF4-7C1EBE38800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r>
              <a:rPr lang="en-US" dirty="0"/>
              <a:t>10-</a:t>
            </a:r>
            <a:fld id="{6CCD3C2A-5F4A-4BAA-9D4E-907740FFC95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r>
              <a:rPr lang="en-US" dirty="0"/>
              <a:t>10-</a:t>
            </a:r>
            <a:fld id="{17F76443-E631-46E1-BB5D-9856F4AA86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10-</a:t>
            </a:r>
            <a:fld id="{B1ACB9E6-4AF8-44D7-A3CE-A5C5B664376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2/7/20</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10-</a:t>
            </a:r>
            <a:fld id="{444D35C6-A029-40B9-85C2-6D8C65976A3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smtClean="0"/>
            </a:lvl1pPr>
          </a:lstStyle>
          <a:p>
            <a:pPr>
              <a:defRPr/>
            </a:pPr>
            <a:r>
              <a:rPr lang="en-US"/>
              <a:t>2/7/20</a:t>
            </a:r>
            <a:endParaRPr lang="en-US" dirty="0"/>
          </a:p>
        </p:txBody>
      </p:sp>
      <p:sp>
        <p:nvSpPr>
          <p:cNvPr id="351237" name="Rectangle 5"/>
          <p:cNvSpPr>
            <a:spLocks noGrp="1" noChangeArrowheads="1"/>
          </p:cNvSpPr>
          <p:nvPr>
            <p:ph type="ftr" sz="quarter" idx="3"/>
          </p:nvPr>
        </p:nvSpPr>
        <p:spPr bwMode="auto">
          <a:xfrm>
            <a:off x="1828800" y="6477000"/>
            <a:ext cx="5486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2600 Computer Networks I</a:t>
            </a:r>
            <a:endParaRPr lang="en-US" dirty="0"/>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dirty="0"/>
              <a:t>10-</a:t>
            </a:r>
            <a:fld id="{BF03225E-1366-4D90-9BFF-0EDF193A0D6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hyperlink" Target="http://mogman1.github.io/encoding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1"/>
          </p:nvPr>
        </p:nvSpPr>
        <p:spPr>
          <a:noFill/>
        </p:spPr>
        <p:txBody>
          <a:bodyPr/>
          <a:lstStyle/>
          <a:p>
            <a:r>
              <a:rPr lang="en-US"/>
              <a:t>CS 2600 Computer Networks I</a:t>
            </a:r>
            <a:endParaRPr lang="en-US" dirty="0"/>
          </a:p>
        </p:txBody>
      </p:sp>
      <p:sp>
        <p:nvSpPr>
          <p:cNvPr id="9220" name="Slide Number Placeholder 4"/>
          <p:cNvSpPr>
            <a:spLocks noGrp="1"/>
          </p:cNvSpPr>
          <p:nvPr>
            <p:ph type="sldNum" sz="quarter" idx="12"/>
          </p:nvPr>
        </p:nvSpPr>
        <p:spPr>
          <a:noFill/>
        </p:spPr>
        <p:txBody>
          <a:bodyPr/>
          <a:lstStyle/>
          <a:p>
            <a:r>
              <a:rPr lang="en-US" dirty="0"/>
              <a:t>10-</a:t>
            </a:r>
            <a:fld id="{1D092518-5E95-462B-AB2E-64D34A2CDF9E}" type="slidenum">
              <a:rPr lang="en-US" smtClean="0"/>
              <a:pPr/>
              <a:t>1</a:t>
            </a:fld>
            <a:endParaRPr lang="en-US" dirty="0"/>
          </a:p>
        </p:txBody>
      </p:sp>
      <p:sp>
        <p:nvSpPr>
          <p:cNvPr id="9221"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a:br>
            <a:r>
              <a:rPr lang="en-US" sz="3200" b="1"/>
              <a:t>Dr. Sayeed </a:t>
            </a:r>
            <a:r>
              <a:rPr lang="en-US" sz="3200" b="1" dirty="0"/>
              <a:t>Sajal</a:t>
            </a:r>
            <a:br>
              <a:rPr lang="en-US" sz="3200" b="1" dirty="0"/>
            </a:br>
            <a:br>
              <a:rPr lang="en-US" sz="3200" b="1" dirty="0"/>
            </a:br>
            <a:r>
              <a:rPr lang="en-US" sz="2800" b="1" dirty="0"/>
              <a:t>Lecture 10</a:t>
            </a:r>
            <a:br>
              <a:rPr lang="en-US" sz="2800" b="1" dirty="0"/>
            </a:br>
            <a:r>
              <a:rPr lang="en-US" sz="2800" b="1" dirty="0"/>
              <a:t>Encoding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4"/>
          <p:cNvSpPr>
            <a:spLocks noGrp="1"/>
          </p:cNvSpPr>
          <p:nvPr>
            <p:ph type="ftr" sz="quarter" idx="11"/>
          </p:nvPr>
        </p:nvSpPr>
        <p:spPr>
          <a:noFill/>
        </p:spPr>
        <p:txBody>
          <a:bodyPr/>
          <a:lstStyle/>
          <a:p>
            <a:r>
              <a:rPr lang="en-US"/>
              <a:t>CS 2600 Computer Networks I</a:t>
            </a:r>
            <a:endParaRPr lang="en-US" dirty="0"/>
          </a:p>
        </p:txBody>
      </p:sp>
      <p:sp>
        <p:nvSpPr>
          <p:cNvPr id="12292" name="Slide Number Placeholder 5"/>
          <p:cNvSpPr>
            <a:spLocks noGrp="1"/>
          </p:cNvSpPr>
          <p:nvPr>
            <p:ph type="sldNum" sz="quarter" idx="12"/>
          </p:nvPr>
        </p:nvSpPr>
        <p:spPr>
          <a:noFill/>
        </p:spPr>
        <p:txBody>
          <a:bodyPr/>
          <a:lstStyle/>
          <a:p>
            <a:r>
              <a:rPr lang="en-US" dirty="0"/>
              <a:t>10-</a:t>
            </a:r>
            <a:fld id="{8EA832C0-2916-4938-A27F-379F9FE90306}" type="slidenum">
              <a:rPr lang="en-US" smtClean="0"/>
              <a:pPr/>
              <a:t>10</a:t>
            </a:fld>
            <a:endParaRPr lang="en-US" dirty="0"/>
          </a:p>
        </p:txBody>
      </p:sp>
      <p:sp>
        <p:nvSpPr>
          <p:cNvPr id="12293" name="Rectangle 2"/>
          <p:cNvSpPr>
            <a:spLocks noGrp="1" noChangeArrowheads="1"/>
          </p:cNvSpPr>
          <p:nvPr>
            <p:ph type="title"/>
          </p:nvPr>
        </p:nvSpPr>
        <p:spPr/>
        <p:txBody>
          <a:bodyPr/>
          <a:lstStyle/>
          <a:p>
            <a:pPr eaLnBrk="1" hangingPunct="1"/>
            <a:r>
              <a:rPr lang="en-US" sz="2400" b="1" dirty="0"/>
              <a:t>Transmission Hardware Terms</a:t>
            </a:r>
          </a:p>
        </p:txBody>
      </p:sp>
      <p:sp>
        <p:nvSpPr>
          <p:cNvPr id="12294" name="Rectangle 3"/>
          <p:cNvSpPr>
            <a:spLocks noGrp="1" noChangeArrowheads="1"/>
          </p:cNvSpPr>
          <p:nvPr>
            <p:ph idx="1"/>
          </p:nvPr>
        </p:nvSpPr>
        <p:spPr>
          <a:xfrm>
            <a:off x="457200" y="1295400"/>
            <a:ext cx="8077200" cy="4830763"/>
          </a:xfrm>
        </p:spPr>
        <p:txBody>
          <a:bodyPr/>
          <a:lstStyle/>
          <a:p>
            <a:pPr eaLnBrk="1" hangingPunct="1">
              <a:spcBef>
                <a:spcPts val="900"/>
              </a:spcBef>
            </a:pPr>
            <a:r>
              <a:rPr lang="en-US" sz="1600" dirty="0">
                <a:latin typeface="Bookman Old Style" pitchFamily="18" charset="0"/>
              </a:rPr>
              <a:t>The hardware for analog transmission and reception on guided analog media as well as any unguided medium is a </a:t>
            </a:r>
            <a:r>
              <a:rPr lang="en-US" sz="1600" i="1" dirty="0">
                <a:latin typeface="Bookman Old Style" pitchFamily="18" charset="0"/>
              </a:rPr>
              <a:t>modem</a:t>
            </a:r>
            <a:r>
              <a:rPr lang="en-US" sz="1600" dirty="0">
                <a:latin typeface="Bookman Old Style" pitchFamily="18" charset="0"/>
              </a:rPr>
              <a:t> (modulator-demodulator)</a:t>
            </a:r>
          </a:p>
          <a:p>
            <a:pPr lvl="1" eaLnBrk="1" hangingPunct="1">
              <a:spcBef>
                <a:spcPts val="900"/>
              </a:spcBef>
            </a:pPr>
            <a:r>
              <a:rPr lang="en-US" sz="1400" dirty="0">
                <a:latin typeface="Bookman Old Style" pitchFamily="18" charset="0"/>
              </a:rPr>
              <a:t>A modem takes bits out of memory and converts them into an analog signal using a </a:t>
            </a:r>
            <a:r>
              <a:rPr lang="en-US" sz="1400" i="1" dirty="0">
                <a:latin typeface="Bookman Old Style" pitchFamily="18" charset="0"/>
              </a:rPr>
              <a:t>modulation</a:t>
            </a:r>
            <a:r>
              <a:rPr lang="en-US" sz="1400" dirty="0">
                <a:latin typeface="Bookman Old Style" pitchFamily="18" charset="0"/>
              </a:rPr>
              <a:t> or </a:t>
            </a:r>
            <a:r>
              <a:rPr lang="en-US" sz="1400" i="1" dirty="0">
                <a:latin typeface="Bookman Old Style" pitchFamily="18" charset="0"/>
              </a:rPr>
              <a:t>shift keying </a:t>
            </a:r>
            <a:r>
              <a:rPr lang="en-US" sz="1400" dirty="0">
                <a:latin typeface="Bookman Old Style" pitchFamily="18" charset="0"/>
              </a:rPr>
              <a:t>process</a:t>
            </a:r>
          </a:p>
          <a:p>
            <a:pPr lvl="1" eaLnBrk="1" hangingPunct="1">
              <a:spcBef>
                <a:spcPts val="900"/>
              </a:spcBef>
            </a:pPr>
            <a:r>
              <a:rPr lang="en-US" sz="1400" dirty="0">
                <a:latin typeface="Bookman Old Style" pitchFamily="18" charset="0"/>
              </a:rPr>
              <a:t>Examples of equipment using modems:</a:t>
            </a:r>
          </a:p>
          <a:p>
            <a:pPr lvl="2" eaLnBrk="1" hangingPunct="1">
              <a:spcBef>
                <a:spcPts val="900"/>
              </a:spcBef>
            </a:pPr>
            <a:r>
              <a:rPr lang="en-US" sz="1400" dirty="0">
                <a:latin typeface="Bookman Old Style" pitchFamily="18" charset="0"/>
              </a:rPr>
              <a:t>DSL modem</a:t>
            </a:r>
          </a:p>
          <a:p>
            <a:pPr lvl="2" eaLnBrk="1" hangingPunct="1">
              <a:spcBef>
                <a:spcPts val="900"/>
              </a:spcBef>
            </a:pPr>
            <a:r>
              <a:rPr lang="en-US" sz="1400" dirty="0">
                <a:latin typeface="Bookman Old Style" pitchFamily="18" charset="0"/>
              </a:rPr>
              <a:t>Cable modem</a:t>
            </a:r>
          </a:p>
          <a:p>
            <a:pPr lvl="2" eaLnBrk="1" hangingPunct="1">
              <a:spcBef>
                <a:spcPts val="900"/>
              </a:spcBef>
            </a:pPr>
            <a:r>
              <a:rPr lang="en-US" sz="1400" dirty="0">
                <a:latin typeface="Bookman Old Style" pitchFamily="18" charset="0"/>
              </a:rPr>
              <a:t>Cellular modem (in your smartphone)</a:t>
            </a:r>
          </a:p>
          <a:p>
            <a:pPr eaLnBrk="1" hangingPunct="1">
              <a:spcBef>
                <a:spcPts val="900"/>
              </a:spcBef>
            </a:pPr>
            <a:r>
              <a:rPr lang="en-US" sz="1600" dirty="0">
                <a:latin typeface="Bookman Old Style" pitchFamily="18" charset="0"/>
              </a:rPr>
              <a:t>The hardware for digital transmission and reception on a guided digital medium is called a </a:t>
            </a:r>
            <a:r>
              <a:rPr lang="en-US" sz="1600" i="1" dirty="0">
                <a:latin typeface="Bookman Old Style" pitchFamily="18" charset="0"/>
              </a:rPr>
              <a:t>codec</a:t>
            </a:r>
            <a:r>
              <a:rPr lang="en-US" sz="1600" dirty="0">
                <a:latin typeface="Bookman Old Style" pitchFamily="18" charset="0"/>
              </a:rPr>
              <a:t> (coder-decoder)</a:t>
            </a:r>
          </a:p>
          <a:p>
            <a:pPr lvl="1" eaLnBrk="1" hangingPunct="1">
              <a:spcBef>
                <a:spcPts val="900"/>
              </a:spcBef>
            </a:pPr>
            <a:r>
              <a:rPr lang="en-US" sz="1400" dirty="0">
                <a:latin typeface="Bookman Old Style" pitchFamily="18" charset="0"/>
              </a:rPr>
              <a:t>A codec takes bits out of memory and converts them into a digital signal using a process called </a:t>
            </a:r>
            <a:r>
              <a:rPr lang="en-US" sz="1400" i="1" dirty="0">
                <a:latin typeface="Bookman Old Style" pitchFamily="18" charset="0"/>
              </a:rPr>
              <a:t>encoding</a:t>
            </a:r>
            <a:endParaRPr lang="en-US" sz="1400" dirty="0">
              <a:latin typeface="Bookman Old Style" pitchFamily="18" charset="0"/>
            </a:endParaRPr>
          </a:p>
          <a:p>
            <a:pPr lvl="1" eaLnBrk="1" hangingPunct="1">
              <a:spcBef>
                <a:spcPts val="900"/>
              </a:spcBef>
            </a:pPr>
            <a:r>
              <a:rPr lang="en-US" sz="1400" dirty="0">
                <a:latin typeface="Bookman Old Style" pitchFamily="18" charset="0"/>
              </a:rPr>
              <a:t>Examples of equipment using codecs:</a:t>
            </a:r>
          </a:p>
          <a:p>
            <a:pPr lvl="2" eaLnBrk="1" hangingPunct="1">
              <a:spcBef>
                <a:spcPts val="900"/>
              </a:spcBef>
            </a:pPr>
            <a:r>
              <a:rPr lang="en-US" sz="1400" dirty="0">
                <a:latin typeface="Bookman Old Style" pitchFamily="18" charset="0"/>
              </a:rPr>
              <a:t>DSU/CSU for DS1 (T1) and DS3 (T3) circuits</a:t>
            </a:r>
          </a:p>
          <a:p>
            <a:pPr lvl="2" eaLnBrk="1" hangingPunct="1">
              <a:spcBef>
                <a:spcPts val="900"/>
              </a:spcBef>
            </a:pPr>
            <a:r>
              <a:rPr lang="en-US" sz="1400" dirty="0">
                <a:latin typeface="Bookman Old Style" pitchFamily="18" charset="0"/>
              </a:rPr>
              <a:t>Ethernet adapter (an Ethernet codec is called a </a:t>
            </a:r>
            <a:r>
              <a:rPr lang="en-US" sz="1400" i="1" dirty="0">
                <a:latin typeface="Bookman Old Style" pitchFamily="18" charset="0"/>
              </a:rPr>
              <a:t>transceiver</a:t>
            </a:r>
            <a:r>
              <a:rPr lang="en-US" sz="1400" dirty="0">
                <a:latin typeface="Bookman Old Style" pitchFamily="18" charset="0"/>
              </a:rPr>
              <a:t>)</a:t>
            </a:r>
          </a:p>
          <a:p>
            <a:pPr eaLnBrk="1" hangingPunct="1">
              <a:spcBef>
                <a:spcPts val="900"/>
              </a:spcBef>
            </a:pPr>
            <a:endParaRPr lang="en-US" sz="1600" dirty="0">
              <a:latin typeface="Bookman Old Styl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p:nvPr/>
        </p:nvSpPr>
        <p:spPr>
          <a:xfrm>
            <a:off x="428625" y="1885950"/>
            <a:ext cx="8267699" cy="30194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Footer Placeholder 4"/>
          <p:cNvSpPr>
            <a:spLocks noGrp="1"/>
          </p:cNvSpPr>
          <p:nvPr>
            <p:ph type="ftr" sz="quarter" idx="11"/>
          </p:nvPr>
        </p:nvSpPr>
        <p:spPr>
          <a:noFill/>
        </p:spPr>
        <p:txBody>
          <a:bodyPr/>
          <a:lstStyle/>
          <a:p>
            <a:r>
              <a:rPr lang="en-US"/>
              <a:t>CS 2600 Computer Networks I</a:t>
            </a:r>
            <a:endParaRPr lang="en-US" dirty="0"/>
          </a:p>
        </p:txBody>
      </p:sp>
      <p:sp>
        <p:nvSpPr>
          <p:cNvPr id="4101" name="Slide Number Placeholder 5"/>
          <p:cNvSpPr>
            <a:spLocks noGrp="1"/>
          </p:cNvSpPr>
          <p:nvPr>
            <p:ph type="sldNum" sz="quarter" idx="12"/>
          </p:nvPr>
        </p:nvSpPr>
        <p:spPr>
          <a:noFill/>
        </p:spPr>
        <p:txBody>
          <a:bodyPr/>
          <a:lstStyle/>
          <a:p>
            <a:r>
              <a:rPr lang="en-US" dirty="0"/>
              <a:t>10-</a:t>
            </a:r>
            <a:fld id="{652978F8-10ED-4600-B9C5-E26A61C9014B}" type="slidenum">
              <a:rPr lang="en-US" smtClean="0"/>
              <a:pPr/>
              <a:t>11</a:t>
            </a:fld>
            <a:endParaRPr lang="en-US" dirty="0"/>
          </a:p>
        </p:txBody>
      </p:sp>
      <p:sp>
        <p:nvSpPr>
          <p:cNvPr id="4102" name="Rectangle 2"/>
          <p:cNvSpPr>
            <a:spLocks noGrp="1" noChangeArrowheads="1"/>
          </p:cNvSpPr>
          <p:nvPr>
            <p:ph type="title"/>
          </p:nvPr>
        </p:nvSpPr>
        <p:spPr/>
        <p:txBody>
          <a:bodyPr/>
          <a:lstStyle/>
          <a:p>
            <a:pPr eaLnBrk="1" hangingPunct="1"/>
            <a:r>
              <a:rPr lang="en-US" sz="2400" b="1" dirty="0"/>
              <a:t>Encoding Data for Transmission Over a Digital Link</a:t>
            </a:r>
          </a:p>
        </p:txBody>
      </p:sp>
      <p:graphicFrame>
        <p:nvGraphicFramePr>
          <p:cNvPr id="4098"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137003675"/>
              </p:ext>
            </p:extLst>
          </p:nvPr>
        </p:nvGraphicFramePr>
        <p:xfrm>
          <a:off x="658813" y="2019300"/>
          <a:ext cx="7775575" cy="2693988"/>
        </p:xfrm>
        <a:graphic>
          <a:graphicData uri="http://schemas.openxmlformats.org/presentationml/2006/ole">
            <mc:AlternateContent xmlns:mc="http://schemas.openxmlformats.org/markup-compatibility/2006">
              <mc:Choice xmlns:v="urn:schemas-microsoft-com:vml" Requires="v">
                <p:oleObj name="Visio" r:id="rId2" imgW="7170139" imgH="2485147" progId="Visio.Drawing.11">
                  <p:embed/>
                </p:oleObj>
              </mc:Choice>
              <mc:Fallback>
                <p:oleObj name="Visio" r:id="rId2" imgW="7170139" imgH="2485147" progId="Visio.Drawing.11">
                  <p:embed/>
                  <p:pic>
                    <p:nvPicPr>
                      <p:cNvPr id="0" name="Picture 3"/>
                      <p:cNvPicPr>
                        <a:picLocks noGrp="1" noChangeAspect="1" noChangeArrowheads="1"/>
                      </p:cNvPicPr>
                      <p:nvPr/>
                    </p:nvPicPr>
                    <p:blipFill>
                      <a:blip r:embed="rId3"/>
                      <a:srcRect/>
                      <a:stretch>
                        <a:fillRect/>
                      </a:stretch>
                    </p:blipFill>
                    <p:spPr bwMode="auto">
                      <a:xfrm>
                        <a:off x="658813" y="2019300"/>
                        <a:ext cx="7775575" cy="269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C183D7F6-B498-43B3-948B-1728B52AA6E4}">
                <adec:decorative xmlns:adec="http://schemas.microsoft.com/office/drawing/2017/decorative" val="1"/>
              </a:ext>
            </a:extLst>
          </p:cNvPr>
          <p:cNvSpPr/>
          <p:nvPr/>
        </p:nvSpPr>
        <p:spPr>
          <a:xfrm>
            <a:off x="238125" y="2333625"/>
            <a:ext cx="862965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4" name="Footer Placeholder 4"/>
          <p:cNvSpPr>
            <a:spLocks noGrp="1"/>
          </p:cNvSpPr>
          <p:nvPr>
            <p:ph type="ftr" sz="quarter" idx="11"/>
          </p:nvPr>
        </p:nvSpPr>
        <p:spPr>
          <a:noFill/>
        </p:spPr>
        <p:txBody>
          <a:bodyPr/>
          <a:lstStyle/>
          <a:p>
            <a:r>
              <a:rPr lang="en-US"/>
              <a:t>CS 2600 Computer Networks I</a:t>
            </a:r>
            <a:endParaRPr lang="en-US" dirty="0"/>
          </a:p>
        </p:txBody>
      </p:sp>
      <p:sp>
        <p:nvSpPr>
          <p:cNvPr id="5125" name="Slide Number Placeholder 5"/>
          <p:cNvSpPr>
            <a:spLocks noGrp="1"/>
          </p:cNvSpPr>
          <p:nvPr>
            <p:ph type="sldNum" sz="quarter" idx="12"/>
          </p:nvPr>
        </p:nvSpPr>
        <p:spPr>
          <a:noFill/>
        </p:spPr>
        <p:txBody>
          <a:bodyPr/>
          <a:lstStyle/>
          <a:p>
            <a:r>
              <a:rPr lang="en-US" dirty="0"/>
              <a:t>10-</a:t>
            </a:r>
            <a:fld id="{087F7C96-85CA-4B60-991B-6DB61D759549}" type="slidenum">
              <a:rPr lang="en-US" smtClean="0"/>
              <a:pPr/>
              <a:t>12</a:t>
            </a:fld>
            <a:endParaRPr lang="en-US" dirty="0"/>
          </a:p>
        </p:txBody>
      </p:sp>
      <p:sp>
        <p:nvSpPr>
          <p:cNvPr id="5126" name="Rectangle 2"/>
          <p:cNvSpPr>
            <a:spLocks noGrp="1" noChangeArrowheads="1"/>
          </p:cNvSpPr>
          <p:nvPr>
            <p:ph type="title"/>
          </p:nvPr>
        </p:nvSpPr>
        <p:spPr/>
        <p:txBody>
          <a:bodyPr/>
          <a:lstStyle/>
          <a:p>
            <a:pPr eaLnBrk="1" hangingPunct="1"/>
            <a:r>
              <a:rPr lang="en-US" sz="2400" b="1" dirty="0"/>
              <a:t>Figure 2.4  NRZ* Encoding of a Bit Stream</a:t>
            </a:r>
          </a:p>
        </p:txBody>
      </p:sp>
      <p:graphicFrame>
        <p:nvGraphicFramePr>
          <p:cNvPr id="5122"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745816530"/>
              </p:ext>
            </p:extLst>
          </p:nvPr>
        </p:nvGraphicFramePr>
        <p:xfrm>
          <a:off x="914400" y="2457450"/>
          <a:ext cx="7315200" cy="1443038"/>
        </p:xfrm>
        <a:graphic>
          <a:graphicData uri="http://schemas.openxmlformats.org/presentationml/2006/ole">
            <mc:AlternateContent xmlns:mc="http://schemas.openxmlformats.org/markup-compatibility/2006">
              <mc:Choice xmlns:v="urn:schemas-microsoft-com:vml" Requires="v">
                <p:oleObj name="Visio" r:id="rId2" imgW="6019102" imgH="1186774" progId="Visio.Drawing.11">
                  <p:embed/>
                </p:oleObj>
              </mc:Choice>
              <mc:Fallback>
                <p:oleObj name="Visio" r:id="rId2" imgW="6019102" imgH="1186774" progId="Visio.Drawing.11">
                  <p:embed/>
                  <p:pic>
                    <p:nvPicPr>
                      <p:cNvPr id="0" name="Picture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57450"/>
                        <a:ext cx="7315200" cy="14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4"/>
          <p:cNvSpPr txBox="1">
            <a:spLocks noChangeArrowheads="1"/>
          </p:cNvSpPr>
          <p:nvPr/>
        </p:nvSpPr>
        <p:spPr bwMode="auto">
          <a:xfrm>
            <a:off x="685800" y="5638800"/>
            <a:ext cx="2017713" cy="336550"/>
          </a:xfrm>
          <a:prstGeom prst="rect">
            <a:avLst/>
          </a:prstGeom>
          <a:noFill/>
          <a:ln w="9525">
            <a:noFill/>
            <a:miter lim="800000"/>
            <a:headEnd/>
            <a:tailEnd/>
          </a:ln>
        </p:spPr>
        <p:txBody>
          <a:bodyPr wrap="none">
            <a:spAutoFit/>
          </a:bodyPr>
          <a:lstStyle/>
          <a:p>
            <a:r>
              <a:rPr lang="en-US" sz="1600" i="1" dirty="0">
                <a:latin typeface="Bookman Old Style" pitchFamily="18" charset="0"/>
              </a:rPr>
              <a:t>*Non-return to zero</a:t>
            </a:r>
          </a:p>
        </p:txBody>
      </p:sp>
      <p:sp>
        <p:nvSpPr>
          <p:cNvPr id="5128" name="Line 5">
            <a:extLst>
              <a:ext uri="{C183D7F6-B498-43B3-948B-1728B52AA6E4}">
                <adec:decorative xmlns:adec="http://schemas.microsoft.com/office/drawing/2017/decorative" val="1"/>
              </a:ext>
            </a:extLst>
          </p:cNvPr>
          <p:cNvSpPr>
            <a:spLocks noChangeShapeType="1"/>
          </p:cNvSpPr>
          <p:nvPr/>
        </p:nvSpPr>
        <p:spPr bwMode="auto">
          <a:xfrm>
            <a:off x="909638" y="3519488"/>
            <a:ext cx="7391400" cy="0"/>
          </a:xfrm>
          <a:prstGeom prst="line">
            <a:avLst/>
          </a:prstGeom>
          <a:noFill/>
          <a:ln w="15875">
            <a:solidFill>
              <a:schemeClr val="folHlink"/>
            </a:solidFill>
            <a:prstDash val="lgDash"/>
            <a:round/>
            <a:headEnd/>
            <a:tailEnd/>
          </a:ln>
        </p:spPr>
        <p:txBody>
          <a:bodyPr/>
          <a:lstStyle/>
          <a:p>
            <a:endParaRPr lang="en-US" dirty="0"/>
          </a:p>
        </p:txBody>
      </p:sp>
      <p:sp>
        <p:nvSpPr>
          <p:cNvPr id="5129" name="Text Box 6"/>
          <p:cNvSpPr txBox="1">
            <a:spLocks noChangeArrowheads="1"/>
          </p:cNvSpPr>
          <p:nvPr/>
        </p:nvSpPr>
        <p:spPr bwMode="auto">
          <a:xfrm>
            <a:off x="190500" y="3355848"/>
            <a:ext cx="800100" cy="307777"/>
          </a:xfrm>
          <a:prstGeom prst="rect">
            <a:avLst/>
          </a:prstGeom>
          <a:noFill/>
          <a:ln w="9525">
            <a:noFill/>
            <a:miter lim="800000"/>
            <a:headEnd/>
            <a:tailEnd/>
          </a:ln>
        </p:spPr>
        <p:txBody>
          <a:bodyPr wrap="square">
            <a:spAutoFit/>
          </a:bodyPr>
          <a:lstStyle/>
          <a:p>
            <a:r>
              <a:rPr lang="en-US" sz="1400" dirty="0">
                <a:solidFill>
                  <a:schemeClr val="bg1"/>
                </a:solidFill>
                <a:latin typeface="+mn-lt"/>
              </a:rPr>
              <a:t>0 volts</a:t>
            </a:r>
          </a:p>
        </p:txBody>
      </p:sp>
      <p:sp>
        <p:nvSpPr>
          <p:cNvPr id="5130" name="Text Box 7"/>
          <p:cNvSpPr txBox="1">
            <a:spLocks noChangeArrowheads="1"/>
          </p:cNvSpPr>
          <p:nvPr/>
        </p:nvSpPr>
        <p:spPr bwMode="auto">
          <a:xfrm>
            <a:off x="2286000" y="3886200"/>
            <a:ext cx="742511" cy="338554"/>
          </a:xfrm>
          <a:prstGeom prst="rect">
            <a:avLst/>
          </a:prstGeom>
          <a:noFill/>
          <a:ln w="9525">
            <a:noFill/>
            <a:miter lim="800000"/>
            <a:headEnd/>
            <a:tailEnd/>
          </a:ln>
        </p:spPr>
        <p:txBody>
          <a:bodyPr wrap="none">
            <a:spAutoFit/>
          </a:bodyPr>
          <a:lstStyle/>
          <a:p>
            <a:r>
              <a:rPr lang="en-US" sz="1600" dirty="0">
                <a:solidFill>
                  <a:schemeClr val="bg1"/>
                </a:solidFill>
                <a:latin typeface="+mn-lt"/>
              </a:rPr>
              <a:t>edges</a:t>
            </a:r>
          </a:p>
        </p:txBody>
      </p:sp>
      <p:sp>
        <p:nvSpPr>
          <p:cNvPr id="5131" name="Line 8">
            <a:extLst>
              <a:ext uri="{C183D7F6-B498-43B3-948B-1728B52AA6E4}">
                <adec:decorative xmlns:adec="http://schemas.microsoft.com/office/drawing/2017/decorative" val="1"/>
              </a:ext>
            </a:extLst>
          </p:cNvPr>
          <p:cNvSpPr>
            <a:spLocks noChangeShapeType="1"/>
          </p:cNvSpPr>
          <p:nvPr/>
        </p:nvSpPr>
        <p:spPr bwMode="auto">
          <a:xfrm flipH="1" flipV="1">
            <a:off x="2486024" y="3743324"/>
            <a:ext cx="28575" cy="219075"/>
          </a:xfrm>
          <a:prstGeom prst="line">
            <a:avLst/>
          </a:prstGeom>
          <a:noFill/>
          <a:ln w="9525">
            <a:solidFill>
              <a:schemeClr val="bg1"/>
            </a:solidFill>
            <a:round/>
            <a:headEnd/>
            <a:tailEnd type="triangle" w="med" len="med"/>
          </a:ln>
        </p:spPr>
        <p:txBody>
          <a:bodyPr/>
          <a:lstStyle/>
          <a:p>
            <a:endParaRPr lang="en-US" dirty="0"/>
          </a:p>
        </p:txBody>
      </p:sp>
      <p:sp>
        <p:nvSpPr>
          <p:cNvPr id="5132" name="Line 10">
            <a:extLst>
              <a:ext uri="{C183D7F6-B498-43B3-948B-1728B52AA6E4}">
                <adec:decorative xmlns:adec="http://schemas.microsoft.com/office/drawing/2017/decorative" val="1"/>
              </a:ext>
            </a:extLst>
          </p:cNvPr>
          <p:cNvSpPr>
            <a:spLocks noChangeShapeType="1"/>
          </p:cNvSpPr>
          <p:nvPr/>
        </p:nvSpPr>
        <p:spPr bwMode="auto">
          <a:xfrm flipV="1">
            <a:off x="2743199" y="3748088"/>
            <a:ext cx="100013" cy="214312"/>
          </a:xfrm>
          <a:prstGeom prst="line">
            <a:avLst/>
          </a:prstGeom>
          <a:noFill/>
          <a:ln w="9525">
            <a:solidFill>
              <a:schemeClr val="bg1"/>
            </a:solidFill>
            <a:round/>
            <a:headEnd/>
            <a:tailEnd type="triangle" w="med" len="med"/>
          </a:ln>
        </p:spPr>
        <p:txBody>
          <a:bodyPr/>
          <a:lstStyle/>
          <a:p>
            <a:endParaRPr lang="en-US" dirty="0"/>
          </a:p>
        </p:txBody>
      </p:sp>
      <p:sp>
        <p:nvSpPr>
          <p:cNvPr id="5133" name="Line 11">
            <a:extLst>
              <a:ext uri="{C183D7F6-B498-43B3-948B-1728B52AA6E4}">
                <adec:decorative xmlns:adec="http://schemas.microsoft.com/office/drawing/2017/decorative" val="1"/>
              </a:ext>
            </a:extLst>
          </p:cNvPr>
          <p:cNvSpPr>
            <a:spLocks noChangeShapeType="1"/>
          </p:cNvSpPr>
          <p:nvPr/>
        </p:nvSpPr>
        <p:spPr bwMode="auto">
          <a:xfrm>
            <a:off x="3657600" y="3800475"/>
            <a:ext cx="0" cy="76200"/>
          </a:xfrm>
          <a:prstGeom prst="line">
            <a:avLst/>
          </a:prstGeom>
          <a:noFill/>
          <a:ln w="9525">
            <a:solidFill>
              <a:schemeClr val="bg1"/>
            </a:solidFill>
            <a:round/>
            <a:headEnd/>
            <a:tailEnd/>
          </a:ln>
        </p:spPr>
        <p:txBody>
          <a:bodyPr/>
          <a:lstStyle/>
          <a:p>
            <a:endParaRPr lang="en-US" dirty="0"/>
          </a:p>
        </p:txBody>
      </p:sp>
      <p:sp>
        <p:nvSpPr>
          <p:cNvPr id="5134" name="Line 12">
            <a:extLst>
              <a:ext uri="{C183D7F6-B498-43B3-948B-1728B52AA6E4}">
                <adec:decorative xmlns:adec="http://schemas.microsoft.com/office/drawing/2017/decorative" val="1"/>
              </a:ext>
            </a:extLst>
          </p:cNvPr>
          <p:cNvSpPr>
            <a:spLocks noChangeShapeType="1"/>
          </p:cNvSpPr>
          <p:nvPr/>
        </p:nvSpPr>
        <p:spPr bwMode="auto">
          <a:xfrm flipH="1">
            <a:off x="3657600" y="3876675"/>
            <a:ext cx="390525" cy="0"/>
          </a:xfrm>
          <a:prstGeom prst="line">
            <a:avLst/>
          </a:prstGeom>
          <a:noFill/>
          <a:ln w="9525">
            <a:solidFill>
              <a:schemeClr val="bg1"/>
            </a:solidFill>
            <a:round/>
            <a:headEnd/>
            <a:tailEnd/>
          </a:ln>
        </p:spPr>
        <p:txBody>
          <a:bodyPr/>
          <a:lstStyle/>
          <a:p>
            <a:endParaRPr lang="en-US" dirty="0"/>
          </a:p>
        </p:txBody>
      </p:sp>
      <p:sp>
        <p:nvSpPr>
          <p:cNvPr id="5135" name="Line 13">
            <a:extLst>
              <a:ext uri="{C183D7F6-B498-43B3-948B-1728B52AA6E4}">
                <adec:decorative xmlns:adec="http://schemas.microsoft.com/office/drawing/2017/decorative" val="1"/>
              </a:ext>
            </a:extLst>
          </p:cNvPr>
          <p:cNvSpPr>
            <a:spLocks noChangeShapeType="1"/>
          </p:cNvSpPr>
          <p:nvPr/>
        </p:nvSpPr>
        <p:spPr bwMode="auto">
          <a:xfrm>
            <a:off x="4052888" y="3795713"/>
            <a:ext cx="0" cy="76200"/>
          </a:xfrm>
          <a:prstGeom prst="line">
            <a:avLst/>
          </a:prstGeom>
          <a:noFill/>
          <a:ln w="9525">
            <a:solidFill>
              <a:schemeClr val="bg1"/>
            </a:solidFill>
            <a:round/>
            <a:headEnd/>
            <a:tailEnd/>
          </a:ln>
        </p:spPr>
        <p:txBody>
          <a:bodyPr/>
          <a:lstStyle/>
          <a:p>
            <a:endParaRPr lang="en-US" dirty="0"/>
          </a:p>
        </p:txBody>
      </p:sp>
      <p:sp>
        <p:nvSpPr>
          <p:cNvPr id="5136" name="Text Box 14"/>
          <p:cNvSpPr txBox="1">
            <a:spLocks noChangeArrowheads="1"/>
          </p:cNvSpPr>
          <p:nvPr/>
        </p:nvSpPr>
        <p:spPr bwMode="auto">
          <a:xfrm>
            <a:off x="3017520" y="4069080"/>
            <a:ext cx="1507144" cy="584775"/>
          </a:xfrm>
          <a:prstGeom prst="rect">
            <a:avLst/>
          </a:prstGeom>
          <a:noFill/>
          <a:ln w="9525">
            <a:noFill/>
            <a:miter lim="800000"/>
            <a:headEnd/>
            <a:tailEnd/>
          </a:ln>
        </p:spPr>
        <p:txBody>
          <a:bodyPr wrap="none">
            <a:spAutoFit/>
          </a:bodyPr>
          <a:lstStyle/>
          <a:p>
            <a:pPr algn="ctr"/>
            <a:r>
              <a:rPr lang="en-US" sz="1600" dirty="0">
                <a:solidFill>
                  <a:schemeClr val="bg1"/>
                </a:solidFill>
                <a:latin typeface="+mn-lt"/>
              </a:rPr>
              <a:t>one bit time</a:t>
            </a:r>
          </a:p>
          <a:p>
            <a:pPr algn="ctr"/>
            <a:r>
              <a:rPr lang="en-US" sz="1600" dirty="0">
                <a:solidFill>
                  <a:schemeClr val="bg1"/>
                </a:solidFill>
                <a:latin typeface="+mn-lt"/>
              </a:rPr>
              <a:t>(clock interval)</a:t>
            </a:r>
          </a:p>
        </p:txBody>
      </p:sp>
      <p:sp>
        <p:nvSpPr>
          <p:cNvPr id="5137" name="Line 15">
            <a:extLst>
              <a:ext uri="{C183D7F6-B498-43B3-948B-1728B52AA6E4}">
                <adec:decorative xmlns:adec="http://schemas.microsoft.com/office/drawing/2017/decorative" val="1"/>
              </a:ext>
            </a:extLst>
          </p:cNvPr>
          <p:cNvSpPr>
            <a:spLocks noChangeShapeType="1"/>
          </p:cNvSpPr>
          <p:nvPr/>
        </p:nvSpPr>
        <p:spPr bwMode="auto">
          <a:xfrm flipV="1">
            <a:off x="3790950" y="3900488"/>
            <a:ext cx="76200" cy="228600"/>
          </a:xfrm>
          <a:prstGeom prst="line">
            <a:avLst/>
          </a:prstGeom>
          <a:noFill/>
          <a:ln w="9525">
            <a:solidFill>
              <a:schemeClr val="bg1"/>
            </a:solidFill>
            <a:round/>
            <a:headEnd/>
            <a:tailEnd type="triangle" w="med" len="med"/>
          </a:ln>
        </p:spPr>
        <p:txBody>
          <a:bodyPr/>
          <a:lstStyle/>
          <a:p>
            <a:endParaRPr lang="en-US" dirty="0"/>
          </a:p>
        </p:txBody>
      </p:sp>
      <p:sp>
        <p:nvSpPr>
          <p:cNvPr id="2" name="TextBox 1"/>
          <p:cNvSpPr txBox="1"/>
          <p:nvPr/>
        </p:nvSpPr>
        <p:spPr>
          <a:xfrm>
            <a:off x="688293" y="3150155"/>
            <a:ext cx="319318" cy="369332"/>
          </a:xfrm>
          <a:prstGeom prst="rect">
            <a:avLst/>
          </a:prstGeom>
          <a:noFill/>
        </p:spPr>
        <p:txBody>
          <a:bodyPr wrap="none" rtlCol="0">
            <a:spAutoFit/>
          </a:bodyPr>
          <a:lstStyle/>
          <a:p>
            <a:r>
              <a:rPr lang="en-US" sz="1800" dirty="0">
                <a:solidFill>
                  <a:schemeClr val="bg1"/>
                </a:solidFill>
              </a:rPr>
              <a:t>+</a:t>
            </a:r>
          </a:p>
        </p:txBody>
      </p:sp>
      <p:sp>
        <p:nvSpPr>
          <p:cNvPr id="20" name="TextBox 19"/>
          <p:cNvSpPr txBox="1"/>
          <p:nvPr/>
        </p:nvSpPr>
        <p:spPr>
          <a:xfrm>
            <a:off x="677694" y="3507343"/>
            <a:ext cx="312906" cy="369332"/>
          </a:xfrm>
          <a:prstGeom prst="rect">
            <a:avLst/>
          </a:prstGeom>
          <a:noFill/>
        </p:spPr>
        <p:txBody>
          <a:bodyPr wrap="none" rtlCol="0">
            <a:spAutoFit/>
          </a:bodyPr>
          <a:lstStyle/>
          <a:p>
            <a:r>
              <a:rPr lang="en-US" sz="1800" dirty="0">
                <a:solidFill>
                  <a:schemeClr val="bg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4"/>
          <p:cNvSpPr>
            <a:spLocks noGrp="1"/>
          </p:cNvSpPr>
          <p:nvPr>
            <p:ph type="ftr" sz="quarter" idx="11"/>
          </p:nvPr>
        </p:nvSpPr>
        <p:spPr>
          <a:noFill/>
        </p:spPr>
        <p:txBody>
          <a:bodyPr/>
          <a:lstStyle/>
          <a:p>
            <a:r>
              <a:rPr lang="en-US"/>
              <a:t>CS 2600 Computer Networks I</a:t>
            </a:r>
            <a:endParaRPr lang="en-US" dirty="0"/>
          </a:p>
        </p:txBody>
      </p:sp>
      <p:sp>
        <p:nvSpPr>
          <p:cNvPr id="16388" name="Slide Number Placeholder 5"/>
          <p:cNvSpPr>
            <a:spLocks noGrp="1"/>
          </p:cNvSpPr>
          <p:nvPr>
            <p:ph type="sldNum" sz="quarter" idx="12"/>
          </p:nvPr>
        </p:nvSpPr>
        <p:spPr>
          <a:noFill/>
        </p:spPr>
        <p:txBody>
          <a:bodyPr/>
          <a:lstStyle/>
          <a:p>
            <a:r>
              <a:rPr lang="en-US" dirty="0"/>
              <a:t>10-</a:t>
            </a:r>
            <a:fld id="{C4D8D96F-E064-4CF6-AE4C-F5994F4DF810}" type="slidenum">
              <a:rPr lang="en-US" smtClean="0"/>
              <a:pPr/>
              <a:t>13</a:t>
            </a:fld>
            <a:endParaRPr lang="en-US" dirty="0"/>
          </a:p>
        </p:txBody>
      </p:sp>
      <p:sp>
        <p:nvSpPr>
          <p:cNvPr id="16389" name="Rectangle 2"/>
          <p:cNvSpPr>
            <a:spLocks noGrp="1" noChangeArrowheads="1"/>
          </p:cNvSpPr>
          <p:nvPr>
            <p:ph type="title"/>
          </p:nvPr>
        </p:nvSpPr>
        <p:spPr/>
        <p:txBody>
          <a:bodyPr/>
          <a:lstStyle/>
          <a:p>
            <a:pPr eaLnBrk="1" hangingPunct="1"/>
            <a:r>
              <a:rPr lang="en-US" sz="2400" b="1" dirty="0"/>
              <a:t>A Quartz Crystal Oscillator “Clock”</a:t>
            </a:r>
          </a:p>
        </p:txBody>
      </p:sp>
      <p:pic>
        <p:nvPicPr>
          <p:cNvPr id="16391" name="Picture 19" descr="Oscillator with cover removed"/>
          <p:cNvPicPr>
            <a:picLocks noChangeAspect="1"/>
          </p:cNvPicPr>
          <p:nvPr/>
        </p:nvPicPr>
        <p:blipFill>
          <a:blip r:embed="rId2" cstate="print"/>
          <a:srcRect/>
          <a:stretch>
            <a:fillRect/>
          </a:stretch>
        </p:blipFill>
        <p:spPr bwMode="auto">
          <a:xfrm>
            <a:off x="5219700" y="1981200"/>
            <a:ext cx="2503488" cy="2879725"/>
          </a:xfrm>
          <a:prstGeom prst="rect">
            <a:avLst/>
          </a:prstGeom>
          <a:noFill/>
          <a:ln w="9525">
            <a:noFill/>
            <a:miter lim="800000"/>
            <a:headEnd/>
            <a:tailEnd/>
          </a:ln>
        </p:spPr>
      </p:pic>
      <p:sp>
        <p:nvSpPr>
          <p:cNvPr id="16392" name="TextBox 20"/>
          <p:cNvSpPr txBox="1">
            <a:spLocks noChangeArrowheads="1"/>
          </p:cNvSpPr>
          <p:nvPr/>
        </p:nvSpPr>
        <p:spPr bwMode="auto">
          <a:xfrm>
            <a:off x="1524000" y="4953000"/>
            <a:ext cx="2895600" cy="307975"/>
          </a:xfrm>
          <a:prstGeom prst="rect">
            <a:avLst/>
          </a:prstGeom>
          <a:noFill/>
          <a:ln w="9525">
            <a:noFill/>
            <a:miter lim="800000"/>
            <a:headEnd/>
            <a:tailEnd/>
          </a:ln>
        </p:spPr>
        <p:txBody>
          <a:bodyPr>
            <a:spAutoFit/>
          </a:bodyPr>
          <a:lstStyle/>
          <a:p>
            <a:pPr algn="ctr"/>
            <a:r>
              <a:rPr lang="en-US" sz="1400" dirty="0"/>
              <a:t>A 12 MHz Oscillator</a:t>
            </a:r>
          </a:p>
        </p:txBody>
      </p:sp>
      <p:sp>
        <p:nvSpPr>
          <p:cNvPr id="16393" name="TextBox 21"/>
          <p:cNvSpPr txBox="1">
            <a:spLocks noChangeArrowheads="1"/>
          </p:cNvSpPr>
          <p:nvPr/>
        </p:nvSpPr>
        <p:spPr bwMode="auto">
          <a:xfrm>
            <a:off x="5181600" y="4962525"/>
            <a:ext cx="2514600" cy="307975"/>
          </a:xfrm>
          <a:prstGeom prst="rect">
            <a:avLst/>
          </a:prstGeom>
          <a:noFill/>
          <a:ln w="9525">
            <a:noFill/>
            <a:miter lim="800000"/>
            <a:headEnd/>
            <a:tailEnd/>
          </a:ln>
        </p:spPr>
        <p:txBody>
          <a:bodyPr>
            <a:spAutoFit/>
          </a:bodyPr>
          <a:lstStyle/>
          <a:p>
            <a:pPr algn="ctr"/>
            <a:r>
              <a:rPr lang="en-US" sz="1400" dirty="0"/>
              <a:t>Oscillator with cover removed</a:t>
            </a:r>
          </a:p>
        </p:txBody>
      </p:sp>
      <p:pic>
        <p:nvPicPr>
          <p:cNvPr id="23553" name="Picture 1" descr="A 12 MHz Oscillator"/>
          <p:cNvPicPr>
            <a:picLocks noChangeAspect="1" noChangeArrowheads="1"/>
          </p:cNvPicPr>
          <p:nvPr/>
        </p:nvPicPr>
        <p:blipFill>
          <a:blip r:embed="rId3" cstate="print"/>
          <a:srcRect/>
          <a:stretch>
            <a:fillRect/>
          </a:stretch>
        </p:blipFill>
        <p:spPr bwMode="auto">
          <a:xfrm>
            <a:off x="1354818" y="1990952"/>
            <a:ext cx="3351612" cy="287178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p:nvSpPr>
        <p:spPr>
          <a:xfrm>
            <a:off x="314325" y="2019299"/>
            <a:ext cx="8524875" cy="27051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8" name="Footer Placeholder 4"/>
          <p:cNvSpPr>
            <a:spLocks noGrp="1"/>
          </p:cNvSpPr>
          <p:nvPr>
            <p:ph type="ftr" sz="quarter" idx="11"/>
          </p:nvPr>
        </p:nvSpPr>
        <p:spPr>
          <a:noFill/>
        </p:spPr>
        <p:txBody>
          <a:bodyPr/>
          <a:lstStyle/>
          <a:p>
            <a:r>
              <a:rPr lang="en-US"/>
              <a:t>CS 2600 Computer Networks I</a:t>
            </a:r>
            <a:endParaRPr lang="en-US" dirty="0"/>
          </a:p>
        </p:txBody>
      </p:sp>
      <p:sp>
        <p:nvSpPr>
          <p:cNvPr id="6149" name="Slide Number Placeholder 5"/>
          <p:cNvSpPr>
            <a:spLocks noGrp="1"/>
          </p:cNvSpPr>
          <p:nvPr>
            <p:ph type="sldNum" sz="quarter" idx="12"/>
          </p:nvPr>
        </p:nvSpPr>
        <p:spPr>
          <a:noFill/>
        </p:spPr>
        <p:txBody>
          <a:bodyPr/>
          <a:lstStyle/>
          <a:p>
            <a:r>
              <a:rPr lang="en-US" dirty="0"/>
              <a:t>10-</a:t>
            </a:r>
            <a:fld id="{254156BC-C9EA-4709-9CE9-45E2AE4370CF}" type="slidenum">
              <a:rPr lang="en-US" smtClean="0"/>
              <a:pPr/>
              <a:t>14</a:t>
            </a:fld>
            <a:endParaRPr lang="en-US" dirty="0"/>
          </a:p>
        </p:txBody>
      </p:sp>
      <p:sp>
        <p:nvSpPr>
          <p:cNvPr id="6150" name="Rectangle 2"/>
          <p:cNvSpPr>
            <a:spLocks noGrp="1" noChangeArrowheads="1"/>
          </p:cNvSpPr>
          <p:nvPr>
            <p:ph type="title"/>
          </p:nvPr>
        </p:nvSpPr>
        <p:spPr/>
        <p:txBody>
          <a:bodyPr/>
          <a:lstStyle/>
          <a:p>
            <a:pPr eaLnBrk="1" hangingPunct="1"/>
            <a:r>
              <a:rPr lang="en-US" sz="2400" b="1" dirty="0"/>
              <a:t>Example of Clock Drift with NRZ*</a:t>
            </a:r>
          </a:p>
        </p:txBody>
      </p:sp>
      <p:graphicFrame>
        <p:nvGraphicFramePr>
          <p:cNvPr id="6146"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168000398"/>
              </p:ext>
            </p:extLst>
          </p:nvPr>
        </p:nvGraphicFramePr>
        <p:xfrm>
          <a:off x="152400" y="2305050"/>
          <a:ext cx="8761413" cy="2165350"/>
        </p:xfrm>
        <a:graphic>
          <a:graphicData uri="http://schemas.openxmlformats.org/presentationml/2006/ole">
            <mc:AlternateContent xmlns:mc="http://schemas.openxmlformats.org/markup-compatibility/2006">
              <mc:Choice xmlns:v="urn:schemas-microsoft-com:vml" Requires="v">
                <p:oleObj name="Visio" r:id="rId2" imgW="9012986" imgH="2227364" progId="Visio.Drawing.11">
                  <p:embed/>
                </p:oleObj>
              </mc:Choice>
              <mc:Fallback>
                <p:oleObj name="Visio" r:id="rId2" imgW="9012986" imgH="2227364" progId="Visio.Drawing.11">
                  <p:embed/>
                  <p:pic>
                    <p:nvPicPr>
                      <p:cNvPr id="0" name="Picture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05050"/>
                        <a:ext cx="8761413" cy="216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1257300" y="1415143"/>
            <a:ext cx="6638925" cy="49566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2" name="Footer Placeholder 4"/>
          <p:cNvSpPr>
            <a:spLocks noGrp="1"/>
          </p:cNvSpPr>
          <p:nvPr>
            <p:ph type="ftr" sz="quarter" idx="11"/>
          </p:nvPr>
        </p:nvSpPr>
        <p:spPr>
          <a:noFill/>
        </p:spPr>
        <p:txBody>
          <a:bodyPr/>
          <a:lstStyle/>
          <a:p>
            <a:r>
              <a:rPr lang="en-US"/>
              <a:t>CS 2600 Computer Networks I</a:t>
            </a:r>
            <a:endParaRPr lang="en-US" dirty="0"/>
          </a:p>
        </p:txBody>
      </p:sp>
      <p:sp>
        <p:nvSpPr>
          <p:cNvPr id="7173" name="Slide Number Placeholder 5"/>
          <p:cNvSpPr>
            <a:spLocks noGrp="1"/>
          </p:cNvSpPr>
          <p:nvPr>
            <p:ph type="sldNum" sz="quarter" idx="12"/>
          </p:nvPr>
        </p:nvSpPr>
        <p:spPr>
          <a:noFill/>
        </p:spPr>
        <p:txBody>
          <a:bodyPr/>
          <a:lstStyle/>
          <a:p>
            <a:r>
              <a:rPr lang="en-US" dirty="0"/>
              <a:t>10-</a:t>
            </a:r>
            <a:fld id="{7873AFFD-8EBF-4C29-BACD-C40F9EA2B78B}" type="slidenum">
              <a:rPr lang="en-US" smtClean="0"/>
              <a:pPr/>
              <a:t>15</a:t>
            </a:fld>
            <a:endParaRPr lang="en-US" dirty="0"/>
          </a:p>
        </p:txBody>
      </p:sp>
      <p:sp>
        <p:nvSpPr>
          <p:cNvPr id="7174" name="Rectangle 2"/>
          <p:cNvSpPr>
            <a:spLocks noGrp="1" noChangeArrowheads="1"/>
          </p:cNvSpPr>
          <p:nvPr>
            <p:ph type="title"/>
          </p:nvPr>
        </p:nvSpPr>
        <p:spPr/>
        <p:txBody>
          <a:bodyPr/>
          <a:lstStyle/>
          <a:p>
            <a:pPr eaLnBrk="1" hangingPunct="1"/>
            <a:r>
              <a:rPr lang="en-US" sz="2400" b="1" dirty="0"/>
              <a:t>Different Encoding Strategies</a:t>
            </a:r>
            <a:br>
              <a:rPr lang="en-US" sz="2400" b="1" dirty="0"/>
            </a:br>
            <a:r>
              <a:rPr lang="en-US" sz="1400" b="1" dirty="0"/>
              <a:t>(Based on Figure 2.5)</a:t>
            </a:r>
          </a:p>
        </p:txBody>
      </p:sp>
      <p:graphicFrame>
        <p:nvGraphicFramePr>
          <p:cNvPr id="7170" name="Object 7">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391986056"/>
              </p:ext>
            </p:extLst>
          </p:nvPr>
        </p:nvGraphicFramePr>
        <p:xfrm>
          <a:off x="1346200" y="1585913"/>
          <a:ext cx="6400800" cy="4629150"/>
        </p:xfrm>
        <a:graphic>
          <a:graphicData uri="http://schemas.openxmlformats.org/presentationml/2006/ole">
            <mc:AlternateContent xmlns:mc="http://schemas.openxmlformats.org/markup-compatibility/2006">
              <mc:Choice xmlns:v="urn:schemas-microsoft-com:vml" Requires="v">
                <p:oleObj name="Visio" r:id="rId2" imgW="7653947" imgH="5535849" progId="Visio.Drawing.11">
                  <p:embed/>
                </p:oleObj>
              </mc:Choice>
              <mc:Fallback>
                <p:oleObj name="Visio" r:id="rId2" imgW="7653947" imgH="5535849" progId="Visio.Drawing.11">
                  <p:embed/>
                  <p:pic>
                    <p:nvPicPr>
                      <p:cNvPr id="0" name="Picture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1585913"/>
                        <a:ext cx="6400800" cy="462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786350" y="5775513"/>
            <a:ext cx="5580823" cy="461665"/>
          </a:xfrm>
          <a:prstGeom prst="rect">
            <a:avLst/>
          </a:prstGeom>
          <a:noFill/>
        </p:spPr>
        <p:txBody>
          <a:bodyPr wrap="none" rtlCol="0">
            <a:spAutoFit/>
          </a:bodyPr>
          <a:lstStyle/>
          <a:p>
            <a:r>
              <a:rPr lang="en-US" sz="1200" dirty="0">
                <a:solidFill>
                  <a:schemeClr val="bg1"/>
                </a:solidFill>
              </a:rPr>
              <a:t>Check out Shaun Carlson’s simulator demonstrating these encoding systems at </a:t>
            </a:r>
          </a:p>
          <a:p>
            <a:r>
              <a:rPr lang="en-US" sz="1200" dirty="0">
                <a:solidFill>
                  <a:schemeClr val="bg1"/>
                </a:solidFill>
                <a:hlinkClick r:id="rId4"/>
              </a:rPr>
              <a:t>http://mogman1.github.io/encodings/</a:t>
            </a:r>
            <a:endParaRPr lang="en-US" sz="12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solidFill>
                  <a:srgbClr val="FFFFFF"/>
                </a:solidFill>
              </a:rPr>
              <a:t>CS 2600 Computer Networks I</a:t>
            </a:r>
          </a:p>
        </p:txBody>
      </p:sp>
      <p:sp>
        <p:nvSpPr>
          <p:cNvPr id="8196" name="Slide Number Placeholder 5"/>
          <p:cNvSpPr>
            <a:spLocks noGrp="1"/>
          </p:cNvSpPr>
          <p:nvPr>
            <p:ph type="sldNum" sz="quarter" idx="12"/>
          </p:nvPr>
        </p:nvSpPr>
        <p:spPr>
          <a:noFill/>
        </p:spPr>
        <p:txBody>
          <a:bodyPr/>
          <a:lstStyle/>
          <a:p>
            <a:r>
              <a:rPr lang="en-US" dirty="0">
                <a:solidFill>
                  <a:srgbClr val="FFFFFF"/>
                </a:solidFill>
              </a:rPr>
              <a:t>10-</a:t>
            </a:r>
            <a:fld id="{F7450C44-2950-4444-920F-4801BC7DF342}" type="slidenum">
              <a:rPr lang="en-US" smtClean="0">
                <a:solidFill>
                  <a:srgbClr val="FFFFFF"/>
                </a:solidFill>
              </a:rPr>
              <a:pPr/>
              <a:t>16</a:t>
            </a:fld>
            <a:endParaRPr lang="en-US" dirty="0">
              <a:solidFill>
                <a:srgbClr val="FFFFFF"/>
              </a:solidFill>
            </a:endParaRPr>
          </a:p>
        </p:txBody>
      </p:sp>
      <p:sp>
        <p:nvSpPr>
          <p:cNvPr id="8197" name="Rectangle 2"/>
          <p:cNvSpPr>
            <a:spLocks noGrp="1" noChangeArrowheads="1"/>
          </p:cNvSpPr>
          <p:nvPr>
            <p:ph type="title"/>
          </p:nvPr>
        </p:nvSpPr>
        <p:spPr/>
        <p:txBody>
          <a:bodyPr/>
          <a:lstStyle/>
          <a:p>
            <a:pPr eaLnBrk="1" hangingPunct="1"/>
            <a:r>
              <a:rPr lang="en-US" sz="2400" b="1" dirty="0"/>
              <a:t>Baud Rate vs. Data Rate</a:t>
            </a:r>
          </a:p>
        </p:txBody>
      </p:sp>
      <p:sp>
        <p:nvSpPr>
          <p:cNvPr id="8198" name="Rectangle 3"/>
          <p:cNvSpPr>
            <a:spLocks noGrp="1" noChangeArrowheads="1"/>
          </p:cNvSpPr>
          <p:nvPr>
            <p:ph idx="1"/>
          </p:nvPr>
        </p:nvSpPr>
        <p:spPr>
          <a:xfrm>
            <a:off x="518984" y="1242964"/>
            <a:ext cx="8118390" cy="5145479"/>
          </a:xfrm>
        </p:spPr>
        <p:txBody>
          <a:bodyPr/>
          <a:lstStyle/>
          <a:p>
            <a:pPr>
              <a:lnSpc>
                <a:spcPts val="1400"/>
              </a:lnSpc>
              <a:spcBef>
                <a:spcPts val="0"/>
              </a:spcBef>
            </a:pPr>
            <a:r>
              <a:rPr lang="en-US" sz="1500" dirty="0">
                <a:latin typeface="Bookman Old Style" panose="02050604050505020204" pitchFamily="18" charset="0"/>
              </a:rPr>
              <a:t>We know </a:t>
            </a:r>
            <a:r>
              <a:rPr lang="en-US" sz="1500" i="1" dirty="0">
                <a:latin typeface="Bookman Old Style" panose="02050604050505020204" pitchFamily="18" charset="0"/>
              </a:rPr>
              <a:t>data rate</a:t>
            </a:r>
            <a:r>
              <a:rPr lang="en-US" sz="1500" dirty="0">
                <a:latin typeface="Bookman Old Style" panose="02050604050505020204" pitchFamily="18" charset="0"/>
              </a:rPr>
              <a:t> as the number of data bits that can be transmitted per second (as in “10Mbps”)</a:t>
            </a:r>
          </a:p>
          <a:p>
            <a:pPr>
              <a:lnSpc>
                <a:spcPts val="1400"/>
              </a:lnSpc>
              <a:spcBef>
                <a:spcPts val="0"/>
              </a:spcBef>
            </a:pPr>
            <a:endParaRPr lang="en-US" sz="1500" dirty="0">
              <a:latin typeface="Bookman Old Style" panose="02050604050505020204" pitchFamily="18" charset="0"/>
            </a:endParaRPr>
          </a:p>
          <a:p>
            <a:pPr>
              <a:lnSpc>
                <a:spcPts val="1400"/>
              </a:lnSpc>
              <a:spcBef>
                <a:spcPts val="0"/>
              </a:spcBef>
            </a:pPr>
            <a:r>
              <a:rPr lang="en-US" sz="1500" dirty="0">
                <a:latin typeface="Bookman Old Style" panose="02050604050505020204" pitchFamily="18" charset="0"/>
              </a:rPr>
              <a:t>The </a:t>
            </a:r>
            <a:r>
              <a:rPr lang="en-US" sz="1500" i="1" dirty="0">
                <a:latin typeface="Bookman Old Style" panose="02050604050505020204" pitchFamily="18" charset="0"/>
              </a:rPr>
              <a:t>baud rate</a:t>
            </a:r>
            <a:r>
              <a:rPr lang="en-US" sz="1500" dirty="0">
                <a:latin typeface="Bookman Old Style" panose="02050604050505020204" pitchFamily="18" charset="0"/>
              </a:rPr>
              <a:t> is the number of state changes per second in the signal (as in a “1200 baud modem”), also called the </a:t>
            </a:r>
            <a:r>
              <a:rPr lang="en-US" sz="1500" i="1" dirty="0">
                <a:latin typeface="Bookman Old Style" panose="02050604050505020204" pitchFamily="18" charset="0"/>
              </a:rPr>
              <a:t>symbol rate</a:t>
            </a:r>
          </a:p>
          <a:p>
            <a:pPr>
              <a:lnSpc>
                <a:spcPts val="1400"/>
              </a:lnSpc>
              <a:spcBef>
                <a:spcPts val="0"/>
              </a:spcBef>
            </a:pPr>
            <a:endParaRPr lang="en-US" sz="1500" dirty="0">
              <a:latin typeface="Bookman Old Style" panose="02050604050505020204" pitchFamily="18" charset="0"/>
            </a:endParaRPr>
          </a:p>
          <a:p>
            <a:pPr>
              <a:lnSpc>
                <a:spcPts val="1400"/>
              </a:lnSpc>
              <a:spcBef>
                <a:spcPts val="0"/>
              </a:spcBef>
            </a:pPr>
            <a:r>
              <a:rPr lang="en-US" sz="1500" dirty="0">
                <a:latin typeface="Bookman Old Style" panose="02050604050505020204" pitchFamily="18" charset="0"/>
              </a:rPr>
              <a:t>In the past, data rate (bps) and symbol rate (baud) tended to be equivalent (1200 baud meant 1200bps)</a:t>
            </a:r>
          </a:p>
          <a:p>
            <a:pPr>
              <a:lnSpc>
                <a:spcPts val="1400"/>
              </a:lnSpc>
              <a:spcBef>
                <a:spcPts val="0"/>
              </a:spcBef>
            </a:pPr>
            <a:endParaRPr lang="en-US" sz="1500" dirty="0">
              <a:latin typeface="Bookman Old Style" panose="02050604050505020204" pitchFamily="18" charset="0"/>
            </a:endParaRPr>
          </a:p>
          <a:p>
            <a:pPr>
              <a:lnSpc>
                <a:spcPts val="1400"/>
              </a:lnSpc>
              <a:spcBef>
                <a:spcPts val="0"/>
              </a:spcBef>
            </a:pPr>
            <a:r>
              <a:rPr lang="en-US" sz="1500" dirty="0">
                <a:latin typeface="Bookman Old Style" panose="02050604050505020204" pitchFamily="18" charset="0"/>
              </a:rPr>
              <a:t>Many modern analog and digital systems can transmit more than two distinct symbols (thus more than one bit) per baud </a:t>
            </a:r>
          </a:p>
          <a:p>
            <a:pPr>
              <a:lnSpc>
                <a:spcPts val="1400"/>
              </a:lnSpc>
              <a:spcBef>
                <a:spcPts val="0"/>
              </a:spcBef>
            </a:pPr>
            <a:endParaRPr lang="en-US" sz="1500" dirty="0">
              <a:latin typeface="Bookman Old Style" panose="02050604050505020204" pitchFamily="18" charset="0"/>
            </a:endParaRPr>
          </a:p>
          <a:p>
            <a:pPr>
              <a:lnSpc>
                <a:spcPts val="1400"/>
              </a:lnSpc>
              <a:spcBef>
                <a:spcPts val="0"/>
              </a:spcBef>
            </a:pPr>
            <a:r>
              <a:rPr lang="en-US" sz="1500" dirty="0">
                <a:latin typeface="Bookman Old Style" panose="02050604050505020204" pitchFamily="18" charset="0"/>
              </a:rPr>
              <a:t>For example, a system with four distinct symbols can represent one of four different values with each new symbol, therefore two bits worth of data</a:t>
            </a:r>
          </a:p>
          <a:p>
            <a:pPr>
              <a:lnSpc>
                <a:spcPts val="1400"/>
              </a:lnSpc>
              <a:spcBef>
                <a:spcPts val="0"/>
              </a:spcBef>
            </a:pPr>
            <a:endParaRPr lang="en-US" sz="1500" dirty="0">
              <a:latin typeface="Bookman Old Style" panose="02050604050505020204" pitchFamily="18" charset="0"/>
            </a:endParaRPr>
          </a:p>
          <a:p>
            <a:pPr lvl="1">
              <a:lnSpc>
                <a:spcPts val="1400"/>
              </a:lnSpc>
              <a:spcBef>
                <a:spcPts val="0"/>
              </a:spcBef>
            </a:pPr>
            <a:r>
              <a:rPr lang="en-US" sz="1500" dirty="0">
                <a:latin typeface="Bookman Old Style" panose="02050604050505020204" pitchFamily="18" charset="0"/>
              </a:rPr>
              <a:t>For example, symbol A = 00, B = 01, C = 10 and D = 11 (2 bits per baud)</a:t>
            </a:r>
          </a:p>
          <a:p>
            <a:pPr lvl="1">
              <a:lnSpc>
                <a:spcPts val="1400"/>
              </a:lnSpc>
              <a:spcBef>
                <a:spcPts val="0"/>
              </a:spcBef>
            </a:pPr>
            <a:endParaRPr lang="en-US" sz="1500" dirty="0">
              <a:latin typeface="Bookman Old Style" panose="02050604050505020204" pitchFamily="18" charset="0"/>
            </a:endParaRPr>
          </a:p>
          <a:p>
            <a:pPr>
              <a:lnSpc>
                <a:spcPts val="1400"/>
              </a:lnSpc>
              <a:spcBef>
                <a:spcPts val="0"/>
              </a:spcBef>
            </a:pPr>
            <a:r>
              <a:rPr lang="en-US" sz="1500" dirty="0">
                <a:latin typeface="Bookman Old Style" panose="02050604050505020204" pitchFamily="18" charset="0"/>
              </a:rPr>
              <a:t>Conversely, some systems require multiple symbols (state changes) per bit</a:t>
            </a:r>
          </a:p>
          <a:p>
            <a:pPr>
              <a:lnSpc>
                <a:spcPts val="1400"/>
              </a:lnSpc>
              <a:spcBef>
                <a:spcPts val="0"/>
              </a:spcBef>
            </a:pPr>
            <a:endParaRPr lang="en-US" sz="1500" dirty="0">
              <a:latin typeface="Bookman Old Style" panose="02050604050505020204" pitchFamily="18" charset="0"/>
            </a:endParaRPr>
          </a:p>
          <a:p>
            <a:pPr lvl="1">
              <a:lnSpc>
                <a:spcPts val="1400"/>
              </a:lnSpc>
              <a:spcBef>
                <a:spcPts val="0"/>
              </a:spcBef>
            </a:pPr>
            <a:r>
              <a:rPr lang="en-US" sz="1500" dirty="0">
                <a:latin typeface="Bookman Old Style" panose="02050604050505020204" pitchFamily="18" charset="0"/>
              </a:rPr>
              <a:t>Manchester requires two state changes per bit (½ bit per baud)</a:t>
            </a:r>
          </a:p>
          <a:p>
            <a:pPr lvl="1">
              <a:lnSpc>
                <a:spcPts val="1400"/>
              </a:lnSpc>
              <a:spcBef>
                <a:spcPts val="0"/>
              </a:spcBef>
            </a:pPr>
            <a:endParaRPr lang="en-US" sz="1500" dirty="0">
              <a:latin typeface="Bookman Old Style" panose="02050604050505020204" pitchFamily="18" charset="0"/>
            </a:endParaRPr>
          </a:p>
          <a:p>
            <a:pPr>
              <a:lnSpc>
                <a:spcPts val="1400"/>
              </a:lnSpc>
              <a:spcBef>
                <a:spcPts val="0"/>
              </a:spcBef>
            </a:pPr>
            <a:r>
              <a:rPr lang="en-US" sz="1500" dirty="0">
                <a:latin typeface="Bookman Old Style" panose="02050604050505020204" pitchFamily="18" charset="0"/>
              </a:rPr>
              <a:t>Baud rate is governed by true (analog) bandwidth, i.e., the range of available frequencies that can be transmitted, also called spectrum</a:t>
            </a:r>
          </a:p>
          <a:p>
            <a:pPr>
              <a:lnSpc>
                <a:spcPts val="1400"/>
              </a:lnSpc>
              <a:spcBef>
                <a:spcPts val="0"/>
              </a:spcBef>
            </a:pPr>
            <a:endParaRPr lang="en-US" sz="1500" dirty="0">
              <a:latin typeface="Bookman Old Style" panose="02050604050505020204" pitchFamily="18" charset="0"/>
            </a:endParaRPr>
          </a:p>
          <a:p>
            <a:pPr lvl="1">
              <a:lnSpc>
                <a:spcPts val="1400"/>
              </a:lnSpc>
              <a:spcBef>
                <a:spcPts val="0"/>
              </a:spcBef>
            </a:pPr>
            <a:r>
              <a:rPr lang="en-US" sz="1500" dirty="0">
                <a:latin typeface="Bookman Old Style" panose="02050604050505020204" pitchFamily="18" charset="0"/>
              </a:rPr>
              <a:t>Enabling multiple bits per baud allows higher data rates within the confines of existing frequency spectrum, thus more efficient use of scarce radio spectrum</a:t>
            </a:r>
          </a:p>
        </p:txBody>
      </p:sp>
    </p:spTree>
    <p:extLst>
      <p:ext uri="{BB962C8B-B14F-4D97-AF65-F5344CB8AC3E}">
        <p14:creationId xmlns:p14="http://schemas.microsoft.com/office/powerpoint/2010/main" val="164101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a:noFill/>
        </p:spPr>
        <p:txBody>
          <a:bodyPr/>
          <a:lstStyle/>
          <a:p>
            <a:r>
              <a:rPr lang="en-US"/>
              <a:t>CS 2600 Computer Networks I</a:t>
            </a:r>
          </a:p>
        </p:txBody>
      </p:sp>
      <p:sp>
        <p:nvSpPr>
          <p:cNvPr id="1029" name="Slide Number Placeholder 5"/>
          <p:cNvSpPr>
            <a:spLocks noGrp="1"/>
          </p:cNvSpPr>
          <p:nvPr>
            <p:ph type="sldNum" sz="quarter" idx="12"/>
          </p:nvPr>
        </p:nvSpPr>
        <p:spPr>
          <a:noFill/>
        </p:spPr>
        <p:txBody>
          <a:bodyPr/>
          <a:lstStyle/>
          <a:p>
            <a:r>
              <a:rPr lang="en-US" dirty="0"/>
              <a:t>10-</a:t>
            </a:r>
            <a:fld id="{FA24A9E8-6171-4BDC-A092-7848D672A8CA}" type="slidenum">
              <a:rPr lang="en-US" smtClean="0"/>
              <a:pPr/>
              <a:t>17</a:t>
            </a:fld>
            <a:endParaRPr lang="en-US" dirty="0"/>
          </a:p>
        </p:txBody>
      </p:sp>
      <p:sp>
        <p:nvSpPr>
          <p:cNvPr id="1030" name="Rectangle 2"/>
          <p:cNvSpPr>
            <a:spLocks noGrp="1" noChangeArrowheads="1"/>
          </p:cNvSpPr>
          <p:nvPr>
            <p:ph type="title"/>
          </p:nvPr>
        </p:nvSpPr>
        <p:spPr/>
        <p:txBody>
          <a:bodyPr/>
          <a:lstStyle/>
          <a:p>
            <a:pPr eaLnBrk="1" hangingPunct="1"/>
            <a:r>
              <a:rPr lang="en-US" sz="2400" b="1" dirty="0"/>
              <a:t>4B/5B Encoding</a:t>
            </a:r>
            <a:br>
              <a:rPr lang="en-US" sz="2400" b="1" dirty="0"/>
            </a:br>
            <a:r>
              <a:rPr lang="en-US" sz="1600" b="1" dirty="0"/>
              <a:t>(See Table 2.2)</a:t>
            </a:r>
          </a:p>
        </p:txBody>
      </p:sp>
      <p:pic>
        <p:nvPicPr>
          <p:cNvPr id="59394" name="Picture 2" descr="http://cfile1.uf.tistory.com/image/256D703850CE67BC2884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1280795"/>
            <a:ext cx="30099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152275" y="1371600"/>
            <a:ext cx="753978" cy="338554"/>
          </a:xfrm>
          <a:prstGeom prst="rect">
            <a:avLst/>
          </a:prstGeom>
          <a:solidFill>
            <a:schemeClr val="tx1"/>
          </a:solidFill>
        </p:spPr>
        <p:txBody>
          <a:bodyPr wrap="square" rtlCol="0">
            <a:spAutoFit/>
          </a:bodyPr>
          <a:lstStyle/>
          <a:p>
            <a:pPr algn="ctr"/>
            <a:r>
              <a:rPr lang="en-US" sz="1600" dirty="0">
                <a:solidFill>
                  <a:schemeClr val="bg1"/>
                </a:solidFill>
              </a:rPr>
              <a:t>4B</a:t>
            </a:r>
          </a:p>
        </p:txBody>
      </p:sp>
      <p:sp>
        <p:nvSpPr>
          <p:cNvPr id="10" name="TextBox 9"/>
          <p:cNvSpPr txBox="1"/>
          <p:nvPr/>
        </p:nvSpPr>
        <p:spPr>
          <a:xfrm>
            <a:off x="3962399" y="1373270"/>
            <a:ext cx="673769" cy="353943"/>
          </a:xfrm>
          <a:prstGeom prst="rect">
            <a:avLst/>
          </a:prstGeom>
          <a:solidFill>
            <a:schemeClr val="tx1"/>
          </a:solidFill>
        </p:spPr>
        <p:txBody>
          <a:bodyPr wrap="square" tIns="45720" bIns="0" rtlCol="0">
            <a:spAutoFit/>
          </a:bodyPr>
          <a:lstStyle/>
          <a:p>
            <a:pPr algn="ctr"/>
            <a:r>
              <a:rPr lang="en-US" sz="1000" dirty="0">
                <a:solidFill>
                  <a:schemeClr val="bg1"/>
                </a:solidFill>
              </a:rPr>
              <a:t>5B</a:t>
            </a:r>
          </a:p>
          <a:p>
            <a:pPr algn="ctr"/>
            <a:r>
              <a:rPr lang="en-US" sz="1000" dirty="0">
                <a:solidFill>
                  <a:schemeClr val="bg1"/>
                </a:solidFill>
              </a:rPr>
              <a:t>Alias</a:t>
            </a:r>
          </a:p>
        </p:txBody>
      </p:sp>
      <p:sp>
        <p:nvSpPr>
          <p:cNvPr id="11" name="TextBox 10"/>
          <p:cNvSpPr txBox="1"/>
          <p:nvPr/>
        </p:nvSpPr>
        <p:spPr>
          <a:xfrm>
            <a:off x="3192378" y="1374143"/>
            <a:ext cx="673769" cy="253916"/>
          </a:xfrm>
          <a:prstGeom prst="rect">
            <a:avLst/>
          </a:prstGeom>
          <a:solidFill>
            <a:schemeClr val="tx1"/>
          </a:solidFill>
        </p:spPr>
        <p:txBody>
          <a:bodyPr wrap="square" tIns="91440" bIns="0" rtlCol="0" anchor="ctr" anchorCtr="0">
            <a:spAutoFit/>
          </a:bodyPr>
          <a:lstStyle/>
          <a:p>
            <a:pPr algn="ctr"/>
            <a:r>
              <a:rPr lang="en-US" sz="1000" dirty="0">
                <a:solidFill>
                  <a:schemeClr val="bg1"/>
                </a:solidFill>
              </a:rPr>
              <a:t>4B</a:t>
            </a:r>
          </a:p>
        </p:txBody>
      </p:sp>
      <p:sp>
        <p:nvSpPr>
          <p:cNvPr id="3" name="TextBox 2"/>
          <p:cNvSpPr txBox="1"/>
          <p:nvPr/>
        </p:nvSpPr>
        <p:spPr>
          <a:xfrm>
            <a:off x="5354052" y="6113167"/>
            <a:ext cx="3244799" cy="215444"/>
          </a:xfrm>
          <a:prstGeom prst="rect">
            <a:avLst/>
          </a:prstGeom>
          <a:noFill/>
        </p:spPr>
        <p:txBody>
          <a:bodyPr wrap="none" rtlCol="0">
            <a:spAutoFit/>
          </a:bodyPr>
          <a:lstStyle/>
          <a:p>
            <a:r>
              <a:rPr lang="en-US" sz="800" b="1" dirty="0"/>
              <a:t>Based on http://ryusstory.tistory.com/entry/4B5B%EB%9E%80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solidFill>
                  <a:srgbClr val="FFFFFF"/>
                </a:solidFill>
              </a:rPr>
              <a:t>CS 2600 Computer Networks I</a:t>
            </a:r>
          </a:p>
        </p:txBody>
      </p:sp>
      <p:sp>
        <p:nvSpPr>
          <p:cNvPr id="8196" name="Slide Number Placeholder 5"/>
          <p:cNvSpPr>
            <a:spLocks noGrp="1"/>
          </p:cNvSpPr>
          <p:nvPr>
            <p:ph type="sldNum" sz="quarter" idx="12"/>
          </p:nvPr>
        </p:nvSpPr>
        <p:spPr>
          <a:noFill/>
        </p:spPr>
        <p:txBody>
          <a:bodyPr/>
          <a:lstStyle/>
          <a:p>
            <a:r>
              <a:rPr lang="en-US" dirty="0">
                <a:solidFill>
                  <a:srgbClr val="FFFFFF"/>
                </a:solidFill>
              </a:rPr>
              <a:t>10-</a:t>
            </a:r>
            <a:fld id="{F7450C44-2950-4444-920F-4801BC7DF342}" type="slidenum">
              <a:rPr lang="en-US" smtClean="0">
                <a:solidFill>
                  <a:srgbClr val="FFFFFF"/>
                </a:solidFill>
              </a:rPr>
              <a:pPr/>
              <a:t>18</a:t>
            </a:fld>
            <a:endParaRPr lang="en-US" dirty="0">
              <a:solidFill>
                <a:srgbClr val="FFFFFF"/>
              </a:solidFill>
            </a:endParaRPr>
          </a:p>
        </p:txBody>
      </p:sp>
      <p:sp>
        <p:nvSpPr>
          <p:cNvPr id="8197" name="Rectangle 2"/>
          <p:cNvSpPr>
            <a:spLocks noGrp="1" noChangeArrowheads="1"/>
          </p:cNvSpPr>
          <p:nvPr>
            <p:ph type="title"/>
          </p:nvPr>
        </p:nvSpPr>
        <p:spPr/>
        <p:txBody>
          <a:bodyPr/>
          <a:lstStyle/>
          <a:p>
            <a:pPr eaLnBrk="1" hangingPunct="1"/>
            <a:r>
              <a:rPr lang="en-US" sz="2400" b="1" dirty="0"/>
              <a:t>Quiz Next Time</a:t>
            </a:r>
          </a:p>
        </p:txBody>
      </p:sp>
      <p:sp>
        <p:nvSpPr>
          <p:cNvPr id="8198" name="Rectangle 3"/>
          <p:cNvSpPr>
            <a:spLocks noGrp="1" noChangeArrowheads="1"/>
          </p:cNvSpPr>
          <p:nvPr>
            <p:ph idx="1"/>
          </p:nvPr>
        </p:nvSpPr>
        <p:spPr>
          <a:xfrm>
            <a:off x="853748" y="1440674"/>
            <a:ext cx="7363326" cy="3276600"/>
          </a:xfrm>
        </p:spPr>
        <p:txBody>
          <a:bodyPr/>
          <a:lstStyle/>
          <a:p>
            <a:pPr marL="0" indent="0">
              <a:buNone/>
            </a:pPr>
            <a:r>
              <a:rPr lang="en-US" sz="1800" dirty="0">
                <a:latin typeface="Bookman Old Style" panose="02050604050505020204" pitchFamily="18" charset="0"/>
              </a:rPr>
              <a:t>Covers from beginning of chapter 2 up </a:t>
            </a:r>
            <a:r>
              <a:rPr lang="en-US" sz="1800" i="1" dirty="0">
                <a:latin typeface="Bookman Old Style" panose="02050604050505020204" pitchFamily="18" charset="0"/>
              </a:rPr>
              <a:t>to</a:t>
            </a:r>
            <a:r>
              <a:rPr lang="en-US" sz="1800" dirty="0">
                <a:latin typeface="Bookman Old Style" panose="02050604050505020204" pitchFamily="18" charset="0"/>
              </a:rPr>
              <a:t> section 2.2 (pages 71 – 78, Lectures 7 - 10).  That includes all types of transmission media, analog and digital signals, and the various telecommunications services.  (Encoding is not included on this quiz.)</a:t>
            </a:r>
          </a:p>
        </p:txBody>
      </p:sp>
    </p:spTree>
    <p:extLst>
      <p:ext uri="{BB962C8B-B14F-4D97-AF65-F5344CB8AC3E}">
        <p14:creationId xmlns:p14="http://schemas.microsoft.com/office/powerpoint/2010/main" val="44799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ooter Placeholder 4"/>
          <p:cNvSpPr>
            <a:spLocks noGrp="1"/>
          </p:cNvSpPr>
          <p:nvPr>
            <p:ph type="ftr" sz="quarter" idx="11"/>
          </p:nvPr>
        </p:nvSpPr>
        <p:spPr>
          <a:noFill/>
        </p:spPr>
        <p:txBody>
          <a:bodyPr/>
          <a:lstStyle/>
          <a:p>
            <a:r>
              <a:rPr lang="en-US"/>
              <a:t>CS 2600 Computer Networks I</a:t>
            </a:r>
          </a:p>
        </p:txBody>
      </p:sp>
      <p:sp>
        <p:nvSpPr>
          <p:cNvPr id="14340" name="Slide Number Placeholder 5"/>
          <p:cNvSpPr>
            <a:spLocks noGrp="1"/>
          </p:cNvSpPr>
          <p:nvPr>
            <p:ph type="sldNum" sz="quarter" idx="12"/>
          </p:nvPr>
        </p:nvSpPr>
        <p:spPr>
          <a:noFill/>
        </p:spPr>
        <p:txBody>
          <a:bodyPr/>
          <a:lstStyle/>
          <a:p>
            <a:r>
              <a:rPr lang="en-US" dirty="0"/>
              <a:t>10-</a:t>
            </a:r>
            <a:fld id="{4AFD39E0-2C18-45BC-B40D-E8EBF387234C}" type="slidenum">
              <a:rPr lang="en-US" smtClean="0"/>
              <a:pPr/>
              <a:t>19</a:t>
            </a:fld>
            <a:endParaRPr lang="en-US" dirty="0"/>
          </a:p>
        </p:txBody>
      </p:sp>
      <p:sp>
        <p:nvSpPr>
          <p:cNvPr id="14341" name="Rectangle 2"/>
          <p:cNvSpPr>
            <a:spLocks noGrp="1" noChangeArrowheads="1"/>
          </p:cNvSpPr>
          <p:nvPr>
            <p:ph type="title"/>
          </p:nvPr>
        </p:nvSpPr>
        <p:spPr/>
        <p:txBody>
          <a:bodyPr/>
          <a:lstStyle/>
          <a:p>
            <a:pPr eaLnBrk="1" hangingPunct="1"/>
            <a:r>
              <a:rPr lang="en-US" sz="2400" b="1" dirty="0"/>
              <a:t>Homework Question 1.</a:t>
            </a:r>
          </a:p>
        </p:txBody>
      </p:sp>
      <p:sp>
        <p:nvSpPr>
          <p:cNvPr id="14342" name="Rectangle 3"/>
          <p:cNvSpPr>
            <a:spLocks noGrp="1" noChangeArrowheads="1"/>
          </p:cNvSpPr>
          <p:nvPr>
            <p:ph idx="1"/>
          </p:nvPr>
        </p:nvSpPr>
        <p:spPr/>
        <p:txBody>
          <a:bodyPr/>
          <a:lstStyle/>
          <a:p>
            <a:pPr marL="0" indent="0" eaLnBrk="1" hangingPunct="1">
              <a:spcBef>
                <a:spcPct val="0"/>
              </a:spcBef>
              <a:buNone/>
            </a:pPr>
            <a:r>
              <a:rPr lang="en-US" sz="1600" dirty="0">
                <a:latin typeface="Bookman Old Style" pitchFamily="18" charset="0"/>
              </a:rPr>
              <a:t>1. Show the NRZ, Manchester, and NRZI encodings for the bit pattern shown in Figure 2.36 on p. 153 (10011111 00010001).  Assume that the NRZI signal starts out low.  (You may draw these signals with a pencil if you like.  Either scan your hand drawing or take a sharp photo of it, then paste that into an rtf, odt, doc, docx, or pdf file for submission to Canvas</a:t>
            </a:r>
            <a:r>
              <a:rPr lang="en-US" sz="1600" dirty="0"/>
              <a:t>.</a:t>
            </a:r>
            <a:r>
              <a:rPr lang="en-US" sz="1600" dirty="0">
                <a:latin typeface="Bookman Old Style" pitchFamily="18" charset="0"/>
              </a:rPr>
              <a:t>)  (6 points) </a:t>
            </a:r>
          </a:p>
          <a:p>
            <a:pPr marL="0" indent="0" eaLnBrk="1" hangingPunct="1">
              <a:spcBef>
                <a:spcPct val="0"/>
              </a:spcBef>
              <a:buFontTx/>
              <a:buNone/>
            </a:pPr>
            <a:endParaRPr lang="en-US" sz="1600" dirty="0">
              <a:latin typeface="Bookman Old Style" pitchFamily="18" charset="0"/>
            </a:endParaRPr>
          </a:p>
          <a:p>
            <a:pPr marL="0" indent="0" eaLnBrk="1" hangingPunct="1"/>
            <a:endParaRPr lang="en-US" sz="1600"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a:noFill/>
        </p:spPr>
        <p:txBody>
          <a:bodyPr/>
          <a:lstStyle/>
          <a:p>
            <a:r>
              <a:rPr lang="en-US" dirty="0"/>
              <a:t>CS 2600 Computer Networks I</a:t>
            </a:r>
          </a:p>
        </p:txBody>
      </p:sp>
      <p:sp>
        <p:nvSpPr>
          <p:cNvPr id="10244" name="Slide Number Placeholder 5"/>
          <p:cNvSpPr>
            <a:spLocks noGrp="1"/>
          </p:cNvSpPr>
          <p:nvPr>
            <p:ph type="sldNum" sz="quarter" idx="12"/>
          </p:nvPr>
        </p:nvSpPr>
        <p:spPr>
          <a:noFill/>
        </p:spPr>
        <p:txBody>
          <a:bodyPr/>
          <a:lstStyle/>
          <a:p>
            <a:r>
              <a:rPr lang="en-US" dirty="0"/>
              <a:t>10-</a:t>
            </a:r>
            <a:fld id="{DDE2F745-A35E-4DC8-9BC3-1A8FF7BB2C72}" type="slidenum">
              <a:rPr lang="en-US" smtClean="0"/>
              <a:pPr/>
              <a:t>2</a:t>
            </a:fld>
            <a:endParaRPr lang="en-US" dirty="0"/>
          </a:p>
        </p:txBody>
      </p:sp>
      <p:sp>
        <p:nvSpPr>
          <p:cNvPr id="10245" name="Rectangle 2"/>
          <p:cNvSpPr>
            <a:spLocks noGrp="1" noChangeArrowheads="1"/>
          </p:cNvSpPr>
          <p:nvPr>
            <p:ph type="title"/>
          </p:nvPr>
        </p:nvSpPr>
        <p:spPr/>
        <p:txBody>
          <a:bodyPr/>
          <a:lstStyle/>
          <a:p>
            <a:pPr eaLnBrk="1" hangingPunct="1"/>
            <a:r>
              <a:rPr lang="en-US" sz="2400" b="1" dirty="0"/>
              <a:t>Major Telecommunications Carriers (“Telecoms”)</a:t>
            </a:r>
          </a:p>
        </p:txBody>
      </p:sp>
      <p:sp>
        <p:nvSpPr>
          <p:cNvPr id="10246" name="Rectangle 3"/>
          <p:cNvSpPr>
            <a:spLocks noGrp="1" noChangeArrowheads="1"/>
          </p:cNvSpPr>
          <p:nvPr>
            <p:ph idx="1"/>
          </p:nvPr>
        </p:nvSpPr>
        <p:spPr>
          <a:xfrm>
            <a:off x="969484" y="1177347"/>
            <a:ext cx="7781612" cy="4925997"/>
          </a:xfrm>
        </p:spPr>
        <p:txBody>
          <a:bodyPr/>
          <a:lstStyle/>
          <a:p>
            <a:pPr marL="338138" indent="-338138" eaLnBrk="1" hangingPunct="1">
              <a:spcBef>
                <a:spcPts val="140"/>
              </a:spcBef>
              <a:buFontTx/>
              <a:buNone/>
            </a:pPr>
            <a:r>
              <a:rPr lang="en-US" sz="1600" b="1" dirty="0">
                <a:latin typeface="Bookman Old Style" pitchFamily="18" charset="0"/>
              </a:rPr>
              <a:t>Top U.S. long distance and mobile carriers</a:t>
            </a:r>
          </a:p>
          <a:p>
            <a:pPr marL="338138" indent="-338138" eaLnBrk="1" hangingPunct="1">
              <a:spcBef>
                <a:spcPts val="140"/>
              </a:spcBef>
            </a:pPr>
            <a:r>
              <a:rPr lang="en-US" sz="1600" dirty="0">
                <a:latin typeface="Bookman Old Style" pitchFamily="18" charset="0"/>
              </a:rPr>
              <a:t>Verizon (purchased XO, a fiber optic carrier, in 2017)</a:t>
            </a:r>
          </a:p>
          <a:p>
            <a:pPr marL="338138" indent="-338138" eaLnBrk="1" hangingPunct="1">
              <a:spcBef>
                <a:spcPts val="140"/>
              </a:spcBef>
            </a:pPr>
            <a:r>
              <a:rPr lang="en-US" sz="1600" dirty="0">
                <a:latin typeface="Bookman Old Style" pitchFamily="18" charset="0"/>
              </a:rPr>
              <a:t>AT&amp;T (acquired Time Warner Media* in 2018) </a:t>
            </a:r>
          </a:p>
          <a:p>
            <a:pPr marL="338138" indent="-338138" eaLnBrk="1" hangingPunct="1">
              <a:spcBef>
                <a:spcPts val="140"/>
              </a:spcBef>
            </a:pPr>
            <a:r>
              <a:rPr lang="en-US" sz="1600" dirty="0">
                <a:latin typeface="Bookman Old Style" pitchFamily="18" charset="0"/>
              </a:rPr>
              <a:t>T-Mobile (trying to merge with Sprint, may not succeed) </a:t>
            </a:r>
          </a:p>
          <a:p>
            <a:pPr marL="338138" indent="-338138" eaLnBrk="1" hangingPunct="1">
              <a:spcBef>
                <a:spcPts val="140"/>
              </a:spcBef>
            </a:pPr>
            <a:r>
              <a:rPr lang="en-US" sz="1600" dirty="0">
                <a:latin typeface="Bookman Old Style" pitchFamily="18" charset="0"/>
              </a:rPr>
              <a:t>CenturyLink (purchased Level 3,a fiber optic carrier in 2017)</a:t>
            </a:r>
          </a:p>
          <a:p>
            <a:pPr marL="0" indent="0" eaLnBrk="1" hangingPunct="1">
              <a:spcBef>
                <a:spcPts val="140"/>
              </a:spcBef>
              <a:buNone/>
            </a:pPr>
            <a:r>
              <a:rPr lang="en-US" sz="1600" dirty="0">
                <a:latin typeface="Bookman Old Style" pitchFamily="18" charset="0"/>
              </a:rPr>
              <a:t> </a:t>
            </a:r>
            <a:endParaRPr lang="en-US" sz="1200" dirty="0">
              <a:latin typeface="Bookman Old Style" pitchFamily="18" charset="0"/>
            </a:endParaRPr>
          </a:p>
          <a:p>
            <a:pPr marL="338138" indent="-338138" eaLnBrk="1" hangingPunct="1">
              <a:spcBef>
                <a:spcPts val="140"/>
              </a:spcBef>
              <a:buNone/>
            </a:pPr>
            <a:r>
              <a:rPr lang="en-US" sz="1600" b="1" dirty="0">
                <a:latin typeface="Bookman Old Style" pitchFamily="18" charset="0"/>
              </a:rPr>
              <a:t>Top U.S. cable TV/Internet operators</a:t>
            </a:r>
          </a:p>
          <a:p>
            <a:pPr marL="338138" indent="-338138" eaLnBrk="1" hangingPunct="1">
              <a:spcBef>
                <a:spcPts val="140"/>
              </a:spcBef>
            </a:pPr>
            <a:r>
              <a:rPr lang="en-US" sz="1600" dirty="0">
                <a:latin typeface="Bookman Old Style" pitchFamily="18" charset="0"/>
              </a:rPr>
              <a:t>Comcast (Xfinity)</a:t>
            </a:r>
          </a:p>
          <a:p>
            <a:pPr marL="338138" indent="-338138" eaLnBrk="1" hangingPunct="1">
              <a:spcBef>
                <a:spcPts val="140"/>
              </a:spcBef>
            </a:pPr>
            <a:r>
              <a:rPr lang="en-US" sz="1600" dirty="0">
                <a:latin typeface="Bookman Old Style" pitchFamily="18" charset="0"/>
              </a:rPr>
              <a:t>Time Warner Cable* (acquired by Charter Communications, rebranded as Spectrum)</a:t>
            </a:r>
          </a:p>
          <a:p>
            <a:pPr marL="338138" indent="-338138" eaLnBrk="1" hangingPunct="1">
              <a:spcBef>
                <a:spcPts val="140"/>
              </a:spcBef>
            </a:pPr>
            <a:r>
              <a:rPr lang="en-US" sz="1600" dirty="0">
                <a:latin typeface="Bookman Old Style" pitchFamily="18" charset="0"/>
              </a:rPr>
              <a:t>Cox Communications</a:t>
            </a:r>
          </a:p>
          <a:p>
            <a:pPr marL="338138" indent="-338138" eaLnBrk="1" hangingPunct="1">
              <a:spcBef>
                <a:spcPts val="140"/>
              </a:spcBef>
            </a:pPr>
            <a:endParaRPr lang="en-US" sz="1200" dirty="0">
              <a:latin typeface="Bookman Old Style" pitchFamily="18" charset="0"/>
            </a:endParaRPr>
          </a:p>
          <a:p>
            <a:pPr marL="338138" indent="-338138" eaLnBrk="1" hangingPunct="1">
              <a:spcBef>
                <a:spcPts val="140"/>
              </a:spcBef>
              <a:buFontTx/>
              <a:buNone/>
            </a:pPr>
            <a:r>
              <a:rPr lang="en-US" sz="1600" b="1" dirty="0">
                <a:latin typeface="Bookman Old Style" pitchFamily="18" charset="0"/>
              </a:rPr>
              <a:t>Largest foreign carriers (some were PTTs, most are now multi-national)</a:t>
            </a:r>
          </a:p>
          <a:p>
            <a:pPr marL="338138" indent="-338138" eaLnBrk="1" hangingPunct="1">
              <a:spcBef>
                <a:spcPts val="140"/>
              </a:spcBef>
            </a:pPr>
            <a:r>
              <a:rPr lang="en-US" sz="1600" dirty="0">
                <a:latin typeface="Bookman Old Style" pitchFamily="18" charset="0"/>
              </a:rPr>
              <a:t>Vodafone (UK)	         •    Telefonica (Spain)	          •    Bharti Airtel (India)</a:t>
            </a:r>
          </a:p>
          <a:p>
            <a:pPr marL="338138" indent="-338138" eaLnBrk="1" hangingPunct="1">
              <a:spcBef>
                <a:spcPts val="140"/>
              </a:spcBef>
            </a:pPr>
            <a:r>
              <a:rPr lang="en-US" sz="1600" dirty="0">
                <a:latin typeface="Bookman Old Style" pitchFamily="18" charset="0"/>
              </a:rPr>
              <a:t>France Telecom        •    NTTC (Japan)	          •    Rogers (Canada)</a:t>
            </a:r>
          </a:p>
          <a:p>
            <a:pPr marL="338138" indent="-338138" eaLnBrk="1" hangingPunct="1">
              <a:spcBef>
                <a:spcPts val="140"/>
              </a:spcBef>
            </a:pPr>
            <a:r>
              <a:rPr lang="en-US" sz="1600" dirty="0">
                <a:latin typeface="Bookman Old Style" pitchFamily="18" charset="0"/>
              </a:rPr>
              <a:t>China Mobile	         •    British Telecom</a:t>
            </a:r>
          </a:p>
          <a:p>
            <a:pPr marL="338138" indent="-338138" eaLnBrk="1" hangingPunct="1">
              <a:spcBef>
                <a:spcPts val="140"/>
              </a:spcBef>
            </a:pPr>
            <a:r>
              <a:rPr lang="en-US" sz="1600" dirty="0">
                <a:latin typeface="Bookman Old Style" pitchFamily="18" charset="0"/>
              </a:rPr>
              <a:t>Telecom Italia	         •    Alcatel-Lucent (France)</a:t>
            </a:r>
          </a:p>
          <a:p>
            <a:pPr marL="338138" indent="-338138" eaLnBrk="1" hangingPunct="1">
              <a:spcBef>
                <a:spcPts val="140"/>
              </a:spcBef>
            </a:pPr>
            <a:r>
              <a:rPr lang="en-US" sz="1600" dirty="0">
                <a:latin typeface="Bookman Old Style" pitchFamily="18" charset="0"/>
              </a:rPr>
              <a:t>Deutsche Telekom </a:t>
            </a:r>
            <a:r>
              <a:rPr lang="en-US" sz="1400" dirty="0">
                <a:latin typeface="Bookman Old Style" pitchFamily="18" charset="0"/>
              </a:rPr>
              <a:t>  </a:t>
            </a:r>
            <a:r>
              <a:rPr lang="en-US" sz="1600" dirty="0">
                <a:latin typeface="Bookman Old Style" pitchFamily="18" charset="0"/>
              </a:rPr>
              <a:t> •    America </a:t>
            </a:r>
            <a:r>
              <a:rPr lang="en-US" sz="1600" dirty="0" err="1">
                <a:latin typeface="Bookman Old Style" pitchFamily="18" charset="0"/>
              </a:rPr>
              <a:t>Móvil</a:t>
            </a:r>
            <a:r>
              <a:rPr lang="en-US" sz="1600" dirty="0">
                <a:latin typeface="Bookman Old Style" pitchFamily="18" charset="0"/>
              </a:rPr>
              <a:t> (Mexico)</a:t>
            </a:r>
          </a:p>
        </p:txBody>
      </p:sp>
      <p:sp>
        <p:nvSpPr>
          <p:cNvPr id="2" name="TextBox 1"/>
          <p:cNvSpPr txBox="1"/>
          <p:nvPr/>
        </p:nvSpPr>
        <p:spPr>
          <a:xfrm>
            <a:off x="969483" y="5998592"/>
            <a:ext cx="7409401" cy="338554"/>
          </a:xfrm>
          <a:prstGeom prst="rect">
            <a:avLst/>
          </a:prstGeom>
          <a:noFill/>
        </p:spPr>
        <p:txBody>
          <a:bodyPr wrap="none" rtlCol="0">
            <a:spAutoFit/>
          </a:bodyPr>
          <a:lstStyle/>
          <a:p>
            <a:r>
              <a:rPr lang="en-US" sz="1600" i="1" dirty="0">
                <a:latin typeface="Bookman Old Style" panose="02050604050505020204" pitchFamily="18" charset="0"/>
              </a:rPr>
              <a:t>*Time Warner Media and Time Warner Cable are two different companies</a:t>
            </a:r>
          </a:p>
        </p:txBody>
      </p:sp>
    </p:spTree>
    <p:extLst>
      <p:ext uri="{BB962C8B-B14F-4D97-AF65-F5344CB8AC3E}">
        <p14:creationId xmlns:p14="http://schemas.microsoft.com/office/powerpoint/2010/main" val="1257053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4"/>
          <p:cNvSpPr>
            <a:spLocks noGrp="1"/>
          </p:cNvSpPr>
          <p:nvPr>
            <p:ph type="ftr" sz="quarter" idx="11"/>
          </p:nvPr>
        </p:nvSpPr>
        <p:spPr>
          <a:noFill/>
        </p:spPr>
        <p:txBody>
          <a:bodyPr/>
          <a:lstStyle/>
          <a:p>
            <a:r>
              <a:rPr lang="en-US"/>
              <a:t>CS 2600 Computer Networks I</a:t>
            </a:r>
          </a:p>
        </p:txBody>
      </p:sp>
      <p:sp>
        <p:nvSpPr>
          <p:cNvPr id="15364" name="Slide Number Placeholder 5"/>
          <p:cNvSpPr>
            <a:spLocks noGrp="1"/>
          </p:cNvSpPr>
          <p:nvPr>
            <p:ph type="sldNum" sz="quarter" idx="12"/>
          </p:nvPr>
        </p:nvSpPr>
        <p:spPr>
          <a:noFill/>
        </p:spPr>
        <p:txBody>
          <a:bodyPr/>
          <a:lstStyle/>
          <a:p>
            <a:r>
              <a:rPr lang="en-US" dirty="0"/>
              <a:t>10-</a:t>
            </a:r>
            <a:fld id="{704FD76E-2BF7-436E-B5A1-1389AE5505FC}" type="slidenum">
              <a:rPr lang="en-US" smtClean="0"/>
              <a:pPr/>
              <a:t>20</a:t>
            </a:fld>
            <a:endParaRPr lang="en-US" dirty="0"/>
          </a:p>
        </p:txBody>
      </p:sp>
      <p:sp>
        <p:nvSpPr>
          <p:cNvPr id="15365" name="Rectangle 2"/>
          <p:cNvSpPr>
            <a:spLocks noGrp="1" noChangeArrowheads="1"/>
          </p:cNvSpPr>
          <p:nvPr>
            <p:ph type="title"/>
          </p:nvPr>
        </p:nvSpPr>
        <p:spPr/>
        <p:txBody>
          <a:bodyPr/>
          <a:lstStyle/>
          <a:p>
            <a:pPr eaLnBrk="1" hangingPunct="1"/>
            <a:r>
              <a:rPr lang="en-US" sz="2400" b="1" dirty="0"/>
              <a:t>Homework Question 2.</a:t>
            </a:r>
          </a:p>
        </p:txBody>
      </p:sp>
      <p:sp>
        <p:nvSpPr>
          <p:cNvPr id="15366" name="Rectangle 3"/>
          <p:cNvSpPr>
            <a:spLocks noGrp="1" noChangeArrowheads="1"/>
          </p:cNvSpPr>
          <p:nvPr>
            <p:ph idx="1"/>
          </p:nvPr>
        </p:nvSpPr>
        <p:spPr/>
        <p:txBody>
          <a:bodyPr/>
          <a:lstStyle/>
          <a:p>
            <a:pPr marL="0" indent="0" eaLnBrk="1" hangingPunct="1">
              <a:buNone/>
              <a:tabLst>
                <a:tab pos="3200400" algn="l"/>
              </a:tabLst>
            </a:pPr>
            <a:r>
              <a:rPr lang="en-US" sz="1600" dirty="0">
                <a:latin typeface="Bookman Old Style" pitchFamily="18" charset="0"/>
              </a:rPr>
              <a:t>2. Show the 4B/5B encoding, and the resulting NRZI signal, for the following bit sequence.  (Use Table 2.2 on page 82 for translation and assume that the NRZI signal starts out low.  This can also be hand drawn and scanned for submission to Canvas.)  (4 points)</a:t>
            </a:r>
          </a:p>
          <a:p>
            <a:pPr marL="0" indent="0" eaLnBrk="1" hangingPunct="1">
              <a:buNone/>
              <a:tabLst>
                <a:tab pos="3200400" algn="l"/>
              </a:tabLst>
            </a:pPr>
            <a:endParaRPr lang="en-US" sz="1600" dirty="0">
              <a:latin typeface="Bookman Old Style" pitchFamily="18" charset="0"/>
            </a:endParaRPr>
          </a:p>
          <a:p>
            <a:pPr marL="0" indent="0" eaLnBrk="1" hangingPunct="1">
              <a:buFontTx/>
              <a:buNone/>
              <a:tabLst>
                <a:tab pos="3200400" algn="l"/>
              </a:tabLst>
            </a:pPr>
            <a:r>
              <a:rPr lang="en-US" sz="1600" dirty="0">
                <a:latin typeface="Bookman Old Style" pitchFamily="18" charset="0"/>
              </a:rPr>
              <a:t>                                             11100101 00000011</a:t>
            </a:r>
          </a:p>
          <a:p>
            <a:pPr marL="0" indent="0" eaLnBrk="1" hangingPunct="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C183D7F6-B498-43B3-948B-1728B52AA6E4}">
                <adec:decorative xmlns:adec="http://schemas.microsoft.com/office/drawing/2017/decorative" val="1"/>
              </a:ext>
            </a:extLst>
          </p:cNvPr>
          <p:cNvSpPr/>
          <p:nvPr/>
        </p:nvSpPr>
        <p:spPr>
          <a:xfrm>
            <a:off x="2181225" y="1885950"/>
            <a:ext cx="4810126" cy="3676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9699" name="Object 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25033309"/>
              </p:ext>
            </p:extLst>
          </p:nvPr>
        </p:nvGraphicFramePr>
        <p:xfrm>
          <a:off x="1109663" y="1443038"/>
          <a:ext cx="6891337" cy="4605337"/>
        </p:xfrm>
        <a:graphic>
          <a:graphicData uri="http://schemas.openxmlformats.org/presentationml/2006/ole">
            <mc:AlternateContent xmlns:mc="http://schemas.openxmlformats.org/markup-compatibility/2006">
              <mc:Choice xmlns:v="urn:schemas-microsoft-com:vml" Requires="v">
                <p:oleObj name="Visio" r:id="rId2" imgW="6124454" imgH="4092643" progId="Visio.Drawing.11">
                  <p:embed/>
                </p:oleObj>
              </mc:Choice>
              <mc:Fallback>
                <p:oleObj name="Visio" r:id="rId2" imgW="6124454" imgH="4092643"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443038"/>
                        <a:ext cx="6891337" cy="460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Footer Placeholder 4"/>
          <p:cNvSpPr>
            <a:spLocks noGrp="1"/>
          </p:cNvSpPr>
          <p:nvPr>
            <p:ph type="ftr" sz="quarter" idx="11"/>
          </p:nvPr>
        </p:nvSpPr>
        <p:spPr>
          <a:noFill/>
        </p:spPr>
        <p:txBody>
          <a:bodyPr/>
          <a:lstStyle/>
          <a:p>
            <a:r>
              <a:rPr lang="en-US" dirty="0"/>
              <a:t>CS 2600 Computer Networks I</a:t>
            </a:r>
          </a:p>
        </p:txBody>
      </p:sp>
      <p:sp>
        <p:nvSpPr>
          <p:cNvPr id="2053" name="Slide Number Placeholder 5"/>
          <p:cNvSpPr>
            <a:spLocks noGrp="1"/>
          </p:cNvSpPr>
          <p:nvPr>
            <p:ph type="sldNum" sz="quarter" idx="12"/>
          </p:nvPr>
        </p:nvSpPr>
        <p:spPr>
          <a:noFill/>
        </p:spPr>
        <p:txBody>
          <a:bodyPr/>
          <a:lstStyle/>
          <a:p>
            <a:r>
              <a:rPr lang="en-US" dirty="0"/>
              <a:t>10-</a:t>
            </a:r>
            <a:fld id="{0DD31B14-BB2E-4956-ABC5-E01CC8580A7F}" type="slidenum">
              <a:rPr lang="en-US" smtClean="0"/>
              <a:pPr/>
              <a:t>3</a:t>
            </a:fld>
            <a:endParaRPr lang="en-US" dirty="0"/>
          </a:p>
        </p:txBody>
      </p:sp>
      <p:sp>
        <p:nvSpPr>
          <p:cNvPr id="2054" name="Rectangle 2"/>
          <p:cNvSpPr>
            <a:spLocks noGrp="1" noChangeArrowheads="1"/>
          </p:cNvSpPr>
          <p:nvPr>
            <p:ph type="title"/>
          </p:nvPr>
        </p:nvSpPr>
        <p:spPr/>
        <p:txBody>
          <a:bodyPr/>
          <a:lstStyle/>
          <a:p>
            <a:pPr eaLnBrk="1" hangingPunct="1"/>
            <a:r>
              <a:rPr lang="en-US" sz="2400" b="1" dirty="0"/>
              <a:t>Common Data Rates Available From the Carriers</a:t>
            </a:r>
          </a:p>
        </p:txBody>
      </p:sp>
      <p:sp>
        <p:nvSpPr>
          <p:cNvPr id="2055" name="Oval 4">
            <a:extLst>
              <a:ext uri="{C183D7F6-B498-43B3-948B-1728B52AA6E4}">
                <adec:decorative xmlns:adec="http://schemas.microsoft.com/office/drawing/2017/decorative" val="1"/>
              </a:ext>
            </a:extLst>
          </p:cNvPr>
          <p:cNvSpPr>
            <a:spLocks noChangeArrowheads="1"/>
          </p:cNvSpPr>
          <p:nvPr/>
        </p:nvSpPr>
        <p:spPr bwMode="auto">
          <a:xfrm>
            <a:off x="2609851" y="2486025"/>
            <a:ext cx="3486150" cy="876300"/>
          </a:xfrm>
          <a:prstGeom prst="ellipse">
            <a:avLst/>
          </a:prstGeom>
          <a:noFill/>
          <a:ln w="19050">
            <a:solidFill>
              <a:srgbClr val="FF0000"/>
            </a:solidFill>
            <a:round/>
            <a:headEnd/>
            <a:tailEnd/>
          </a:ln>
        </p:spPr>
        <p:txBody>
          <a:bodyPr wrap="none" anchor="ctr"/>
          <a:lstStyle/>
          <a:p>
            <a:endParaRPr lang="en-US" dirty="0"/>
          </a:p>
        </p:txBody>
      </p:sp>
    </p:spTree>
    <p:extLst>
      <p:ext uri="{BB962C8B-B14F-4D97-AF65-F5344CB8AC3E}">
        <p14:creationId xmlns:p14="http://schemas.microsoft.com/office/powerpoint/2010/main" val="348343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a:noFill/>
        </p:spPr>
        <p:txBody>
          <a:bodyPr/>
          <a:lstStyle/>
          <a:p>
            <a:r>
              <a:rPr lang="en-US" dirty="0"/>
              <a:t>CS 2600 Computer Networks I</a:t>
            </a:r>
          </a:p>
        </p:txBody>
      </p:sp>
      <p:sp>
        <p:nvSpPr>
          <p:cNvPr id="11268" name="Slide Number Placeholder 5"/>
          <p:cNvSpPr>
            <a:spLocks noGrp="1"/>
          </p:cNvSpPr>
          <p:nvPr>
            <p:ph type="sldNum" sz="quarter" idx="12"/>
          </p:nvPr>
        </p:nvSpPr>
        <p:spPr>
          <a:noFill/>
        </p:spPr>
        <p:txBody>
          <a:bodyPr/>
          <a:lstStyle/>
          <a:p>
            <a:r>
              <a:rPr lang="en-US" dirty="0"/>
              <a:t>10-</a:t>
            </a:r>
            <a:fld id="{F0D305EC-E131-4592-A838-970FEF779D2A}" type="slidenum">
              <a:rPr lang="en-US" smtClean="0"/>
              <a:pPr/>
              <a:t>4</a:t>
            </a:fld>
            <a:endParaRPr lang="en-US" dirty="0"/>
          </a:p>
        </p:txBody>
      </p:sp>
      <p:sp>
        <p:nvSpPr>
          <p:cNvPr id="11269" name="Rectangle 2"/>
          <p:cNvSpPr>
            <a:spLocks noGrp="1" noChangeArrowheads="1"/>
          </p:cNvSpPr>
          <p:nvPr>
            <p:ph type="title"/>
          </p:nvPr>
        </p:nvSpPr>
        <p:spPr/>
        <p:txBody>
          <a:bodyPr/>
          <a:lstStyle/>
          <a:p>
            <a:pPr eaLnBrk="1" hangingPunct="1"/>
            <a:r>
              <a:rPr lang="en-US" sz="2400" b="1" dirty="0"/>
              <a:t>DS1/T1 and DS3/T3 Circuits</a:t>
            </a:r>
          </a:p>
        </p:txBody>
      </p:sp>
      <p:sp>
        <p:nvSpPr>
          <p:cNvPr id="11270" name="Rectangle 3"/>
          <p:cNvSpPr>
            <a:spLocks noGrp="1" noChangeArrowheads="1"/>
          </p:cNvSpPr>
          <p:nvPr>
            <p:ph idx="1"/>
          </p:nvPr>
        </p:nvSpPr>
        <p:spPr>
          <a:xfrm>
            <a:off x="990600" y="1219200"/>
            <a:ext cx="7315200" cy="5257800"/>
          </a:xfrm>
        </p:spPr>
        <p:txBody>
          <a:bodyPr/>
          <a:lstStyle/>
          <a:p>
            <a:pPr marL="338138" indent="-338138" eaLnBrk="1" hangingPunct="1">
              <a:lnSpc>
                <a:spcPct val="95000"/>
              </a:lnSpc>
              <a:spcBef>
                <a:spcPts val="300"/>
              </a:spcBef>
              <a:buFontTx/>
              <a:buNone/>
            </a:pPr>
            <a:r>
              <a:rPr lang="en-US" sz="1600" b="1" dirty="0">
                <a:latin typeface="Bookman Old Style" pitchFamily="18" charset="0"/>
              </a:rPr>
              <a:t>Characteristics</a:t>
            </a:r>
          </a:p>
          <a:p>
            <a:pPr marL="338138" indent="-338138" eaLnBrk="1" hangingPunct="1">
              <a:lnSpc>
                <a:spcPct val="95000"/>
              </a:lnSpc>
              <a:spcBef>
                <a:spcPts val="300"/>
              </a:spcBef>
            </a:pPr>
            <a:r>
              <a:rPr lang="en-US" sz="1600" dirty="0">
                <a:latin typeface="Bookman Old Style" pitchFamily="18" charset="0"/>
              </a:rPr>
              <a:t>Provide point-to-point (non-switched) digital data transfer over conditioned copper wiring</a:t>
            </a:r>
            <a:endParaRPr lang="en-US" sz="1600" b="1" dirty="0">
              <a:latin typeface="Bookman Old Style" pitchFamily="18" charset="0"/>
            </a:endParaRPr>
          </a:p>
          <a:p>
            <a:pPr marL="338138" indent="-338138" eaLnBrk="1" hangingPunct="1">
              <a:lnSpc>
                <a:spcPct val="95000"/>
              </a:lnSpc>
              <a:spcBef>
                <a:spcPts val="300"/>
              </a:spcBef>
            </a:pPr>
            <a:r>
              <a:rPr lang="en-US" sz="1600" dirty="0">
                <a:latin typeface="Bookman Old Style" pitchFamily="18" charset="0"/>
              </a:rPr>
              <a:t>DS1 links operate at 1.5Mbps </a:t>
            </a:r>
          </a:p>
          <a:p>
            <a:pPr marL="688975" lvl="1" indent="-236538" eaLnBrk="1" hangingPunct="1">
              <a:lnSpc>
                <a:spcPct val="95000"/>
              </a:lnSpc>
              <a:spcBef>
                <a:spcPts val="300"/>
              </a:spcBef>
            </a:pPr>
            <a:r>
              <a:rPr lang="en-US" sz="1400" dirty="0">
                <a:latin typeface="Bookman Old Style" pitchFamily="18" charset="0"/>
              </a:rPr>
              <a:t>"</a:t>
            </a:r>
            <a:r>
              <a:rPr lang="en-US" sz="1600" dirty="0">
                <a:latin typeface="Bookman Old Style" pitchFamily="18" charset="0"/>
              </a:rPr>
              <a:t>DS1" and " T1" are often used interchangeably</a:t>
            </a:r>
          </a:p>
          <a:p>
            <a:pPr marL="338138" indent="-338138" eaLnBrk="1" hangingPunct="1">
              <a:lnSpc>
                <a:spcPct val="95000"/>
              </a:lnSpc>
              <a:spcBef>
                <a:spcPts val="300"/>
              </a:spcBef>
            </a:pPr>
            <a:r>
              <a:rPr lang="en-US" sz="1600" dirty="0">
                <a:latin typeface="Bookman Old Style" pitchFamily="18" charset="0"/>
              </a:rPr>
              <a:t>DS3 (T3) service is 45Mbps</a:t>
            </a:r>
          </a:p>
          <a:p>
            <a:pPr marL="338138" indent="-338138" eaLnBrk="1" hangingPunct="1">
              <a:lnSpc>
                <a:spcPct val="95000"/>
              </a:lnSpc>
              <a:spcBef>
                <a:spcPts val="300"/>
              </a:spcBef>
            </a:pPr>
            <a:r>
              <a:rPr lang="en-US" sz="1600" dirty="0">
                <a:latin typeface="Bookman Old Style" pitchFamily="18" charset="0"/>
              </a:rPr>
              <a:t>Both DS1 and DS3 require a network interface device on both ends called a </a:t>
            </a:r>
            <a:r>
              <a:rPr lang="en-US" sz="1600" i="1" dirty="0">
                <a:latin typeface="Bookman Old Style" pitchFamily="18" charset="0"/>
              </a:rPr>
              <a:t>DSU/CSU (Data Service Unit/Channel Service Unit)</a:t>
            </a:r>
            <a:endParaRPr lang="en-US" sz="1600" dirty="0">
              <a:latin typeface="Bookman Old Style" pitchFamily="18" charset="0"/>
            </a:endParaRPr>
          </a:p>
          <a:p>
            <a:pPr marL="338138" indent="-338138" eaLnBrk="1" hangingPunct="1">
              <a:lnSpc>
                <a:spcPct val="95000"/>
              </a:lnSpc>
              <a:spcBef>
                <a:spcPts val="300"/>
              </a:spcBef>
            </a:pPr>
            <a:r>
              <a:rPr lang="en-US" sz="1600" dirty="0">
                <a:latin typeface="Bookman Old Style" pitchFamily="18" charset="0"/>
              </a:rPr>
              <a:t>Rates or </a:t>
            </a:r>
            <a:r>
              <a:rPr lang="en-US" sz="1600" i="1" dirty="0">
                <a:latin typeface="Bookman Old Style" pitchFamily="18" charset="0"/>
              </a:rPr>
              <a:t>tariffs </a:t>
            </a:r>
            <a:r>
              <a:rPr lang="en-US" sz="1600" dirty="0">
                <a:latin typeface="Bookman Old Style" pitchFamily="18" charset="0"/>
              </a:rPr>
              <a:t>are based on distance</a:t>
            </a:r>
          </a:p>
          <a:p>
            <a:pPr marL="688975" lvl="1" indent="-236538" eaLnBrk="1" hangingPunct="1">
              <a:lnSpc>
                <a:spcPct val="95000"/>
              </a:lnSpc>
              <a:spcBef>
                <a:spcPts val="300"/>
              </a:spcBef>
            </a:pPr>
            <a:r>
              <a:rPr lang="en-US" sz="1600" dirty="0">
                <a:latin typeface="Bookman Old Style" pitchFamily="18" charset="0"/>
              </a:rPr>
              <a:t>DS1 is around $300/month city and $500/month rural</a:t>
            </a:r>
          </a:p>
          <a:p>
            <a:pPr marL="688975" lvl="1" indent="-236538" eaLnBrk="1" hangingPunct="1">
              <a:lnSpc>
                <a:spcPct val="95000"/>
              </a:lnSpc>
              <a:spcBef>
                <a:spcPts val="300"/>
              </a:spcBef>
            </a:pPr>
            <a:r>
              <a:rPr lang="en-US" sz="1600" dirty="0">
                <a:latin typeface="Bookman Old Style" pitchFamily="18" charset="0"/>
              </a:rPr>
              <a:t>Typical DS3 is around $3000/month</a:t>
            </a:r>
          </a:p>
          <a:p>
            <a:pPr marL="688975" lvl="1" indent="-236538" eaLnBrk="1" hangingPunct="1">
              <a:lnSpc>
                <a:spcPct val="95000"/>
              </a:lnSpc>
              <a:spcBef>
                <a:spcPts val="300"/>
              </a:spcBef>
            </a:pPr>
            <a:endParaRPr lang="en-US" sz="500" dirty="0">
              <a:latin typeface="Bookman Old Style" pitchFamily="18" charset="0"/>
            </a:endParaRPr>
          </a:p>
          <a:p>
            <a:pPr marL="338138" indent="-338138" eaLnBrk="1" hangingPunct="1">
              <a:lnSpc>
                <a:spcPct val="95000"/>
              </a:lnSpc>
              <a:spcBef>
                <a:spcPts val="300"/>
              </a:spcBef>
              <a:buFontTx/>
              <a:buNone/>
            </a:pPr>
            <a:r>
              <a:rPr lang="en-US" sz="1600" b="1" dirty="0">
                <a:latin typeface="Bookman Old Style" pitchFamily="18" charset="0"/>
              </a:rPr>
              <a:t>Advantages </a:t>
            </a:r>
          </a:p>
          <a:p>
            <a:pPr marL="338138" indent="-338138" eaLnBrk="1" hangingPunct="1">
              <a:lnSpc>
                <a:spcPct val="95000"/>
              </a:lnSpc>
              <a:spcBef>
                <a:spcPts val="300"/>
              </a:spcBef>
            </a:pPr>
            <a:r>
              <a:rPr lang="en-US" sz="1600" dirty="0">
                <a:latin typeface="Bookman Old Style" pitchFamily="18" charset="0"/>
              </a:rPr>
              <a:t>Economical for ongoing bulk transfer between fixed points</a:t>
            </a:r>
          </a:p>
          <a:p>
            <a:pPr marL="338138" indent="-338138" eaLnBrk="1" hangingPunct="1">
              <a:lnSpc>
                <a:spcPct val="95000"/>
              </a:lnSpc>
              <a:spcBef>
                <a:spcPts val="300"/>
              </a:spcBef>
            </a:pPr>
            <a:r>
              <a:rPr lang="en-US" sz="1600" dirty="0">
                <a:latin typeface="Bookman Old Style" pitchFamily="18" charset="0"/>
              </a:rPr>
              <a:t>Reliable, with accurate diagnostics (troubleshooting)</a:t>
            </a:r>
          </a:p>
          <a:p>
            <a:pPr marL="338138" indent="-338138" eaLnBrk="1" hangingPunct="1">
              <a:lnSpc>
                <a:spcPct val="95000"/>
              </a:lnSpc>
              <a:spcBef>
                <a:spcPts val="300"/>
              </a:spcBef>
            </a:pPr>
            <a:r>
              <a:rPr lang="en-US" sz="1600" dirty="0">
                <a:latin typeface="Bookman Old Style" pitchFamily="18" charset="0"/>
              </a:rPr>
              <a:t>Widely available in urban U.S.</a:t>
            </a:r>
          </a:p>
          <a:p>
            <a:pPr marL="338138" indent="-338138" eaLnBrk="1" hangingPunct="1">
              <a:lnSpc>
                <a:spcPct val="95000"/>
              </a:lnSpc>
              <a:spcBef>
                <a:spcPts val="300"/>
              </a:spcBef>
            </a:pPr>
            <a:endParaRPr lang="en-US" sz="500" dirty="0">
              <a:latin typeface="Bookman Old Style" pitchFamily="18" charset="0"/>
            </a:endParaRPr>
          </a:p>
          <a:p>
            <a:pPr marL="338138" indent="-338138" eaLnBrk="1" hangingPunct="1">
              <a:lnSpc>
                <a:spcPct val="95000"/>
              </a:lnSpc>
              <a:spcBef>
                <a:spcPts val="300"/>
              </a:spcBef>
              <a:buFontTx/>
              <a:buNone/>
            </a:pPr>
            <a:r>
              <a:rPr lang="en-US" sz="1600" b="1" dirty="0">
                <a:latin typeface="Bookman Old Style" pitchFamily="18" charset="0"/>
              </a:rPr>
              <a:t>Disadvantages</a:t>
            </a:r>
          </a:p>
          <a:p>
            <a:pPr marL="338138" indent="-338138" eaLnBrk="1" hangingPunct="1">
              <a:lnSpc>
                <a:spcPct val="95000"/>
              </a:lnSpc>
              <a:spcBef>
                <a:spcPts val="300"/>
              </a:spcBef>
            </a:pPr>
            <a:r>
              <a:rPr lang="en-US" sz="1600" dirty="0">
                <a:latin typeface="Bookman Old Style" pitchFamily="18" charset="0"/>
              </a:rPr>
              <a:t>Point-to-point circuit (not switched)</a:t>
            </a:r>
          </a:p>
          <a:p>
            <a:pPr marL="338138" indent="-338138" eaLnBrk="1" hangingPunct="1">
              <a:lnSpc>
                <a:spcPct val="95000"/>
              </a:lnSpc>
              <a:spcBef>
                <a:spcPts val="300"/>
              </a:spcBef>
            </a:pPr>
            <a:r>
              <a:rPr lang="en-US" sz="1600" dirty="0">
                <a:latin typeface="Bookman Old Style" pitchFamily="18" charset="0"/>
              </a:rPr>
              <a:t>Relatively high cost</a:t>
            </a:r>
          </a:p>
        </p:txBody>
      </p:sp>
    </p:spTree>
    <p:extLst>
      <p:ext uri="{BB962C8B-B14F-4D97-AF65-F5344CB8AC3E}">
        <p14:creationId xmlns:p14="http://schemas.microsoft.com/office/powerpoint/2010/main" val="199912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C183D7F6-B498-43B3-948B-1728B52AA6E4}">
                <adec:decorative xmlns:adec="http://schemas.microsoft.com/office/drawing/2017/decorative" val="1"/>
              </a:ext>
            </a:extLst>
          </p:cNvPr>
          <p:cNvSpPr/>
          <p:nvPr/>
        </p:nvSpPr>
        <p:spPr>
          <a:xfrm>
            <a:off x="1295400" y="1676400"/>
            <a:ext cx="6553200" cy="396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1" name="Footer Placeholder 4"/>
          <p:cNvSpPr>
            <a:spLocks noGrp="1"/>
          </p:cNvSpPr>
          <p:nvPr>
            <p:ph type="ftr" sz="quarter" idx="11"/>
          </p:nvPr>
        </p:nvSpPr>
        <p:spPr>
          <a:noFill/>
        </p:spPr>
        <p:txBody>
          <a:bodyPr/>
          <a:lstStyle/>
          <a:p>
            <a:r>
              <a:rPr lang="en-US" dirty="0"/>
              <a:t>CS 2600 Computer Networks I</a:t>
            </a:r>
          </a:p>
        </p:txBody>
      </p:sp>
      <p:sp>
        <p:nvSpPr>
          <p:cNvPr id="12292" name="Slide Number Placeholder 5"/>
          <p:cNvSpPr>
            <a:spLocks noGrp="1"/>
          </p:cNvSpPr>
          <p:nvPr>
            <p:ph type="sldNum" sz="quarter" idx="12"/>
          </p:nvPr>
        </p:nvSpPr>
        <p:spPr>
          <a:noFill/>
        </p:spPr>
        <p:txBody>
          <a:bodyPr/>
          <a:lstStyle/>
          <a:p>
            <a:r>
              <a:rPr lang="en-US" dirty="0"/>
              <a:t>10-</a:t>
            </a:r>
            <a:fld id="{638291F0-2128-48F3-A642-CA46BEF351BC}" type="slidenum">
              <a:rPr lang="en-US" smtClean="0"/>
              <a:pPr/>
              <a:t>5</a:t>
            </a:fld>
            <a:endParaRPr lang="en-US" dirty="0"/>
          </a:p>
        </p:txBody>
      </p:sp>
      <p:sp>
        <p:nvSpPr>
          <p:cNvPr id="12293" name="Rectangle 2"/>
          <p:cNvSpPr>
            <a:spLocks noGrp="1" noChangeArrowheads="1"/>
          </p:cNvSpPr>
          <p:nvPr>
            <p:ph type="title"/>
          </p:nvPr>
        </p:nvSpPr>
        <p:spPr/>
        <p:txBody>
          <a:bodyPr/>
          <a:lstStyle/>
          <a:p>
            <a:pPr eaLnBrk="1" hangingPunct="1"/>
            <a:r>
              <a:rPr lang="en-US" sz="2400" b="1" dirty="0"/>
              <a:t>T1 DSU/CSU Network Adapter for a Cisco Router</a:t>
            </a:r>
            <a:endParaRPr lang="en-US" dirty="0"/>
          </a:p>
        </p:txBody>
      </p:sp>
      <p:pic>
        <p:nvPicPr>
          <p:cNvPr id="17410" name="Picture 2" descr="Adapter"/>
          <p:cNvPicPr>
            <a:picLocks noChangeAspect="1" noChangeArrowheads="1"/>
          </p:cNvPicPr>
          <p:nvPr/>
        </p:nvPicPr>
        <p:blipFill>
          <a:blip r:embed="rId2" cstate="print"/>
          <a:srcRect/>
          <a:stretch>
            <a:fillRect/>
          </a:stretch>
        </p:blipFill>
        <p:spPr bwMode="auto">
          <a:xfrm>
            <a:off x="1524000" y="2057400"/>
            <a:ext cx="6083036" cy="3248025"/>
          </a:xfrm>
          <a:prstGeom prst="rect">
            <a:avLst/>
          </a:prstGeom>
          <a:noFill/>
          <a:ln w="9525">
            <a:noFill/>
            <a:miter lim="800000"/>
            <a:headEnd/>
            <a:tailEnd/>
          </a:ln>
        </p:spPr>
      </p:pic>
    </p:spTree>
    <p:extLst>
      <p:ext uri="{BB962C8B-B14F-4D97-AF65-F5344CB8AC3E}">
        <p14:creationId xmlns:p14="http://schemas.microsoft.com/office/powerpoint/2010/main" val="398798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C183D7F6-B498-43B3-948B-1728B52AA6E4}">
                <adec:decorative xmlns:adec="http://schemas.microsoft.com/office/drawing/2017/decorative" val="1"/>
              </a:ext>
            </a:extLst>
          </p:cNvPr>
          <p:cNvSpPr/>
          <p:nvPr/>
        </p:nvSpPr>
        <p:spPr>
          <a:xfrm>
            <a:off x="2076450" y="1885950"/>
            <a:ext cx="4914901" cy="36766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Object 20">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87073604"/>
              </p:ext>
            </p:extLst>
          </p:nvPr>
        </p:nvGraphicFramePr>
        <p:xfrm>
          <a:off x="1109662" y="1443431"/>
          <a:ext cx="6891338" cy="4604943"/>
        </p:xfrm>
        <a:graphic>
          <a:graphicData uri="http://schemas.openxmlformats.org/presentationml/2006/ole">
            <mc:AlternateContent xmlns:mc="http://schemas.openxmlformats.org/markup-compatibility/2006">
              <mc:Choice xmlns:v="urn:schemas-microsoft-com:vml" Requires="v">
                <p:oleObj name="Visio" r:id="rId2" imgW="6124454" imgH="4092643" progId="Visio.Drawing.11">
                  <p:embed/>
                </p:oleObj>
              </mc:Choice>
              <mc:Fallback>
                <p:oleObj name="Visio" r:id="rId2" imgW="6124454" imgH="4092643" progId="Visio.Drawing.11">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2" y="1443431"/>
                        <a:ext cx="6891338" cy="46049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Footer Placeholder 4"/>
          <p:cNvSpPr>
            <a:spLocks noGrp="1"/>
          </p:cNvSpPr>
          <p:nvPr>
            <p:ph type="ftr" sz="quarter" idx="11"/>
          </p:nvPr>
        </p:nvSpPr>
        <p:spPr>
          <a:noFill/>
        </p:spPr>
        <p:txBody>
          <a:bodyPr/>
          <a:lstStyle/>
          <a:p>
            <a:r>
              <a:rPr lang="en-US"/>
              <a:t>CS 2600 Computer Networks I</a:t>
            </a:r>
            <a:endParaRPr lang="en-US" dirty="0"/>
          </a:p>
        </p:txBody>
      </p:sp>
      <p:sp>
        <p:nvSpPr>
          <p:cNvPr id="2053" name="Slide Number Placeholder 5"/>
          <p:cNvSpPr>
            <a:spLocks noGrp="1"/>
          </p:cNvSpPr>
          <p:nvPr>
            <p:ph type="sldNum" sz="quarter" idx="12"/>
          </p:nvPr>
        </p:nvSpPr>
        <p:spPr>
          <a:noFill/>
        </p:spPr>
        <p:txBody>
          <a:bodyPr/>
          <a:lstStyle/>
          <a:p>
            <a:r>
              <a:rPr lang="en-US" dirty="0"/>
              <a:t>10-</a:t>
            </a:r>
            <a:fld id="{0DD31B14-BB2E-4956-ABC5-E01CC8580A7F}" type="slidenum">
              <a:rPr lang="en-US" smtClean="0"/>
              <a:pPr/>
              <a:t>6</a:t>
            </a:fld>
            <a:endParaRPr lang="en-US" dirty="0"/>
          </a:p>
        </p:txBody>
      </p:sp>
      <p:sp>
        <p:nvSpPr>
          <p:cNvPr id="2054" name="Rectangle 2"/>
          <p:cNvSpPr>
            <a:spLocks noGrp="1" noChangeArrowheads="1"/>
          </p:cNvSpPr>
          <p:nvPr>
            <p:ph type="title"/>
          </p:nvPr>
        </p:nvSpPr>
        <p:spPr/>
        <p:txBody>
          <a:bodyPr/>
          <a:lstStyle/>
          <a:p>
            <a:pPr eaLnBrk="1" hangingPunct="1"/>
            <a:r>
              <a:rPr lang="en-US" sz="2400" b="1" dirty="0"/>
              <a:t>Common Bandwidths Available From the Carriers</a:t>
            </a:r>
          </a:p>
        </p:txBody>
      </p:sp>
      <p:sp>
        <p:nvSpPr>
          <p:cNvPr id="2055" name="Oval 4">
            <a:extLst>
              <a:ext uri="{C183D7F6-B498-43B3-948B-1728B52AA6E4}">
                <adec:decorative xmlns:adec="http://schemas.microsoft.com/office/drawing/2017/decorative" val="1"/>
              </a:ext>
            </a:extLst>
          </p:cNvPr>
          <p:cNvSpPr>
            <a:spLocks noChangeArrowheads="1"/>
          </p:cNvSpPr>
          <p:nvPr/>
        </p:nvSpPr>
        <p:spPr bwMode="auto">
          <a:xfrm>
            <a:off x="2266950" y="3171824"/>
            <a:ext cx="4400549" cy="2219326"/>
          </a:xfrm>
          <a:prstGeom prst="ellipse">
            <a:avLst/>
          </a:prstGeom>
          <a:noFill/>
          <a:ln w="19050">
            <a:solidFill>
              <a:schemeClr val="folHlink"/>
            </a:solidFill>
            <a:round/>
            <a:headEnd/>
            <a:tailEnd/>
          </a:ln>
        </p:spPr>
        <p:txBody>
          <a:bodyPr wrap="none" anchor="ctr"/>
          <a:lstStyle/>
          <a:p>
            <a:endParaRPr lang="en-US" dirty="0"/>
          </a:p>
        </p:txBody>
      </p:sp>
      <p:sp>
        <p:nvSpPr>
          <p:cNvPr id="22" name="TextBox 21"/>
          <p:cNvSpPr txBox="1"/>
          <p:nvPr/>
        </p:nvSpPr>
        <p:spPr>
          <a:xfrm>
            <a:off x="1162050" y="5772150"/>
            <a:ext cx="6892208" cy="307777"/>
          </a:xfrm>
          <a:prstGeom prst="rect">
            <a:avLst/>
          </a:prstGeom>
          <a:noFill/>
        </p:spPr>
        <p:txBody>
          <a:bodyPr wrap="none" rtlCol="0">
            <a:spAutoFit/>
          </a:bodyPr>
          <a:lstStyle/>
          <a:p>
            <a:r>
              <a:rPr lang="en-US" sz="1400" i="1" dirty="0">
                <a:latin typeface="Times New Roman" pitchFamily="18" charset="0"/>
                <a:cs typeface="Times New Roman" pitchFamily="18" charset="0"/>
              </a:rPr>
              <a:t>*Synchronous Transport Signal, the circuits used in Synchronous Optical Networks (SONET)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p:nvSpPr>
        <p:spPr>
          <a:xfrm>
            <a:off x="523875" y="1466850"/>
            <a:ext cx="3962400" cy="4381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15" name="Footer Placeholder 4"/>
          <p:cNvSpPr>
            <a:spLocks noGrp="1"/>
          </p:cNvSpPr>
          <p:nvPr>
            <p:ph type="ftr" sz="quarter" idx="11"/>
          </p:nvPr>
        </p:nvSpPr>
        <p:spPr>
          <a:noFill/>
        </p:spPr>
        <p:txBody>
          <a:bodyPr/>
          <a:lstStyle/>
          <a:p>
            <a:r>
              <a:rPr lang="en-US"/>
              <a:t>CS 2600 Computer Networks I</a:t>
            </a:r>
            <a:endParaRPr lang="en-US" dirty="0"/>
          </a:p>
        </p:txBody>
      </p:sp>
      <p:sp>
        <p:nvSpPr>
          <p:cNvPr id="13316" name="Slide Number Placeholder 5"/>
          <p:cNvSpPr>
            <a:spLocks noGrp="1"/>
          </p:cNvSpPr>
          <p:nvPr>
            <p:ph type="sldNum" sz="quarter" idx="12"/>
          </p:nvPr>
        </p:nvSpPr>
        <p:spPr>
          <a:noFill/>
        </p:spPr>
        <p:txBody>
          <a:bodyPr/>
          <a:lstStyle/>
          <a:p>
            <a:r>
              <a:rPr lang="en-US" dirty="0"/>
              <a:t>10-</a:t>
            </a:r>
            <a:fld id="{D4017FD9-25DA-40E4-AF60-A7572B4E0A87}" type="slidenum">
              <a:rPr lang="en-US" smtClean="0"/>
              <a:pPr/>
              <a:t>7</a:t>
            </a:fld>
            <a:endParaRPr lang="en-US" dirty="0"/>
          </a:p>
        </p:txBody>
      </p:sp>
      <p:sp>
        <p:nvSpPr>
          <p:cNvPr id="13317" name="Rectangle 2"/>
          <p:cNvSpPr>
            <a:spLocks noGrp="1" noChangeArrowheads="1"/>
          </p:cNvSpPr>
          <p:nvPr>
            <p:ph type="title"/>
          </p:nvPr>
        </p:nvSpPr>
        <p:spPr/>
        <p:txBody>
          <a:bodyPr/>
          <a:lstStyle/>
          <a:p>
            <a:pPr eaLnBrk="1" hangingPunct="1"/>
            <a:r>
              <a:rPr lang="en-US" sz="2400" b="1" dirty="0"/>
              <a:t>Nortel and Cisco SONET Optical Switches</a:t>
            </a:r>
            <a:endParaRPr lang="en-US" dirty="0"/>
          </a:p>
        </p:txBody>
      </p:sp>
      <p:pic>
        <p:nvPicPr>
          <p:cNvPr id="46083" name="Picture 3" descr="Optical swtiches"/>
          <p:cNvPicPr>
            <a:picLocks noChangeAspect="1" noChangeArrowheads="1"/>
          </p:cNvPicPr>
          <p:nvPr/>
        </p:nvPicPr>
        <p:blipFill>
          <a:blip r:embed="rId2" cstate="print"/>
          <a:srcRect/>
          <a:stretch>
            <a:fillRect/>
          </a:stretch>
        </p:blipFill>
        <p:spPr bwMode="auto">
          <a:xfrm>
            <a:off x="666749" y="1673214"/>
            <a:ext cx="3640882" cy="3946536"/>
          </a:xfrm>
          <a:prstGeom prst="rect">
            <a:avLst/>
          </a:prstGeom>
          <a:noFill/>
          <a:ln w="9525">
            <a:noFill/>
            <a:miter lim="800000"/>
            <a:headEnd/>
            <a:tailEnd/>
          </a:ln>
        </p:spPr>
      </p:pic>
      <p:pic>
        <p:nvPicPr>
          <p:cNvPr id="46084" name="Picture 4" descr="Optical swtiches"/>
          <p:cNvPicPr>
            <a:picLocks noChangeAspect="1" noChangeArrowheads="1"/>
          </p:cNvPicPr>
          <p:nvPr/>
        </p:nvPicPr>
        <p:blipFill>
          <a:blip r:embed="rId3" cstate="print"/>
          <a:srcRect/>
          <a:stretch>
            <a:fillRect/>
          </a:stretch>
        </p:blipFill>
        <p:spPr bwMode="auto">
          <a:xfrm>
            <a:off x="5103495" y="1514475"/>
            <a:ext cx="3467100" cy="43338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Footer Placeholder 4"/>
          <p:cNvSpPr>
            <a:spLocks noGrp="1"/>
          </p:cNvSpPr>
          <p:nvPr>
            <p:ph type="ftr" sz="quarter" idx="11"/>
          </p:nvPr>
        </p:nvSpPr>
        <p:spPr>
          <a:noFill/>
        </p:spPr>
        <p:txBody>
          <a:bodyPr/>
          <a:lstStyle/>
          <a:p>
            <a:r>
              <a:rPr lang="en-US"/>
              <a:t>CS 2600 Computer Networks I</a:t>
            </a:r>
            <a:endParaRPr lang="en-US" dirty="0"/>
          </a:p>
        </p:txBody>
      </p:sp>
      <p:sp>
        <p:nvSpPr>
          <p:cNvPr id="3077" name="Slide Number Placeholder 5"/>
          <p:cNvSpPr>
            <a:spLocks noGrp="1"/>
          </p:cNvSpPr>
          <p:nvPr>
            <p:ph type="sldNum" sz="quarter" idx="12"/>
          </p:nvPr>
        </p:nvSpPr>
        <p:spPr>
          <a:noFill/>
        </p:spPr>
        <p:txBody>
          <a:bodyPr/>
          <a:lstStyle/>
          <a:p>
            <a:r>
              <a:rPr lang="en-US" dirty="0"/>
              <a:t>10-</a:t>
            </a:r>
            <a:fld id="{1C7007EB-2326-4260-8475-8DE40A71AF9C}" type="slidenum">
              <a:rPr lang="en-US" smtClean="0"/>
              <a:pPr/>
              <a:t>8</a:t>
            </a:fld>
            <a:endParaRPr lang="en-US" dirty="0"/>
          </a:p>
        </p:txBody>
      </p:sp>
      <p:sp>
        <p:nvSpPr>
          <p:cNvPr id="3078" name="Rectangle 2"/>
          <p:cNvSpPr>
            <a:spLocks noGrp="1" noChangeArrowheads="1"/>
          </p:cNvSpPr>
          <p:nvPr>
            <p:ph type="title"/>
          </p:nvPr>
        </p:nvSpPr>
        <p:spPr/>
        <p:txBody>
          <a:bodyPr/>
          <a:lstStyle/>
          <a:p>
            <a:pPr eaLnBrk="1" hangingPunct="1"/>
            <a:r>
              <a:rPr lang="en-US" sz="2400" b="1" dirty="0"/>
              <a:t>Table 2.1  Common Services Available </a:t>
            </a:r>
            <a:br>
              <a:rPr lang="en-US" sz="2400" b="1" dirty="0"/>
            </a:br>
            <a:r>
              <a:rPr lang="en-US" sz="2400" b="1" dirty="0"/>
              <a:t>to Connect Your Home</a:t>
            </a:r>
            <a:endParaRPr lang="en-US" dirty="0"/>
          </a:p>
        </p:txBody>
      </p:sp>
      <p:grpSp>
        <p:nvGrpSpPr>
          <p:cNvPr id="4" name="Group 3">
            <a:extLst>
              <a:ext uri="{C183D7F6-B498-43B3-948B-1728B52AA6E4}">
                <adec:decorative xmlns:adec="http://schemas.microsoft.com/office/drawing/2017/decorative" val="1"/>
              </a:ext>
            </a:extLst>
          </p:cNvPr>
          <p:cNvGrpSpPr/>
          <p:nvPr/>
        </p:nvGrpSpPr>
        <p:grpSpPr>
          <a:xfrm>
            <a:off x="1451429" y="1622067"/>
            <a:ext cx="6260934" cy="3928188"/>
            <a:chOff x="1828800" y="1595534"/>
            <a:chExt cx="6260934" cy="3928188"/>
          </a:xfrm>
        </p:grpSpPr>
        <p:sp>
          <p:nvSpPr>
            <p:cNvPr id="13" name="Rectangle 12"/>
            <p:cNvSpPr/>
            <p:nvPr/>
          </p:nvSpPr>
          <p:spPr>
            <a:xfrm>
              <a:off x="1828800" y="1595534"/>
              <a:ext cx="6260934" cy="39281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2000249" y="1809749"/>
              <a:ext cx="5221279" cy="3552825"/>
            </a:xfrm>
            <a:prstGeom prst="rect">
              <a:avLst/>
            </a:prstGeom>
            <a:noFill/>
            <a:ln w="9525">
              <a:noFill/>
              <a:miter lim="800000"/>
              <a:headEnd/>
              <a:tailEnd/>
            </a:ln>
          </p:spPr>
        </p:pic>
      </p:grpSp>
      <p:sp>
        <p:nvSpPr>
          <p:cNvPr id="2" name="Right Brace 1">
            <a:extLst>
              <a:ext uri="{C183D7F6-B498-43B3-948B-1728B52AA6E4}">
                <adec:decorative xmlns:adec="http://schemas.microsoft.com/office/drawing/2017/decorative" val="1"/>
              </a:ext>
            </a:extLst>
          </p:cNvPr>
          <p:cNvSpPr/>
          <p:nvPr/>
        </p:nvSpPr>
        <p:spPr>
          <a:xfrm>
            <a:off x="6284685" y="4027713"/>
            <a:ext cx="192593" cy="1235947"/>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 name="TextBox 2"/>
          <p:cNvSpPr txBox="1"/>
          <p:nvPr/>
        </p:nvSpPr>
        <p:spPr>
          <a:xfrm>
            <a:off x="6441665" y="4472629"/>
            <a:ext cx="1438214" cy="338554"/>
          </a:xfrm>
          <a:prstGeom prst="rect">
            <a:avLst/>
          </a:prstGeom>
          <a:noFill/>
        </p:spPr>
        <p:txBody>
          <a:bodyPr wrap="none" rtlCol="0">
            <a:spAutoFit/>
          </a:bodyPr>
          <a:lstStyle/>
          <a:p>
            <a:r>
              <a:rPr lang="en-US" sz="1600" baseline="30000" dirty="0">
                <a:solidFill>
                  <a:srgbClr val="FF0000"/>
                </a:solidFill>
              </a:rPr>
              <a:t>†</a:t>
            </a:r>
            <a:r>
              <a:rPr lang="en-US" sz="1600" dirty="0">
                <a:solidFill>
                  <a:srgbClr val="FF0000"/>
                </a:solidFill>
              </a:rPr>
              <a:t>“Broadband”</a:t>
            </a:r>
          </a:p>
        </p:txBody>
      </p:sp>
      <p:sp>
        <p:nvSpPr>
          <p:cNvPr id="11" name="TextBox 10"/>
          <p:cNvSpPr txBox="1"/>
          <p:nvPr/>
        </p:nvSpPr>
        <p:spPr>
          <a:xfrm>
            <a:off x="2514600" y="3170301"/>
            <a:ext cx="1701107" cy="338554"/>
          </a:xfrm>
          <a:prstGeom prst="rect">
            <a:avLst/>
          </a:prstGeom>
          <a:noFill/>
        </p:spPr>
        <p:txBody>
          <a:bodyPr wrap="none" rtlCol="0">
            <a:spAutoFit/>
          </a:bodyPr>
          <a:lstStyle/>
          <a:p>
            <a:r>
              <a:rPr lang="en-US" sz="1600" dirty="0">
                <a:solidFill>
                  <a:schemeClr val="bg1"/>
                </a:solidFill>
              </a:rPr>
              <a:t>(Obsolete in US)</a:t>
            </a:r>
          </a:p>
        </p:txBody>
      </p:sp>
      <p:sp>
        <p:nvSpPr>
          <p:cNvPr id="12" name="TextBox 11"/>
          <p:cNvSpPr txBox="1"/>
          <p:nvPr/>
        </p:nvSpPr>
        <p:spPr>
          <a:xfrm>
            <a:off x="2313432" y="3589816"/>
            <a:ext cx="1747594" cy="338554"/>
          </a:xfrm>
          <a:prstGeom prst="rect">
            <a:avLst/>
          </a:prstGeom>
          <a:noFill/>
        </p:spPr>
        <p:txBody>
          <a:bodyPr wrap="none" rtlCol="0">
            <a:spAutoFit/>
          </a:bodyPr>
          <a:lstStyle/>
          <a:p>
            <a:r>
              <a:rPr lang="en-US" sz="1600" dirty="0">
                <a:solidFill>
                  <a:schemeClr val="bg1"/>
                </a:solidFill>
              </a:rPr>
              <a:t>(Mostly obsolete)</a:t>
            </a:r>
          </a:p>
        </p:txBody>
      </p:sp>
      <p:sp>
        <p:nvSpPr>
          <p:cNvPr id="14" name="TextBox 13"/>
          <p:cNvSpPr txBox="1"/>
          <p:nvPr/>
        </p:nvSpPr>
        <p:spPr>
          <a:xfrm>
            <a:off x="2213491" y="4014216"/>
            <a:ext cx="1805302" cy="338554"/>
          </a:xfrm>
          <a:prstGeom prst="rect">
            <a:avLst/>
          </a:prstGeom>
          <a:noFill/>
        </p:spPr>
        <p:txBody>
          <a:bodyPr wrap="none" rtlCol="0">
            <a:spAutoFit/>
          </a:bodyPr>
          <a:lstStyle/>
          <a:p>
            <a:r>
              <a:rPr lang="en-US" sz="1600" dirty="0">
                <a:solidFill>
                  <a:schemeClr val="bg1"/>
                </a:solidFill>
              </a:rPr>
              <a:t>(CenturyLink etc.)</a:t>
            </a:r>
          </a:p>
        </p:txBody>
      </p:sp>
      <p:sp>
        <p:nvSpPr>
          <p:cNvPr id="15" name="TextBox 14"/>
          <p:cNvSpPr txBox="1"/>
          <p:nvPr/>
        </p:nvSpPr>
        <p:spPr>
          <a:xfrm>
            <a:off x="2415077" y="4407407"/>
            <a:ext cx="1441645" cy="415498"/>
          </a:xfrm>
          <a:prstGeom prst="rect">
            <a:avLst/>
          </a:prstGeom>
          <a:solidFill>
            <a:schemeClr val="tx1"/>
          </a:solidFill>
        </p:spPr>
        <p:txBody>
          <a:bodyPr wrap="square" bIns="0" rtlCol="0">
            <a:spAutoFit/>
          </a:bodyPr>
          <a:lstStyle/>
          <a:p>
            <a:r>
              <a:rPr lang="en-US" sz="1200" b="1" dirty="0">
                <a:solidFill>
                  <a:schemeClr val="bg1"/>
                </a:solidFill>
              </a:rPr>
              <a:t>(Cable modem - Comcast etc.)</a:t>
            </a:r>
          </a:p>
        </p:txBody>
      </p:sp>
      <p:sp>
        <p:nvSpPr>
          <p:cNvPr id="16" name="TextBox 15"/>
          <p:cNvSpPr txBox="1"/>
          <p:nvPr/>
        </p:nvSpPr>
        <p:spPr>
          <a:xfrm>
            <a:off x="2313432" y="5248656"/>
            <a:ext cx="1693028" cy="307777"/>
          </a:xfrm>
          <a:prstGeom prst="rect">
            <a:avLst/>
          </a:prstGeom>
          <a:noFill/>
        </p:spPr>
        <p:txBody>
          <a:bodyPr wrap="none" rtlCol="0">
            <a:spAutoFit/>
          </a:bodyPr>
          <a:lstStyle/>
          <a:p>
            <a:r>
              <a:rPr lang="en-US" sz="1400" b="1" dirty="0">
                <a:solidFill>
                  <a:schemeClr val="bg1">
                    <a:lumMod val="85000"/>
                    <a:lumOff val="15000"/>
                  </a:schemeClr>
                </a:solidFill>
              </a:rPr>
              <a:t>(Google, UTOPIA)</a:t>
            </a:r>
          </a:p>
        </p:txBody>
      </p:sp>
      <p:cxnSp>
        <p:nvCxnSpPr>
          <p:cNvPr id="6" name="Straight Arrow Connector 5">
            <a:extLst>
              <a:ext uri="{C183D7F6-B498-43B3-948B-1728B52AA6E4}">
                <adec:decorative xmlns:adec="http://schemas.microsoft.com/office/drawing/2017/decorative" val="1"/>
              </a:ext>
            </a:extLst>
          </p:cNvPr>
          <p:cNvCxnSpPr/>
          <p:nvPr/>
        </p:nvCxnSpPr>
        <p:spPr>
          <a:xfrm flipH="1" flipV="1">
            <a:off x="2085474" y="5177861"/>
            <a:ext cx="280417" cy="2195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15968" y="4453128"/>
            <a:ext cx="1518364" cy="338554"/>
          </a:xfrm>
          <a:prstGeom prst="rect">
            <a:avLst/>
          </a:prstGeom>
          <a:solidFill>
            <a:schemeClr val="tx1"/>
          </a:solidFill>
        </p:spPr>
        <p:txBody>
          <a:bodyPr wrap="none" rtlCol="0">
            <a:spAutoFit/>
          </a:bodyPr>
          <a:lstStyle/>
          <a:p>
            <a:r>
              <a:rPr lang="en-US" sz="1600" dirty="0">
                <a:solidFill>
                  <a:schemeClr val="bg1"/>
                </a:solidFill>
              </a:rPr>
              <a:t>25 – 100Mbps</a:t>
            </a:r>
          </a:p>
        </p:txBody>
      </p:sp>
      <p:sp>
        <p:nvSpPr>
          <p:cNvPr id="18" name="TextBox 17"/>
          <p:cNvSpPr txBox="1"/>
          <p:nvPr/>
        </p:nvSpPr>
        <p:spPr>
          <a:xfrm>
            <a:off x="4315968" y="4023360"/>
            <a:ext cx="1947969" cy="338554"/>
          </a:xfrm>
          <a:prstGeom prst="rect">
            <a:avLst/>
          </a:prstGeom>
          <a:solidFill>
            <a:srgbClr val="DDF2FF"/>
          </a:solidFill>
        </p:spPr>
        <p:txBody>
          <a:bodyPr wrap="none" rtlCol="0">
            <a:spAutoFit/>
          </a:bodyPr>
          <a:lstStyle/>
          <a:p>
            <a:r>
              <a:rPr lang="en-US" sz="1600" dirty="0">
                <a:solidFill>
                  <a:schemeClr val="bg1"/>
                </a:solidFill>
              </a:rPr>
              <a:t>3 – 100Mbps          </a:t>
            </a:r>
          </a:p>
        </p:txBody>
      </p:sp>
      <p:sp>
        <p:nvSpPr>
          <p:cNvPr id="19" name="TextBox 18"/>
          <p:cNvSpPr txBox="1"/>
          <p:nvPr/>
        </p:nvSpPr>
        <p:spPr>
          <a:xfrm>
            <a:off x="4051152" y="2319528"/>
            <a:ext cx="264816" cy="338554"/>
          </a:xfrm>
          <a:prstGeom prst="rect">
            <a:avLst/>
          </a:prstGeom>
          <a:noFill/>
        </p:spPr>
        <p:txBody>
          <a:bodyPr wrap="none" rtlCol="0">
            <a:spAutoFit/>
          </a:bodyPr>
          <a:lstStyle/>
          <a:p>
            <a:r>
              <a:rPr lang="en-US" sz="1600" dirty="0"/>
              <a:t>*</a:t>
            </a:r>
          </a:p>
        </p:txBody>
      </p:sp>
      <p:sp>
        <p:nvSpPr>
          <p:cNvPr id="7" name="TextBox 6"/>
          <p:cNvSpPr txBox="1"/>
          <p:nvPr/>
        </p:nvSpPr>
        <p:spPr>
          <a:xfrm>
            <a:off x="1290961" y="5690835"/>
            <a:ext cx="7548861" cy="661720"/>
          </a:xfrm>
          <a:prstGeom prst="rect">
            <a:avLst/>
          </a:prstGeom>
          <a:noFill/>
        </p:spPr>
        <p:txBody>
          <a:bodyPr wrap="none" rtlCol="0">
            <a:spAutoFit/>
          </a:bodyPr>
          <a:lstStyle/>
          <a:p>
            <a:pPr>
              <a:spcBef>
                <a:spcPts val="600"/>
              </a:spcBef>
            </a:pPr>
            <a:r>
              <a:rPr lang="en-US" sz="1600" i="1" dirty="0">
                <a:latin typeface="Bookman Old Style" panose="02050604050505020204" pitchFamily="18" charset="0"/>
              </a:rPr>
              <a:t>*Updated to reflect local offerings</a:t>
            </a:r>
          </a:p>
          <a:p>
            <a:pPr>
              <a:spcBef>
                <a:spcPts val="600"/>
              </a:spcBef>
            </a:pPr>
            <a:r>
              <a:rPr lang="en-US" sz="1600" i="1" baseline="30000" dirty="0">
                <a:latin typeface="Bookman Old Style" panose="02050604050505020204" pitchFamily="18" charset="0"/>
              </a:rPr>
              <a:t>†</a:t>
            </a:r>
            <a:r>
              <a:rPr lang="en-US" sz="1600" i="1" dirty="0">
                <a:latin typeface="Bookman Old Style" panose="02050604050505020204" pitchFamily="18" charset="0"/>
              </a:rPr>
              <a:t>FCC’s definition of “broadband” is &gt;25Mbps downlink and &gt;3Mbps uplink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4"/>
          <p:cNvSpPr>
            <a:spLocks noGrp="1"/>
          </p:cNvSpPr>
          <p:nvPr>
            <p:ph type="ftr" sz="quarter" idx="11"/>
          </p:nvPr>
        </p:nvSpPr>
        <p:spPr>
          <a:noFill/>
        </p:spPr>
        <p:txBody>
          <a:bodyPr/>
          <a:lstStyle/>
          <a:p>
            <a:r>
              <a:rPr lang="en-US"/>
              <a:t>CS 2600 Computer Networks I</a:t>
            </a:r>
            <a:endParaRPr lang="en-US" dirty="0"/>
          </a:p>
        </p:txBody>
      </p:sp>
      <p:sp>
        <p:nvSpPr>
          <p:cNvPr id="15364" name="Slide Number Placeholder 5"/>
          <p:cNvSpPr>
            <a:spLocks noGrp="1"/>
          </p:cNvSpPr>
          <p:nvPr>
            <p:ph type="sldNum" sz="quarter" idx="12"/>
          </p:nvPr>
        </p:nvSpPr>
        <p:spPr>
          <a:noFill/>
        </p:spPr>
        <p:txBody>
          <a:bodyPr/>
          <a:lstStyle/>
          <a:p>
            <a:r>
              <a:rPr lang="en-US" dirty="0"/>
              <a:t>10-</a:t>
            </a:r>
            <a:fld id="{8DBB923A-2FCE-4F93-827F-597CC7D72B99}" type="slidenum">
              <a:rPr lang="en-US" smtClean="0"/>
              <a:pPr/>
              <a:t>9</a:t>
            </a:fld>
            <a:endParaRPr lang="en-US" dirty="0"/>
          </a:p>
        </p:txBody>
      </p:sp>
      <p:sp>
        <p:nvSpPr>
          <p:cNvPr id="15365" name="Rectangle 2"/>
          <p:cNvSpPr>
            <a:spLocks noGrp="1" noChangeArrowheads="1"/>
          </p:cNvSpPr>
          <p:nvPr>
            <p:ph type="title"/>
          </p:nvPr>
        </p:nvSpPr>
        <p:spPr/>
        <p:txBody>
          <a:bodyPr/>
          <a:lstStyle/>
          <a:p>
            <a:pPr eaLnBrk="1" hangingPunct="1"/>
            <a:r>
              <a:rPr lang="en-US" sz="2400" b="1" dirty="0"/>
              <a:t>Encoding vs. Modulation</a:t>
            </a:r>
          </a:p>
        </p:txBody>
      </p:sp>
      <p:sp>
        <p:nvSpPr>
          <p:cNvPr id="15366" name="Rectangle 3"/>
          <p:cNvSpPr>
            <a:spLocks noGrp="1" noChangeArrowheads="1"/>
          </p:cNvSpPr>
          <p:nvPr>
            <p:ph idx="1"/>
          </p:nvPr>
        </p:nvSpPr>
        <p:spPr>
          <a:xfrm>
            <a:off x="1066800" y="1524000"/>
            <a:ext cx="7086600" cy="4343400"/>
          </a:xfrm>
        </p:spPr>
        <p:txBody>
          <a:bodyPr/>
          <a:lstStyle/>
          <a:p>
            <a:pPr marL="225425" indent="-225425" eaLnBrk="1" hangingPunct="1">
              <a:lnSpc>
                <a:spcPct val="95000"/>
              </a:lnSpc>
            </a:pPr>
            <a:r>
              <a:rPr lang="en-US" sz="1800" dirty="0">
                <a:latin typeface="Bookman Old Style" pitchFamily="18" charset="0"/>
              </a:rPr>
              <a:t>We assume that the data to be transmitted is originally in digital form (bits), stored in computer memory (RAM etc.)</a:t>
            </a:r>
          </a:p>
          <a:p>
            <a:pPr marL="225425" indent="-225425" eaLnBrk="1" hangingPunct="1">
              <a:lnSpc>
                <a:spcPct val="95000"/>
              </a:lnSpc>
            </a:pPr>
            <a:endParaRPr lang="en-US" sz="1800" dirty="0">
              <a:latin typeface="Bookman Old Style" pitchFamily="18" charset="0"/>
            </a:endParaRPr>
          </a:p>
          <a:p>
            <a:pPr marL="225425" indent="-225425" eaLnBrk="1" hangingPunct="1">
              <a:lnSpc>
                <a:spcPct val="95000"/>
              </a:lnSpc>
            </a:pPr>
            <a:r>
              <a:rPr lang="en-US" sz="1800" dirty="0">
                <a:latin typeface="Bookman Old Style" pitchFamily="18" charset="0"/>
              </a:rPr>
              <a:t>The process of converting that digital data into a format suitable for communication over a </a:t>
            </a:r>
            <a:r>
              <a:rPr lang="en-US" sz="1800" i="1" dirty="0">
                <a:latin typeface="Bookman Old Style" pitchFamily="18" charset="0"/>
              </a:rPr>
              <a:t>digital</a:t>
            </a:r>
            <a:r>
              <a:rPr lang="en-US" sz="1800" dirty="0">
                <a:latin typeface="Bookman Old Style" pitchFamily="18" charset="0"/>
              </a:rPr>
              <a:t> communication system (like an Ethernet or a fiber optic link) is called </a:t>
            </a:r>
            <a:r>
              <a:rPr lang="en-US" sz="1800" i="1" dirty="0">
                <a:latin typeface="Bookman Old Style" pitchFamily="18" charset="0"/>
              </a:rPr>
              <a:t>encoding</a:t>
            </a:r>
          </a:p>
          <a:p>
            <a:pPr marL="225425" indent="-225425" eaLnBrk="1" hangingPunct="1">
              <a:lnSpc>
                <a:spcPct val="95000"/>
              </a:lnSpc>
            </a:pPr>
            <a:endParaRPr lang="en-US" sz="1800" i="1" dirty="0">
              <a:latin typeface="Bookman Old Style" pitchFamily="18" charset="0"/>
            </a:endParaRPr>
          </a:p>
          <a:p>
            <a:pPr marL="225425" indent="-225425" eaLnBrk="1" hangingPunct="1">
              <a:lnSpc>
                <a:spcPct val="95000"/>
              </a:lnSpc>
            </a:pPr>
            <a:r>
              <a:rPr lang="en-US" sz="1800" dirty="0">
                <a:latin typeface="Bookman Old Style" pitchFamily="18" charset="0"/>
              </a:rPr>
              <a:t>The process of converting digital data into a form suitable for communication over an </a:t>
            </a:r>
            <a:r>
              <a:rPr lang="en-US" sz="1800" i="1" dirty="0">
                <a:latin typeface="Bookman Old Style" pitchFamily="18" charset="0"/>
              </a:rPr>
              <a:t>analog</a:t>
            </a:r>
            <a:r>
              <a:rPr lang="en-US" sz="1800" dirty="0">
                <a:latin typeface="Bookman Old Style" pitchFamily="18" charset="0"/>
              </a:rPr>
              <a:t> communication system (like a wireless LAN, DSL or a cell tower) is called </a:t>
            </a:r>
            <a:r>
              <a:rPr lang="en-US" sz="1800" i="1" dirty="0">
                <a:latin typeface="Bookman Old Style" pitchFamily="18" charset="0"/>
              </a:rPr>
              <a:t>modulation</a:t>
            </a:r>
            <a:r>
              <a:rPr lang="en-US" sz="1800" dirty="0">
                <a:latin typeface="Bookman Old Style" pitchFamily="18" charset="0"/>
              </a:rPr>
              <a:t> or </a:t>
            </a:r>
            <a:r>
              <a:rPr lang="en-US" sz="1800" i="1" dirty="0">
                <a:latin typeface="Bookman Old Style" pitchFamily="18" charset="0"/>
              </a:rPr>
              <a:t>shift keying</a:t>
            </a:r>
          </a:p>
        </p:txBody>
      </p:sp>
    </p:spTree>
  </p:cSld>
  <p:clrMapOvr>
    <a:masterClrMapping/>
  </p:clrMapOvr>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33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FF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13399</TotalTime>
  <Words>1345</Words>
  <Application>Microsoft Office PowerPoint</Application>
  <PresentationFormat>On-screen Show (4:3)</PresentationFormat>
  <Paragraphs>164</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Bookman Old Style</vt:lpstr>
      <vt:lpstr>Times New Roman</vt:lpstr>
      <vt:lpstr>Default Design</vt:lpstr>
      <vt:lpstr>Visio</vt:lpstr>
      <vt:lpstr>CS 2600 Computer Networks I Dr. Sayeed Sajal  Lecture 10 Encoding</vt:lpstr>
      <vt:lpstr>Major Telecommunications Carriers (“Telecoms”)</vt:lpstr>
      <vt:lpstr>Common Data Rates Available From the Carriers</vt:lpstr>
      <vt:lpstr>DS1/T1 and DS3/T3 Circuits</vt:lpstr>
      <vt:lpstr>T1 DSU/CSU Network Adapter for a Cisco Router</vt:lpstr>
      <vt:lpstr>Common Bandwidths Available From the Carriers</vt:lpstr>
      <vt:lpstr>Nortel and Cisco SONET Optical Switches</vt:lpstr>
      <vt:lpstr>Table 2.1  Common Services Available  to Connect Your Home</vt:lpstr>
      <vt:lpstr>Encoding vs. Modulation</vt:lpstr>
      <vt:lpstr>Transmission Hardware Terms</vt:lpstr>
      <vt:lpstr>Encoding Data for Transmission Over a Digital Link</vt:lpstr>
      <vt:lpstr>Figure 2.4  NRZ* Encoding of a Bit Stream</vt:lpstr>
      <vt:lpstr>A Quartz Crystal Oscillator “Clock”</vt:lpstr>
      <vt:lpstr>Example of Clock Drift with NRZ*</vt:lpstr>
      <vt:lpstr>Different Encoding Strategies (Based on Figure 2.5)</vt:lpstr>
      <vt:lpstr>Baud Rate vs. Data Rate</vt:lpstr>
      <vt:lpstr>4B/5B Encoding (See Table 2.2)</vt:lpstr>
      <vt:lpstr>Quiz Next Time</vt:lpstr>
      <vt:lpstr>Homework Question 1.</vt:lpstr>
      <vt:lpstr>Homework 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Lisa Cannon</cp:lastModifiedBy>
  <cp:revision>754</cp:revision>
  <cp:lastPrinted>1601-01-01T00:00:00Z</cp:lastPrinted>
  <dcterms:created xsi:type="dcterms:W3CDTF">2003-04-27T18:03:04Z</dcterms:created>
  <dcterms:modified xsi:type="dcterms:W3CDTF">2021-11-17T22:28:06Z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