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6"/>
  </p:notesMasterIdLst>
  <p:handoutMasterIdLst>
    <p:handoutMasterId r:id="rId17"/>
  </p:handoutMasterIdLst>
  <p:sldIdLst>
    <p:sldId id="275" r:id="rId2"/>
    <p:sldId id="441" r:id="rId3"/>
    <p:sldId id="442" r:id="rId4"/>
    <p:sldId id="443" r:id="rId5"/>
    <p:sldId id="444" r:id="rId6"/>
    <p:sldId id="407" r:id="rId7"/>
    <p:sldId id="439" r:id="rId8"/>
    <p:sldId id="408" r:id="rId9"/>
    <p:sldId id="438" r:id="rId10"/>
    <p:sldId id="409" r:id="rId11"/>
    <p:sldId id="440" r:id="rId12"/>
    <p:sldId id="416" r:id="rId13"/>
    <p:sldId id="417" r:id="rId14"/>
    <p:sldId id="418" r:id="rId15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33CC33"/>
    <a:srgbClr val="99CC00"/>
    <a:srgbClr val="DDDDDD"/>
    <a:srgbClr val="C0C0C0"/>
    <a:srgbClr val="CCCCFF"/>
    <a:srgbClr val="CCECFF"/>
    <a:srgbClr val="99CCFF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57" autoAdjust="0"/>
    <p:restoredTop sz="94569" autoAdjust="0"/>
  </p:normalViewPr>
  <p:slideViewPr>
    <p:cSldViewPr snapToGrid="0">
      <p:cViewPr varScale="1">
        <p:scale>
          <a:sx n="114" d="100"/>
          <a:sy n="114" d="100"/>
        </p:scale>
        <p:origin x="133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5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5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DBEB8B4-6ED0-4DA9-96EA-EBEF937C9A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40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84213"/>
            <a:ext cx="4557712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4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30700"/>
            <a:ext cx="54864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4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4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93D8270-4EE8-4406-A9C7-11FA20883C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817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2/9/20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2600 Computer Networks 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11-</a:t>
            </a:r>
            <a:fld id="{52F67EFE-52DC-42D4-9E52-C41EC7AF55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2/9/20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2600 Computer Networks 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11-</a:t>
            </a:r>
            <a:fld id="{570D3DE4-DBF8-4628-85F6-7BE957A44A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2/9/20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2600 Computer Networks 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11-</a:t>
            </a:r>
            <a:fld id="{26511B5E-D994-43C8-8CD7-B94A0B2B1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2/9/20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2600 Computer Networks 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11-</a:t>
            </a:r>
            <a:fld id="{481D4D1B-18BA-4F64-B480-A806F71DAA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2/9/20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2600 Computer Networks 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11-</a:t>
            </a:r>
            <a:fld id="{16BBB109-05EA-4976-8CCB-F4D3638B8E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2/9/20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2600 Computer Networks 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11-</a:t>
            </a:r>
            <a:fld id="{68E6EC60-C2B5-46AB-9C63-A6BD4ED22F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2/9/20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2600 Computer Networks I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11-</a:t>
            </a:r>
            <a:fld id="{D6444641-B01B-408E-A461-58D04B83F5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2/9/20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2600 Computer Networks I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11-</a:t>
            </a:r>
            <a:fld id="{02C316F8-5C48-4697-80CF-4D1AEF3B71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2/9/20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2600 Computer Networks I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11-</a:t>
            </a:r>
            <a:fld id="{56D25F93-90D5-4654-9861-7F0AB38004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2/9/20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2600 Computer Networks 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11-</a:t>
            </a:r>
            <a:fld id="{F40116C4-DBD8-4D59-AF3F-BD239CD0FF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2/9/20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2600 Computer Networks 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11-</a:t>
            </a:r>
            <a:fld id="{111CF4D1-9CFD-42FA-B015-D6DDB3871F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12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 smtClean="0"/>
            </a:lvl1pPr>
          </a:lstStyle>
          <a:p>
            <a:pPr>
              <a:defRPr/>
            </a:pPr>
            <a:r>
              <a:rPr lang="en-US"/>
              <a:t>2/9/20</a:t>
            </a:r>
          </a:p>
        </p:txBody>
      </p:sp>
      <p:sp>
        <p:nvSpPr>
          <p:cNvPr id="3512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28800" y="6477000"/>
            <a:ext cx="5486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/>
            </a:lvl1pPr>
          </a:lstStyle>
          <a:p>
            <a:pPr>
              <a:defRPr/>
            </a:pPr>
            <a:r>
              <a:rPr lang="en-US"/>
              <a:t>CS 2600 Computer Networks I</a:t>
            </a:r>
            <a:endParaRPr lang="en-US" dirty="0"/>
          </a:p>
        </p:txBody>
      </p:sp>
      <p:sp>
        <p:nvSpPr>
          <p:cNvPr id="3512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pPr>
              <a:defRPr/>
            </a:pPr>
            <a:r>
              <a:rPr lang="en-US"/>
              <a:t>11-</a:t>
            </a:r>
            <a:fld id="{AA5FDE55-C968-4FE6-A989-E52A8E46BB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hyperlink" Target="http://www.netbook.cs.purdue.edu/animations/Amplitude%20Shift%20Keyin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hyperlink" Target="http://www.netbook.cs.purdue.edu/animations/Frequency%20Shift%20Keyin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hyperlink" Target="http://www.netbook.cs.purdue.edu/animations/Phase%20Shift%20Keyin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11-</a:t>
            </a:r>
            <a:fld id="{C3D7E1F3-FBD5-4293-9F82-719763DA10F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126162"/>
          </a:xfrm>
        </p:spPr>
        <p:txBody>
          <a:bodyPr/>
          <a:lstStyle/>
          <a:p>
            <a:pPr eaLnBrk="1" hangingPunct="1"/>
            <a:r>
              <a:rPr lang="en-US" sz="3200" b="1" dirty="0"/>
              <a:t>CS 2600</a:t>
            </a:r>
            <a:br>
              <a:rPr lang="en-US" sz="3200" b="1" dirty="0"/>
            </a:br>
            <a:r>
              <a:rPr lang="en-US" sz="3200" b="1" dirty="0"/>
              <a:t>Computer Networks I</a:t>
            </a:r>
            <a:br>
              <a:rPr lang="en-US" sz="3200" b="1" dirty="0"/>
            </a:br>
            <a:r>
              <a:rPr lang="en-US" sz="3200" b="1" dirty="0"/>
              <a:t>Dr. </a:t>
            </a:r>
            <a:r>
              <a:rPr lang="en-US" sz="3200" b="1"/>
              <a:t>Sayeed </a:t>
            </a:r>
            <a:r>
              <a:rPr lang="en-US" sz="3200" b="1" dirty="0"/>
              <a:t>S</a:t>
            </a:r>
            <a:r>
              <a:rPr lang="en-US" sz="3200" b="1"/>
              <a:t>ajal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2800" b="1" dirty="0"/>
              <a:t>Lecture 11</a:t>
            </a:r>
            <a:br>
              <a:rPr lang="en-US" sz="2800" b="1" dirty="0"/>
            </a:br>
            <a:r>
              <a:rPr lang="en-US" sz="2800" b="1" dirty="0"/>
              <a:t>Modulation and Modems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61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11-</a:t>
            </a:r>
            <a:fld id="{E9703693-7EDE-4DE9-9E0C-8AB14BFDC90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sz="2400" b="1" dirty="0"/>
              <a:t>Quadrature Amplitude Modulation (QAM)</a:t>
            </a:r>
          </a:p>
        </p:txBody>
      </p:sp>
      <p:graphicFrame>
        <p:nvGraphicFramePr>
          <p:cNvPr id="6146" name="Object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1147718"/>
              </p:ext>
            </p:extLst>
          </p:nvPr>
        </p:nvGraphicFramePr>
        <p:xfrm>
          <a:off x="838200" y="1066800"/>
          <a:ext cx="7467600" cy="533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056882" imgH="5038230" progId="Visio.Drawing.11">
                  <p:embed/>
                </p:oleObj>
              </mc:Choice>
              <mc:Fallback>
                <p:oleObj name="Visio" r:id="rId2" imgW="7056882" imgH="5038230" progId="Visio.Drawing.11">
                  <p:embed/>
                  <p:pic>
                    <p:nvPicPr>
                      <p:cNvPr id="0" name="Picture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066800"/>
                        <a:ext cx="7467600" cy="5332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7200" y="1428750"/>
            <a:ext cx="8229600" cy="40100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7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71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11-</a:t>
            </a:r>
            <a:fld id="{F0CABEAE-344E-44D6-8AE3-68386545E6A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/>
              <a:t>Digital Subscriber Line (DSL) Modems</a:t>
            </a:r>
          </a:p>
        </p:txBody>
      </p:sp>
      <p:pic>
        <p:nvPicPr>
          <p:cNvPr id="55299" name="Picture 3" descr="A picture of a DSL Mode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764" y="2352675"/>
            <a:ext cx="4240161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3" name="Picture 7" descr="A picture of a DSL Mode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72025" y="1695450"/>
            <a:ext cx="371475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7200" y="1295400"/>
            <a:ext cx="8229600" cy="472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7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71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11-</a:t>
            </a:r>
            <a:fld id="{F0CABEAE-344E-44D6-8AE3-68386545E6A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/>
              <a:t>Digital Subscriber Line (DSL) Configuration</a:t>
            </a:r>
          </a:p>
        </p:txBody>
      </p:sp>
      <p:grpSp>
        <p:nvGrpSpPr>
          <p:cNvPr id="7175" name="Group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600200"/>
            <a:ext cx="8228013" cy="4217988"/>
            <a:chOff x="609600" y="1600200"/>
            <a:chExt cx="8228013" cy="4217988"/>
          </a:xfrm>
        </p:grpSpPr>
        <p:graphicFrame>
          <p:nvGraphicFramePr>
            <p:cNvPr id="7170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44477001"/>
                </p:ext>
              </p:extLst>
            </p:nvPr>
          </p:nvGraphicFramePr>
          <p:xfrm>
            <a:off x="609600" y="1600200"/>
            <a:ext cx="8228013" cy="4217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2" imgW="8637726" imgH="4427008" progId="Visio.Drawing.11">
                    <p:embed/>
                  </p:oleObj>
                </mc:Choice>
                <mc:Fallback>
                  <p:oleObj name="Visio" r:id="rId2" imgW="8637726" imgH="4427008" progId="Visio.Drawing.11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9600" y="1600200"/>
                          <a:ext cx="8228013" cy="42179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7" name="TextBox 6"/>
            <p:cNvSpPr txBox="1">
              <a:spLocks noChangeArrowheads="1"/>
            </p:cNvSpPr>
            <p:nvPr/>
          </p:nvSpPr>
          <p:spPr bwMode="auto">
            <a:xfrm>
              <a:off x="5702157" y="4572000"/>
              <a:ext cx="184934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Local Phone Carrier Switch (Central Office)</a:t>
              </a:r>
            </a:p>
          </p:txBody>
        </p:sp>
      </p:grpSp>
      <p:sp>
        <p:nvSpPr>
          <p:cNvPr id="7176" name="TextBox 8"/>
          <p:cNvSpPr txBox="1">
            <a:spLocks noChangeArrowheads="1"/>
          </p:cNvSpPr>
          <p:nvPr/>
        </p:nvSpPr>
        <p:spPr bwMode="auto">
          <a:xfrm>
            <a:off x="5594350" y="5410200"/>
            <a:ext cx="30924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*Digital Subscriber Line Access Multiplexor</a:t>
            </a:r>
          </a:p>
        </p:txBody>
      </p:sp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6284686" y="4096657"/>
            <a:ext cx="791029" cy="276999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DSLAM*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11-</a:t>
            </a:r>
            <a:fld id="{C04297EC-C9E5-458D-B3E5-AEAFDA8D909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/>
              <a:t>Digital Subscriber Line Characteristics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pPr marL="339725" indent="-339725" eaLnBrk="1" hangingPunct="1">
              <a:spcBef>
                <a:spcPts val="600"/>
              </a:spcBef>
            </a:pPr>
            <a:r>
              <a:rPr lang="en-US" sz="1600" dirty="0">
                <a:latin typeface="Bookman Old Style" pitchFamily="18" charset="0"/>
              </a:rPr>
              <a:t>Runs on a single copper pair over existing analog phone network local loop </a:t>
            </a:r>
          </a:p>
          <a:p>
            <a:pPr marL="339725" indent="-339725" eaLnBrk="1" hangingPunct="1">
              <a:spcBef>
                <a:spcPts val="600"/>
              </a:spcBef>
            </a:pPr>
            <a:r>
              <a:rPr lang="en-US" sz="1600" dirty="0">
                <a:latin typeface="Bookman Old Style" pitchFamily="18" charset="0"/>
              </a:rPr>
              <a:t>Provides a “hard-wired” virtual circuit to one destination (usually the ISP)</a:t>
            </a:r>
          </a:p>
          <a:p>
            <a:pPr marL="339725" indent="-339725" eaLnBrk="1" hangingPunct="1">
              <a:spcBef>
                <a:spcPts val="600"/>
              </a:spcBef>
            </a:pPr>
            <a:r>
              <a:rPr lang="en-US" sz="1600" dirty="0">
                <a:latin typeface="Bookman Old Style" pitchFamily="18" charset="0"/>
              </a:rPr>
              <a:t>Asymmetric DSL (ADSL) is the most widely used standard</a:t>
            </a:r>
          </a:p>
          <a:p>
            <a:pPr marL="339725" indent="-339725" eaLnBrk="1" hangingPunct="1">
              <a:spcBef>
                <a:spcPts val="600"/>
              </a:spcBef>
            </a:pPr>
            <a:r>
              <a:rPr lang="en-US" sz="1600" dirty="0">
                <a:latin typeface="Bookman Old Style" pitchFamily="18" charset="0"/>
              </a:rPr>
              <a:t>Performance depends heavily on length and quality of local loop</a:t>
            </a:r>
          </a:p>
          <a:p>
            <a:pPr marL="339725" indent="-339725" eaLnBrk="1" hangingPunct="1">
              <a:spcBef>
                <a:spcPts val="600"/>
              </a:spcBef>
            </a:pPr>
            <a:r>
              <a:rPr lang="en-US" sz="1600" dirty="0">
                <a:latin typeface="Bookman Old Style" pitchFamily="18" charset="0"/>
              </a:rPr>
              <a:t>CenturyLink DSL service is capable of 30Mbps downstream</a:t>
            </a:r>
          </a:p>
          <a:p>
            <a:pPr marL="339725" indent="-339725" eaLnBrk="1" hangingPunct="1">
              <a:spcBef>
                <a:spcPts val="600"/>
              </a:spcBef>
            </a:pPr>
            <a:r>
              <a:rPr lang="en-US" sz="1600" dirty="0">
                <a:latin typeface="Bookman Old Style" pitchFamily="18" charset="0"/>
              </a:rPr>
              <a:t>Maximum supported local loop distance is normally 18,000 ft.</a:t>
            </a:r>
          </a:p>
          <a:p>
            <a:pPr marL="339725" indent="-339725" eaLnBrk="1" hangingPunct="1">
              <a:spcBef>
                <a:spcPts val="600"/>
              </a:spcBef>
            </a:pPr>
            <a:r>
              <a:rPr lang="en-US" sz="1600" dirty="0">
                <a:latin typeface="Bookman Old Style" pitchFamily="18" charset="0"/>
              </a:rPr>
              <a:t>Communication between the customer’s DSL modem and the DSLAM may use PPP over ATM cells (PPPoA) or Ethernet frames (PPPoE)</a:t>
            </a:r>
          </a:p>
          <a:p>
            <a:pPr marL="339725" indent="-339725" eaLnBrk="1" hangingPunct="1">
              <a:spcBef>
                <a:spcPct val="10000"/>
              </a:spcBef>
            </a:pPr>
            <a:endParaRPr lang="en-US" sz="1600" dirty="0">
              <a:latin typeface="Bookman Old Style" pitchFamily="18" charset="0"/>
            </a:endParaRPr>
          </a:p>
          <a:p>
            <a:pPr marL="339725" indent="-339725" eaLnBrk="1" hangingPunct="1">
              <a:spcBef>
                <a:spcPct val="10000"/>
              </a:spcBef>
            </a:pPr>
            <a:endParaRPr lang="en-US" sz="1600" dirty="0">
              <a:latin typeface="Bookman Old Style" pitchFamily="18" charset="0"/>
            </a:endParaRPr>
          </a:p>
          <a:p>
            <a:pPr marL="339725" indent="-339725" eaLnBrk="1" hangingPunct="1">
              <a:spcBef>
                <a:spcPct val="10000"/>
              </a:spcBef>
            </a:pPr>
            <a:endParaRPr lang="en-US" sz="1600" dirty="0">
              <a:latin typeface="Bookman Old Style" pitchFamily="18" charset="0"/>
            </a:endParaRPr>
          </a:p>
          <a:p>
            <a:pPr marL="339725" indent="-339725" eaLnBrk="1" hangingPunct="1">
              <a:spcBef>
                <a:spcPct val="10000"/>
              </a:spcBef>
            </a:pPr>
            <a:endParaRPr lang="en-US" sz="1600" dirty="0">
              <a:latin typeface="Bookman Old Style" pitchFamily="18" charset="0"/>
            </a:endParaRPr>
          </a:p>
          <a:p>
            <a:pPr marL="339725" indent="-339725" algn="ctr" eaLnBrk="1" hangingPunct="1">
              <a:spcBef>
                <a:spcPct val="10000"/>
              </a:spcBef>
              <a:buFontTx/>
              <a:buNone/>
            </a:pPr>
            <a:r>
              <a:rPr lang="en-US" sz="1600" dirty="0">
                <a:latin typeface="Bookman Old Style" pitchFamily="18" charset="0"/>
              </a:rPr>
              <a:t>(continued on next slide)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11-</a:t>
            </a:r>
            <a:fld id="{1A3A2A92-4EF0-4596-B359-7C5C9C5666C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/>
              <a:t>Digital Subscriber Line Characteristics (cont.)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pPr marL="339725" indent="-339725" eaLnBrk="1" hangingPunct="1">
              <a:spcBef>
                <a:spcPts val="600"/>
              </a:spcBef>
            </a:pPr>
            <a:r>
              <a:rPr lang="en-US" sz="1600" dirty="0">
                <a:latin typeface="Bookman Old Style" pitchFamily="18" charset="0"/>
              </a:rPr>
              <a:t>Discrete Multitone (DMT) is most common modulation technology</a:t>
            </a:r>
          </a:p>
          <a:p>
            <a:pPr marL="1031875" lvl="1" indent="-342900" eaLnBrk="1" hangingPunct="1">
              <a:spcBef>
                <a:spcPts val="600"/>
              </a:spcBef>
            </a:pPr>
            <a:r>
              <a:rPr lang="en-US" sz="1600" dirty="0">
                <a:latin typeface="Bookman Old Style" pitchFamily="18" charset="0"/>
              </a:rPr>
              <a:t>Uses QAM with up to 255 4.3KHz carrier bands (ANSI std T1.413) </a:t>
            </a:r>
          </a:p>
          <a:p>
            <a:pPr marL="1031875" lvl="1" indent="-342900" eaLnBrk="1" hangingPunct="1">
              <a:spcBef>
                <a:spcPts val="600"/>
              </a:spcBef>
            </a:pPr>
            <a:r>
              <a:rPr lang="en-US" sz="1600" dirty="0">
                <a:latin typeface="Bookman Old Style" pitchFamily="18" charset="0"/>
              </a:rPr>
              <a:t>Carrierless Amplitude &amp; Phase Modulation (CAP) is an competing standard that’s on its way out</a:t>
            </a:r>
          </a:p>
          <a:p>
            <a:pPr marL="339725" indent="-339725" eaLnBrk="1" hangingPunct="1">
              <a:spcBef>
                <a:spcPts val="600"/>
              </a:spcBef>
            </a:pPr>
            <a:r>
              <a:rPr lang="en-US" sz="1600" dirty="0">
                <a:latin typeface="Bookman Old Style" pitchFamily="18" charset="0"/>
              </a:rPr>
              <a:t>Requires compatible DSL modem technology at the phone switch (DSLAM), so what you use will depend on your telco</a:t>
            </a:r>
          </a:p>
          <a:p>
            <a:pPr marL="1031875" lvl="1" indent="-342900" eaLnBrk="1" hangingPunct="1">
              <a:spcBef>
                <a:spcPts val="600"/>
              </a:spcBef>
            </a:pPr>
            <a:r>
              <a:rPr lang="en-US" sz="1600" dirty="0">
                <a:latin typeface="Bookman Old Style" pitchFamily="18" charset="0"/>
              </a:rPr>
              <a:t>The local CenturyLink service currently offers the Accton</a:t>
            </a:r>
            <a:r>
              <a:rPr lang="en-US" sz="1600" baseline="30000" dirty="0"/>
              <a:t>®</a:t>
            </a:r>
            <a:r>
              <a:rPr lang="en-US" sz="1600" dirty="0">
                <a:latin typeface="Bookman Old Style" pitchFamily="18" charset="0"/>
              </a:rPr>
              <a:t> combined modem/router/switch/wireless access point, which uses DMT</a:t>
            </a:r>
          </a:p>
          <a:p>
            <a:pPr marL="1031875" lvl="1" indent="-342900" eaLnBrk="1" hangingPunct="1">
              <a:spcBef>
                <a:spcPts val="600"/>
              </a:spcBef>
            </a:pPr>
            <a:r>
              <a:rPr lang="en-US" sz="1600" dirty="0">
                <a:latin typeface="Bookman Old Style" pitchFamily="18" charset="0"/>
              </a:rPr>
              <a:t>Must pay ISP fee in addition to DSL service fee, various ISPs available</a:t>
            </a:r>
          </a:p>
          <a:p>
            <a:pPr marL="339725" indent="-339725" eaLnBrk="1" hangingPunct="1">
              <a:spcBef>
                <a:spcPts val="600"/>
              </a:spcBef>
            </a:pPr>
            <a:r>
              <a:rPr lang="en-US" sz="1600" dirty="0">
                <a:latin typeface="Bookman Old Style" pitchFamily="18" charset="0"/>
              </a:rPr>
              <a:t>The same phone line carries analog voice, and a </a:t>
            </a:r>
            <a:r>
              <a:rPr lang="en-US" sz="1600" i="1" dirty="0">
                <a:latin typeface="Bookman Old Style" pitchFamily="18" charset="0"/>
              </a:rPr>
              <a:t>microfilter </a:t>
            </a:r>
            <a:r>
              <a:rPr lang="en-US" sz="1600" dirty="0">
                <a:latin typeface="Bookman Old Style" pitchFamily="18" charset="0"/>
              </a:rPr>
              <a:t>is required to prevent the voice from interfering with the DSL traffic, and visa versa</a:t>
            </a:r>
          </a:p>
          <a:p>
            <a:pPr marL="339725" indent="-339725" eaLnBrk="1" hangingPunct="1">
              <a:spcBef>
                <a:spcPts val="600"/>
              </a:spcBef>
            </a:pPr>
            <a:r>
              <a:rPr lang="en-US" sz="1600" dirty="0">
                <a:latin typeface="Bookman Old Style" pitchFamily="18" charset="0"/>
              </a:rPr>
              <a:t>Other xDSL technologies are available, mostly for business use</a:t>
            </a:r>
          </a:p>
          <a:p>
            <a:pPr marL="339725" indent="-339725" eaLnBrk="1" hangingPunct="1">
              <a:spcBef>
                <a:spcPts val="600"/>
              </a:spcBef>
            </a:pPr>
            <a:r>
              <a:rPr lang="en-US" sz="1600" dirty="0">
                <a:latin typeface="Bookman Old Style" pitchFamily="18" charset="0"/>
              </a:rPr>
              <a:t>32 million subscribers in U.S. (as of January 2010)</a:t>
            </a:r>
          </a:p>
          <a:p>
            <a:pPr marL="339725" indent="-339725" eaLnBrk="1" hangingPunct="1">
              <a:spcBef>
                <a:spcPts val="600"/>
              </a:spcBef>
            </a:pPr>
            <a:r>
              <a:rPr lang="en-US" sz="1600" dirty="0">
                <a:latin typeface="Bookman Old Style" pitchFamily="18" charset="0"/>
              </a:rPr>
              <a:t>Also popular in Europe and Asia (roughly 500 million worldwide)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11-</a:t>
            </a:r>
            <a:fld id="{96247B52-577C-4A8C-BE74-456238BE423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/>
              <a:t>“Modulation” vs. “Shift Keying”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pPr marL="0" indent="0" eaLnBrk="1" hangingPunct="1">
              <a:spcBef>
                <a:spcPct val="10000"/>
              </a:spcBef>
              <a:buFontTx/>
              <a:buNone/>
            </a:pPr>
            <a:r>
              <a:rPr lang="en-US" sz="1600" dirty="0">
                <a:latin typeface="Bookman Old Style" pitchFamily="18" charset="0"/>
              </a:rPr>
              <a:t>When we transmit analog information (like audio or traditional TV) over an analog transmission system, we call that process </a:t>
            </a:r>
            <a:r>
              <a:rPr lang="en-US" sz="1600" i="1" dirty="0">
                <a:latin typeface="Bookman Old Style" pitchFamily="18" charset="0"/>
              </a:rPr>
              <a:t>modulation</a:t>
            </a:r>
            <a:endParaRPr lang="en-US" sz="1600" dirty="0">
              <a:latin typeface="Bookman Old Style" pitchFamily="18" charset="0"/>
            </a:endParaRPr>
          </a:p>
          <a:p>
            <a:pPr marL="0" indent="0" eaLnBrk="1" hangingPunct="1">
              <a:spcBef>
                <a:spcPct val="10000"/>
              </a:spcBef>
              <a:buFontTx/>
              <a:buNone/>
            </a:pPr>
            <a:endParaRPr lang="en-US" sz="1600" dirty="0">
              <a:latin typeface="Bookman Old Style" pitchFamily="18" charset="0"/>
            </a:endParaRPr>
          </a:p>
          <a:p>
            <a:pPr marL="461963" lvl="1" indent="-4763" eaLnBrk="1" hangingPunct="1">
              <a:spcBef>
                <a:spcPct val="10000"/>
              </a:spcBef>
              <a:buFontTx/>
              <a:buNone/>
            </a:pPr>
            <a:r>
              <a:rPr lang="en-US" sz="1600" dirty="0">
                <a:latin typeface="Bookman Old Style" pitchFamily="18" charset="0"/>
              </a:rPr>
              <a:t>For example, an FM radio transmitter performs </a:t>
            </a:r>
            <a:r>
              <a:rPr lang="en-US" sz="1600" i="1" dirty="0">
                <a:latin typeface="Bookman Old Style" pitchFamily="18" charset="0"/>
              </a:rPr>
              <a:t>frequency modulation</a:t>
            </a:r>
            <a:r>
              <a:rPr lang="en-US" sz="1600" dirty="0">
                <a:latin typeface="Bookman Old Style" pitchFamily="18" charset="0"/>
              </a:rPr>
              <a:t> to transmit analog voice and music.  An FM receiver performs </a:t>
            </a:r>
            <a:r>
              <a:rPr lang="en-US" sz="1600" i="1" dirty="0">
                <a:latin typeface="Bookman Old Style" pitchFamily="18" charset="0"/>
              </a:rPr>
              <a:t>demodulation</a:t>
            </a:r>
            <a:r>
              <a:rPr lang="en-US" sz="1600" dirty="0">
                <a:latin typeface="Bookman Old Style" pitchFamily="18" charset="0"/>
              </a:rPr>
              <a:t> to recover the analog audio signal</a:t>
            </a:r>
          </a:p>
          <a:p>
            <a:pPr marL="0" indent="0" eaLnBrk="1" hangingPunct="1">
              <a:spcBef>
                <a:spcPct val="10000"/>
              </a:spcBef>
              <a:buFontTx/>
              <a:buNone/>
            </a:pPr>
            <a:endParaRPr lang="en-US" sz="1600" dirty="0">
              <a:latin typeface="Bookman Old Style" pitchFamily="18" charset="0"/>
            </a:endParaRPr>
          </a:p>
          <a:p>
            <a:pPr marL="0" indent="0" eaLnBrk="1" hangingPunct="1">
              <a:spcBef>
                <a:spcPct val="10000"/>
              </a:spcBef>
              <a:buFontTx/>
              <a:buNone/>
            </a:pPr>
            <a:r>
              <a:rPr lang="en-US" sz="1600" dirty="0">
                <a:latin typeface="Bookman Old Style" pitchFamily="18" charset="0"/>
              </a:rPr>
              <a:t>To distinguish that from the process of transmitting </a:t>
            </a:r>
            <a:r>
              <a:rPr lang="en-US" sz="1600" i="1" dirty="0">
                <a:latin typeface="Bookman Old Style" pitchFamily="18" charset="0"/>
              </a:rPr>
              <a:t>digital</a:t>
            </a:r>
            <a:r>
              <a:rPr lang="en-US" sz="1600" dirty="0">
                <a:latin typeface="Bookman Old Style" pitchFamily="18" charset="0"/>
              </a:rPr>
              <a:t> computer data (bits) over an analog transmission systems, the alternate term </a:t>
            </a:r>
            <a:r>
              <a:rPr lang="en-US" sz="1600" i="1" dirty="0">
                <a:latin typeface="Bookman Old Style" pitchFamily="18" charset="0"/>
              </a:rPr>
              <a:t>shift keying</a:t>
            </a:r>
            <a:r>
              <a:rPr lang="en-US" sz="1600" dirty="0">
                <a:latin typeface="Bookman Old Style" pitchFamily="18" charset="0"/>
              </a:rPr>
              <a:t> is sometimes used</a:t>
            </a:r>
          </a:p>
          <a:p>
            <a:pPr marL="0" indent="0" eaLnBrk="1" hangingPunct="1">
              <a:spcBef>
                <a:spcPct val="10000"/>
              </a:spcBef>
              <a:buFontTx/>
              <a:buNone/>
            </a:pPr>
            <a:endParaRPr lang="en-US" sz="1600" dirty="0">
              <a:latin typeface="Bookman Old Style" pitchFamily="18" charset="0"/>
            </a:endParaRPr>
          </a:p>
          <a:p>
            <a:pPr marL="461963" lvl="1" indent="-4763" eaLnBrk="1" hangingPunct="1">
              <a:spcBef>
                <a:spcPct val="10000"/>
              </a:spcBef>
              <a:buFontTx/>
              <a:buNone/>
            </a:pPr>
            <a:r>
              <a:rPr lang="en-US" sz="1600" dirty="0">
                <a:latin typeface="Bookman Old Style" pitchFamily="18" charset="0"/>
              </a:rPr>
              <a:t>For example, the old 56Kbps V.90 modems used </a:t>
            </a:r>
            <a:r>
              <a:rPr lang="en-US" sz="1600" i="1" dirty="0">
                <a:latin typeface="Bookman Old Style" pitchFamily="18" charset="0"/>
              </a:rPr>
              <a:t>phase shift keying</a:t>
            </a:r>
          </a:p>
          <a:p>
            <a:pPr marL="0" indent="0" eaLnBrk="1" hangingPunct="1">
              <a:spcBef>
                <a:spcPct val="10000"/>
              </a:spcBef>
              <a:buFontTx/>
              <a:buNone/>
            </a:pPr>
            <a:endParaRPr lang="en-US" sz="1600" i="1" dirty="0">
              <a:latin typeface="Bookman Old Style" pitchFamily="18" charset="0"/>
            </a:endParaRPr>
          </a:p>
          <a:p>
            <a:pPr marL="0" indent="0" eaLnBrk="1" hangingPunct="1">
              <a:spcBef>
                <a:spcPct val="10000"/>
              </a:spcBef>
              <a:buFontTx/>
              <a:buNone/>
            </a:pPr>
            <a:r>
              <a:rPr lang="en-US" sz="1600" dirty="0">
                <a:latin typeface="Bookman Old Style" pitchFamily="18" charset="0"/>
              </a:rPr>
              <a:t>Unfortunately, the industry is inconsistent about these terms.  It is still common to call the transmission of digital data over analog “modulation”</a:t>
            </a:r>
          </a:p>
          <a:p>
            <a:pPr marL="0" indent="0" eaLnBrk="1" hangingPunct="1">
              <a:spcBef>
                <a:spcPct val="10000"/>
              </a:spcBef>
              <a:buFontTx/>
              <a:buNone/>
            </a:pPr>
            <a:endParaRPr lang="en-US" sz="1600" dirty="0">
              <a:latin typeface="Bookman Old Style" pitchFamily="18" charset="0"/>
            </a:endParaRPr>
          </a:p>
          <a:p>
            <a:pPr marL="461963" lvl="1" indent="-4763" eaLnBrk="1" hangingPunct="1">
              <a:spcBef>
                <a:spcPct val="10000"/>
              </a:spcBef>
              <a:buFontTx/>
              <a:buNone/>
            </a:pPr>
            <a:r>
              <a:rPr lang="en-US" sz="1600" dirty="0">
                <a:latin typeface="Bookman Old Style" pitchFamily="18" charset="0"/>
              </a:rPr>
              <a:t>For example, one of the current systems for transmitting digital data over an analog transmission system is called QAM (Quadrature Amplitude Modulation)</a:t>
            </a:r>
            <a:endParaRPr lang="en-US" sz="1600" i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458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3311" y="1981199"/>
            <a:ext cx="8535889" cy="222794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20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11-</a:t>
            </a:r>
            <a:fld id="{3E24EB1C-60A2-4B23-8302-52F571C44EA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/>
              <a:t>Analog Carrier Signal</a:t>
            </a:r>
          </a:p>
        </p:txBody>
      </p:sp>
      <p:graphicFrame>
        <p:nvGraphicFramePr>
          <p:cNvPr id="2050" name="Object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389763"/>
              </p:ext>
            </p:extLst>
          </p:nvPr>
        </p:nvGraphicFramePr>
        <p:xfrm>
          <a:off x="664029" y="2183606"/>
          <a:ext cx="8077200" cy="165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774092" imgH="1187315" progId="Visio.Drawing.11">
                  <p:embed/>
                </p:oleObj>
              </mc:Choice>
              <mc:Fallback>
                <p:oleObj name="Visio" r:id="rId2" imgW="5774092" imgH="118731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029" y="2183606"/>
                        <a:ext cx="8077200" cy="165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Arrow Connecto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089411" y="3991698"/>
            <a:ext cx="587828" cy="7257"/>
          </a:xfrm>
          <a:prstGeom prst="straightConnector1">
            <a:avLst/>
          </a:prstGeom>
          <a:ln>
            <a:solidFill>
              <a:schemeClr val="bg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11088" y="383781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time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63504" y="3056024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amplitude</a:t>
            </a:r>
          </a:p>
        </p:txBody>
      </p:sp>
      <p:cxnSp>
        <p:nvCxnSpPr>
          <p:cNvPr id="12" name="Straight Arrow Connector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58889" y="2215840"/>
            <a:ext cx="0" cy="560700"/>
          </a:xfrm>
          <a:prstGeom prst="straightConnector1">
            <a:avLst/>
          </a:prstGeom>
          <a:ln>
            <a:solidFill>
              <a:schemeClr val="bg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389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7200" y="1676400"/>
            <a:ext cx="8229600" cy="3962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7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30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11-</a:t>
            </a:r>
            <a:fld id="{0DD23BEF-3C1A-477D-9BD3-06E433DD3E2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/>
              <a:t>Amplitude Shift Keying</a:t>
            </a:r>
          </a:p>
        </p:txBody>
      </p:sp>
      <p:graphicFrame>
        <p:nvGraphicFramePr>
          <p:cNvPr id="3074" name="Object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7960148"/>
              </p:ext>
            </p:extLst>
          </p:nvPr>
        </p:nvGraphicFramePr>
        <p:xfrm>
          <a:off x="457200" y="1900238"/>
          <a:ext cx="8229600" cy="392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047736" imgH="2884251" progId="Visio.Drawing.11">
                  <p:embed/>
                </p:oleObj>
              </mc:Choice>
              <mc:Fallback>
                <p:oleObj name="Visio" r:id="rId2" imgW="6047736" imgH="2884251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900238"/>
                        <a:ext cx="8229600" cy="3924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6683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4025" y="1295400"/>
            <a:ext cx="5734050" cy="42957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2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51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11-</a:t>
            </a:r>
            <a:fld id="{495AB1DA-7CD7-4A1B-B5DC-0CDDA395952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/>
              <a:t>Doug Comer’s Amplitude Shift Keying Demo*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62100" y="5743575"/>
            <a:ext cx="50449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Bookman Old Style" pitchFamily="18" charset="0"/>
              </a:rPr>
              <a:t>*Click the image to link to the simulation website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10150" y="6200775"/>
            <a:ext cx="35654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http://www.netbook.cs.purdue.edu/animations/Amplitude Shift Keying.html</a:t>
            </a:r>
          </a:p>
        </p:txBody>
      </p:sp>
      <p:graphicFrame>
        <p:nvGraphicFramePr>
          <p:cNvPr id="52227" name="Object 3">
            <a:hlinkClick r:id="rId2"/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4515168"/>
              </p:ext>
            </p:extLst>
          </p:nvPr>
        </p:nvGraphicFramePr>
        <p:xfrm>
          <a:off x="1933575" y="1466851"/>
          <a:ext cx="5362575" cy="4102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621064" imgH="5830114" progId="PBrush">
                  <p:embed/>
                </p:oleObj>
              </mc:Choice>
              <mc:Fallback>
                <p:oleObj name="Bitmap Image" r:id="rId3" imgW="7621064" imgH="5830114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575" y="1466851"/>
                        <a:ext cx="5362575" cy="41027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7495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1000" y="1371600"/>
            <a:ext cx="8382000" cy="403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41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11-</a:t>
            </a:r>
            <a:fld id="{67CA0FE7-7AC9-404D-A770-587E172CE87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/>
              <a:t>Frequency Shift Keying</a:t>
            </a:r>
          </a:p>
        </p:txBody>
      </p:sp>
      <p:graphicFrame>
        <p:nvGraphicFramePr>
          <p:cNvPr id="4098" name="Object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3177501"/>
              </p:ext>
            </p:extLst>
          </p:nvPr>
        </p:nvGraphicFramePr>
        <p:xfrm>
          <a:off x="458788" y="1682750"/>
          <a:ext cx="8226425" cy="389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545559" imgH="2621874" progId="Visio.Drawing.11">
                  <p:embed/>
                </p:oleObj>
              </mc:Choice>
              <mc:Fallback>
                <p:oleObj name="Visio" r:id="rId2" imgW="5545559" imgH="2621874" progId="Visio.Drawing.11">
                  <p:embed/>
                  <p:pic>
                    <p:nvPicPr>
                      <p:cNvPr id="0" name="Picture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88" y="1682750"/>
                        <a:ext cx="8226425" cy="3890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4025" y="1295400"/>
            <a:ext cx="5734050" cy="42957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2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51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11-</a:t>
            </a:r>
            <a:fld id="{495AB1DA-7CD7-4A1B-B5DC-0CDDA395952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/>
              <a:t>Doug Comer’s Frequency Shift Keying Demo*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62100" y="5743575"/>
            <a:ext cx="50449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Bookman Old Style" pitchFamily="18" charset="0"/>
              </a:rPr>
              <a:t>*Click the image to link to the simulation website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10150" y="6200775"/>
            <a:ext cx="35942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http://www.netbook.cs.purdue.edu/animations/Frequency Shift Keying.html</a:t>
            </a:r>
          </a:p>
        </p:txBody>
      </p:sp>
      <p:graphicFrame>
        <p:nvGraphicFramePr>
          <p:cNvPr id="51203" name="Object 3">
            <a:hlinkClick r:id="rId2"/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747808"/>
              </p:ext>
            </p:extLst>
          </p:nvPr>
        </p:nvGraphicFramePr>
        <p:xfrm>
          <a:off x="1933575" y="1485900"/>
          <a:ext cx="5333999" cy="4047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582958" imgH="5753903" progId="PBrush">
                  <p:embed/>
                </p:oleObj>
              </mc:Choice>
              <mc:Fallback>
                <p:oleObj name="Bitmap Image" r:id="rId3" imgW="7582958" imgH="5753903" progId="PBrush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575" y="1485900"/>
                        <a:ext cx="5333999" cy="40479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714" y="1371599"/>
            <a:ext cx="8458200" cy="41220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2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51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11-</a:t>
            </a:r>
            <a:fld id="{E510FCF2-F4B7-4BD5-965C-33437E9CD76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/>
              <a:t>Effect of Phase Shift on a Signal</a:t>
            </a:r>
          </a:p>
        </p:txBody>
      </p:sp>
      <p:graphicFrame>
        <p:nvGraphicFramePr>
          <p:cNvPr id="5122" name="Object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4918014"/>
              </p:ext>
            </p:extLst>
          </p:nvPr>
        </p:nvGraphicFramePr>
        <p:xfrm>
          <a:off x="533400" y="1676400"/>
          <a:ext cx="7924800" cy="364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241724" imgH="3346045" progId="Visio.Drawing.11">
                  <p:embed/>
                </p:oleObj>
              </mc:Choice>
              <mc:Fallback>
                <p:oleObj name="Visio" r:id="rId2" imgW="7241724" imgH="3346045" progId="Visio.Drawing.11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76400"/>
                        <a:ext cx="7924800" cy="364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4025" y="1295400"/>
            <a:ext cx="5734050" cy="42957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2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51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11-</a:t>
            </a:r>
            <a:fld id="{495AB1DA-7CD7-4A1B-B5DC-0CDDA395952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/>
              <a:t>Doug Comer’s Phase Shift Keying Demo*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62100" y="5743575"/>
            <a:ext cx="50449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Bookman Old Style" pitchFamily="18" charset="0"/>
              </a:rPr>
              <a:t>*Click the image to link to the simulation website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10150" y="6200775"/>
            <a:ext cx="34002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http://www.netbook.cs.purdue.edu/animations/Phase Shift Keying.html</a:t>
            </a:r>
          </a:p>
        </p:txBody>
      </p:sp>
      <p:graphicFrame>
        <p:nvGraphicFramePr>
          <p:cNvPr id="50179" name="Object 3">
            <a:hlinkClick r:id="rId2"/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85186"/>
              </p:ext>
            </p:extLst>
          </p:nvPr>
        </p:nvGraphicFramePr>
        <p:xfrm>
          <a:off x="1905000" y="1447800"/>
          <a:ext cx="5354337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602011" imgH="5733333" progId="PBrush">
                  <p:embed/>
                </p:oleObj>
              </mc:Choice>
              <mc:Fallback>
                <p:oleObj name="Bitmap Image" r:id="rId3" imgW="7602011" imgH="5733333" progId="PBrush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447800"/>
                        <a:ext cx="5354337" cy="403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9305</TotalTime>
  <Words>688</Words>
  <Application>Microsoft Office PowerPoint</Application>
  <PresentationFormat>On-screen Show (4:3)</PresentationFormat>
  <Paragraphs>86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Bookman Old Style</vt:lpstr>
      <vt:lpstr>Default Design</vt:lpstr>
      <vt:lpstr>Visio</vt:lpstr>
      <vt:lpstr>Bitmap Image</vt:lpstr>
      <vt:lpstr>CS 2600 Computer Networks I Dr. Sayeed Sajal  Lecture 11 Modulation and Modems</vt:lpstr>
      <vt:lpstr>“Modulation” vs. “Shift Keying”</vt:lpstr>
      <vt:lpstr>Analog Carrier Signal</vt:lpstr>
      <vt:lpstr>Amplitude Shift Keying</vt:lpstr>
      <vt:lpstr>Doug Comer’s Amplitude Shift Keying Demo*</vt:lpstr>
      <vt:lpstr>Frequency Shift Keying</vt:lpstr>
      <vt:lpstr>Doug Comer’s Frequency Shift Keying Demo*</vt:lpstr>
      <vt:lpstr>Effect of Phase Shift on a Signal</vt:lpstr>
      <vt:lpstr>Doug Comer’s Phase Shift Keying Demo*</vt:lpstr>
      <vt:lpstr>Quadrature Amplitude Modulation (QAM)</vt:lpstr>
      <vt:lpstr>Digital Subscriber Line (DSL) Modems</vt:lpstr>
      <vt:lpstr>Digital Subscriber Line (DSL) Configuration</vt:lpstr>
      <vt:lpstr>Digital Subscriber Line Characteristics</vt:lpstr>
      <vt:lpstr>Digital Subscriber Line Characteristics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24 Pt. Slide Title (Bold)</dc:title>
  <dc:creator>David Heldenbrand</dc:creator>
  <cp:lastModifiedBy>Lisa Cannon</cp:lastModifiedBy>
  <cp:revision>662</cp:revision>
  <cp:lastPrinted>1601-01-01T00:00:00Z</cp:lastPrinted>
  <dcterms:created xsi:type="dcterms:W3CDTF">2003-04-27T18:03:04Z</dcterms:created>
  <dcterms:modified xsi:type="dcterms:W3CDTF">2021-11-17T22:30:27Z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</Properties>
</file>