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75" r:id="rId2"/>
    <p:sldId id="460" r:id="rId3"/>
    <p:sldId id="463" r:id="rId4"/>
    <p:sldId id="464" r:id="rId5"/>
    <p:sldId id="442" r:id="rId6"/>
    <p:sldId id="443" r:id="rId7"/>
    <p:sldId id="454" r:id="rId8"/>
    <p:sldId id="445" r:id="rId9"/>
    <p:sldId id="444" r:id="rId10"/>
    <p:sldId id="441" r:id="rId11"/>
    <p:sldId id="426" r:id="rId12"/>
    <p:sldId id="459" r:id="rId13"/>
    <p:sldId id="427" r:id="rId14"/>
    <p:sldId id="455" r:id="rId15"/>
    <p:sldId id="456" r:id="rId16"/>
    <p:sldId id="432" r:id="rId1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456586-ECC2-4F1C-BEE4-6ACD8E0D9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3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431295-9707-4002-8202-B2518782A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F4AAE641-B73E-4A78-A8DC-A01B54672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90287716-0F5A-48B8-8C6D-75FC303A1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F112CBF-C246-4495-B942-D37947FBB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D522B20-B561-465C-A83E-FAE0EF7F7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20E6C8A5-9449-4D82-98E9-46DAE9386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DC533157-BBA9-4542-BC11-6636A7972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0EF8F92B-6DE2-4255-880C-CEE520E96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05DD395A-9F90-49D5-868A-0A2FE20BD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B84990C-D36F-4AA2-8B90-DE0A8EF3E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2ACFFC7-2B69-4C9A-A200-F3D7B52F9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EFB3C1D0-8C08-47CE-8C88-A900431B1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2/12/20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13-</a:t>
            </a:r>
            <a:fld id="{8D6E7486-E9E2-45F3-87B7-9B6E1DC41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ae1.com/images/wavs/updn30db.wav" TargetMode="External"/><Relationship Id="rId2" Type="http://schemas.openxmlformats.org/officeDocument/2006/relationships/hyperlink" Target="http://www.bcae1.com/images/wavs/updn20db.wa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cae1.com/images/wavs/updn40db.wa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175E88B0-757D-4882-B857-8525E64427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12</a:t>
            </a:r>
            <a:br>
              <a:rPr lang="en-US" sz="2800" b="1" dirty="0"/>
            </a:br>
            <a:r>
              <a:rPr lang="en-US" sz="2800" b="1" dirty="0"/>
              <a:t>Noise and the Shannon-Hartley Theorem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C021CAF6-DAF7-4B54-B5C6-9CD60E613E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b="1"/>
              <a:t>Claude Shannon (1916 - 2001)</a:t>
            </a:r>
            <a:br>
              <a:rPr lang="en-US" sz="2400" b="1"/>
            </a:br>
            <a:r>
              <a:rPr lang="en-US" sz="2400" b="1"/>
              <a:t>“The Father of Information Theory”</a:t>
            </a:r>
          </a:p>
        </p:txBody>
      </p:sp>
      <p:pic>
        <p:nvPicPr>
          <p:cNvPr id="11270" name="Picture 21" descr="Shannon Photo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1807" y="1232693"/>
            <a:ext cx="2380723" cy="2166490"/>
          </a:xfrm>
          <a:noFill/>
        </p:spPr>
      </p:pic>
      <p:pic>
        <p:nvPicPr>
          <p:cNvPr id="11271" name="Picture 14" descr="Shannon Photo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09478" y="1224173"/>
            <a:ext cx="2677322" cy="3255566"/>
          </a:xfrm>
          <a:noFill/>
        </p:spPr>
      </p:pic>
      <p:pic>
        <p:nvPicPr>
          <p:cNvPr id="11272" name="Picture 22" descr="Shannon Photo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72938" y="1219200"/>
            <a:ext cx="2501921" cy="2179983"/>
          </a:xfrm>
          <a:noFill/>
        </p:spPr>
      </p:pic>
      <p:sp>
        <p:nvSpPr>
          <p:cNvPr id="11273" name="Text Box 24"/>
          <p:cNvSpPr txBox="1">
            <a:spLocks noChangeArrowheads="1"/>
          </p:cNvSpPr>
          <p:nvPr/>
        </p:nvSpPr>
        <p:spPr bwMode="auto">
          <a:xfrm>
            <a:off x="685799" y="5296595"/>
            <a:ext cx="78127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The inscription on the statue of Shannon at the University of Michigan says: “…</a:t>
            </a:r>
            <a:r>
              <a:rPr lang="en-US" sz="1600" i="1" dirty="0">
                <a:latin typeface="Bookman Old Style" pitchFamily="18" charset="0"/>
              </a:rPr>
              <a:t>His formulation of the mathematical theory of communication provided the foundation for the development of data storage and transmission systems that launched the information age.”</a:t>
            </a:r>
          </a:p>
        </p:txBody>
      </p:sp>
      <p:pic>
        <p:nvPicPr>
          <p:cNvPr id="2" name="Picture 1" descr="A cartoon of a man juggling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7" y="3611894"/>
            <a:ext cx="4207564" cy="1581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139D7EE2-ED91-4219-92C3-EAFEB0CB69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The Shannon-Hartley Theorem</a:t>
            </a:r>
            <a:br>
              <a:rPr lang="en-US" sz="2400" b="1" dirty="0"/>
            </a:br>
            <a:r>
              <a:rPr lang="en-US" sz="1600" b="1" dirty="0"/>
              <a:t>(continued on slide 12-13)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24000"/>
            <a:ext cx="8428893" cy="48006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sz="1600" i="1" dirty="0">
                <a:latin typeface="Bookman Old Style" pitchFamily="18" charset="0"/>
              </a:rPr>
              <a:t>The Shannon-Hartley Theorem e</a:t>
            </a:r>
            <a:r>
              <a:rPr lang="en-US" sz="1600" dirty="0">
                <a:latin typeface="Bookman Old Style" pitchFamily="18" charset="0"/>
              </a:rPr>
              <a:t>xpresses the maximum theoretical data rate of a link, given a certain (analog) bandwidth and S/N ratio*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sz="800" dirty="0">
              <a:latin typeface="Bookman Old Style" pitchFamily="18" charset="0"/>
            </a:endParaRPr>
          </a:p>
          <a:p>
            <a:pPr lvl="4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C = B</a:t>
            </a:r>
            <a:r>
              <a:rPr lang="en-US" sz="1600" dirty="0"/>
              <a:t> </a:t>
            </a:r>
            <a:r>
              <a:rPr lang="en-US" sz="1600" dirty="0">
                <a:latin typeface="Courier New" pitchFamily="49" charset="0"/>
              </a:rPr>
              <a:t>log</a:t>
            </a:r>
            <a:r>
              <a:rPr lang="en-US" sz="1600" baseline="-25000" dirty="0">
                <a:latin typeface="Courier New" pitchFamily="49" charset="0"/>
              </a:rPr>
              <a:t>2</a:t>
            </a:r>
            <a:r>
              <a:rPr lang="en-US" sz="1600" dirty="0">
                <a:latin typeface="Courier New" pitchFamily="49" charset="0"/>
              </a:rPr>
              <a:t>(1 + S/N)</a:t>
            </a:r>
          </a:p>
          <a:p>
            <a:pPr lvl="4" eaLnBrk="1" hangingPunct="1">
              <a:spcBef>
                <a:spcPct val="10000"/>
              </a:spcBef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sz="1600" i="1" dirty="0">
                <a:latin typeface="Courier New" pitchFamily="49" charset="0"/>
              </a:rPr>
              <a:t>C is channel capacity (error-free data rate in bps)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sz="1600" i="1" dirty="0">
                <a:latin typeface="Courier New" pitchFamily="49" charset="0"/>
              </a:rPr>
              <a:t>B is analog (true) bandwidth in Hz (as in 550MHz for CAT 6 UTP)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sz="1600" i="1" dirty="0">
                <a:latin typeface="Courier New" pitchFamily="49" charset="0"/>
              </a:rPr>
              <a:t>S/N is Signal-to-Noise ratio expressed as a fraction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For example, we can use Shannon-Hartley to predict the maximum data rate that a modem can transmit over a voice grade phone line (local loop)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sz="800" dirty="0">
              <a:latin typeface="Bookman Old Style" pitchFamily="18" charset="0"/>
            </a:endParaRPr>
          </a:p>
          <a:p>
            <a:pPr marL="463550" lvl="1" indent="-6350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A typical phone line has a frequency range (true analog bandwidth) of about 300 to 3300Hz, so B 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≈</a:t>
            </a:r>
            <a:r>
              <a:rPr lang="en-US" sz="1600" dirty="0">
                <a:sym typeface="Symbol" pitchFamily="18" charset="2"/>
              </a:rPr>
              <a:t> </a:t>
            </a:r>
            <a:r>
              <a:rPr lang="en-US" sz="1600" dirty="0">
                <a:latin typeface="Courier New" pitchFamily="49" charset="0"/>
              </a:rPr>
              <a:t>3300Hz - 300Hz= 3000Hz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 marL="457200" lvl="1" indent="0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A typical signal to noise ratio for a "clean" voice grade line that has at least one analog-to-digital conversion is around 30dB 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sz="1400" i="1" dirty="0">
                <a:latin typeface="Bookman Old Style" pitchFamily="18" charset="0"/>
              </a:rPr>
              <a:t>*Assumes the probability of an error is “arbitrarily small”.  The noise is assumed to be continuous Gaussian noise.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sz="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3C4897CB-E9BA-4DAE-B245-34089E6F6CA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Signal to Noise Ratio Samples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3810000"/>
          </a:xfrm>
        </p:spPr>
        <p:txBody>
          <a:bodyPr/>
          <a:lstStyle/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457200" lvl="1" indent="0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These audio samples will give you an idea of what a 20dB, 30dB and 40dB ratio sounds like to the human ear.  Each sample alternates between a louder signal tone and a softer “noise” tone.  Try it with your speakers or headphones set to a low volume level at first.  You’ll need a quiet environment to hear the “noise” tone at 40dB.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20dB (100/1): </a:t>
            </a:r>
            <a:r>
              <a:rPr lang="en-US" sz="1600" dirty="0">
                <a:latin typeface="Courier New" pitchFamily="49" charset="0"/>
                <a:hlinkClick r:id="rId2"/>
              </a:rPr>
              <a:t>http://www.bcae1.com/images/wavs/updn20db.wav</a:t>
            </a: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30dB (1000/1): </a:t>
            </a:r>
            <a:r>
              <a:rPr lang="en-US" sz="1600" dirty="0">
                <a:latin typeface="Courier New" pitchFamily="49" charset="0"/>
                <a:hlinkClick r:id="rId3"/>
              </a:rPr>
              <a:t>http://www.bcae1.com/images/wavs/updn30db.wav</a:t>
            </a: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40dB (10,000/1): </a:t>
            </a:r>
            <a:r>
              <a:rPr lang="en-US" sz="1600" dirty="0">
                <a:latin typeface="Courier New" pitchFamily="49" charset="0"/>
                <a:hlinkClick r:id="rId4"/>
              </a:rPr>
              <a:t>http://www.bcae1.com/images/wavs/updn40db.wav</a:t>
            </a: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629400" y="60198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800" dirty="0"/>
              <a:t>http://www.bcae1.com/sig2nois.htm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3C4897CB-E9BA-4DAE-B245-34089E6F6CA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The Shannon-Hartley Theorem</a:t>
            </a:r>
            <a:br>
              <a:rPr lang="en-US" sz="2400" b="1" dirty="0"/>
            </a:br>
            <a:r>
              <a:rPr lang="en-US" sz="1600" b="1" dirty="0"/>
              <a:t>(continued from slide 12-11)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Convert the S/N ratio from dB to a fraction as follows: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dB = 10</a:t>
            </a:r>
            <a:r>
              <a:rPr lang="en-US" sz="1600" dirty="0"/>
              <a:t> x </a:t>
            </a:r>
            <a:r>
              <a:rPr lang="en-US" sz="1600" dirty="0">
                <a:latin typeface="Courier New" pitchFamily="49" charset="0"/>
              </a:rPr>
              <a:t>log</a:t>
            </a:r>
            <a:r>
              <a:rPr lang="en-US" sz="1600" baseline="-25000" dirty="0">
                <a:latin typeface="Courier New" pitchFamily="49" charset="0"/>
              </a:rPr>
              <a:t>10</a:t>
            </a:r>
            <a:r>
              <a:rPr lang="en-US" sz="1600" dirty="0">
                <a:latin typeface="Courier New" pitchFamily="49" charset="0"/>
              </a:rPr>
              <a:t>(S/N), which is equivalent to S/N = 10</a:t>
            </a:r>
            <a:r>
              <a:rPr lang="en-US" sz="1600" baseline="30000" dirty="0">
                <a:latin typeface="Courier New" pitchFamily="49" charset="0"/>
              </a:rPr>
              <a:t>(dB/10)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In this case (30dB), S/N = 10</a:t>
            </a:r>
            <a:r>
              <a:rPr lang="en-US" sz="1600" baseline="30000" dirty="0">
                <a:latin typeface="Courier New" pitchFamily="49" charset="0"/>
              </a:rPr>
              <a:t>(30/10)</a:t>
            </a:r>
            <a:r>
              <a:rPr lang="en-US" sz="1600" dirty="0">
                <a:latin typeface="Courier New" pitchFamily="49" charset="0"/>
              </a:rPr>
              <a:t> = 10</a:t>
            </a:r>
            <a:r>
              <a:rPr lang="en-US" sz="1600" baseline="30000" dirty="0">
                <a:latin typeface="Courier New" pitchFamily="49" charset="0"/>
              </a:rPr>
              <a:t>3</a:t>
            </a:r>
            <a:r>
              <a:rPr lang="en-US" sz="1600" dirty="0">
                <a:latin typeface="Courier New" pitchFamily="49" charset="0"/>
              </a:rPr>
              <a:t> = 1000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Thus, the fractional S/N ratio is 1000/1 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Substituting the S/N ratio into the original formula, we get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C = 3000</a:t>
            </a:r>
            <a:r>
              <a:rPr lang="en-US" sz="1600" dirty="0"/>
              <a:t> x </a:t>
            </a:r>
            <a:r>
              <a:rPr lang="en-US" sz="1600" dirty="0">
                <a:latin typeface="Courier New" pitchFamily="49" charset="0"/>
              </a:rPr>
              <a:t>log</a:t>
            </a:r>
            <a:r>
              <a:rPr lang="en-US" sz="1600" baseline="-25000" dirty="0">
                <a:latin typeface="Courier New" pitchFamily="49" charset="0"/>
              </a:rPr>
              <a:t>2</a:t>
            </a:r>
            <a:r>
              <a:rPr lang="en-US" sz="1600" dirty="0">
                <a:latin typeface="Courier New" pitchFamily="49" charset="0"/>
              </a:rPr>
              <a:t>(1 + 1000)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C = 3000</a:t>
            </a:r>
            <a:r>
              <a:rPr lang="en-US" sz="1600" dirty="0"/>
              <a:t> x </a:t>
            </a:r>
            <a:r>
              <a:rPr lang="en-US" sz="1600" dirty="0">
                <a:latin typeface="Courier New" pitchFamily="49" charset="0"/>
              </a:rPr>
              <a:t>9.967	        	[2</a:t>
            </a:r>
            <a:r>
              <a:rPr lang="en-US" sz="1600" baseline="30000" dirty="0">
                <a:latin typeface="Courier New" pitchFamily="49" charset="0"/>
              </a:rPr>
              <a:t>9.967</a:t>
            </a:r>
            <a:r>
              <a:rPr lang="en-US" sz="1600" dirty="0">
                <a:latin typeface="Courier New" pitchFamily="49" charset="0"/>
              </a:rPr>
              <a:t> = 1001]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C = 29,900 bps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If your calculator has a common log 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600" i="1" dirty="0">
                <a:latin typeface="Courier New" pitchFamily="49" charset="0"/>
              </a:rPr>
              <a:t>log</a:t>
            </a:r>
            <a:r>
              <a:rPr lang="en-US" sz="1600" i="1" baseline="-25000" dirty="0">
                <a:latin typeface="Courier New" pitchFamily="49" charset="0"/>
              </a:rPr>
              <a:t>10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600" i="1" dirty="0">
                <a:latin typeface="Courier New" pitchFamily="49" charset="0"/>
              </a:rPr>
              <a:t> 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600" i="1" dirty="0">
                <a:latin typeface="Courier New" pitchFamily="49" charset="0"/>
              </a:rPr>
              <a:t>log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600" dirty="0">
                <a:latin typeface="Courier New" pitchFamily="49" charset="0"/>
              </a:rPr>
              <a:t>) key,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latin typeface="Courier New" pitchFamily="49" charset="0"/>
              </a:rPr>
              <a:t>you can calculate </a:t>
            </a:r>
            <a:r>
              <a:rPr lang="en-US" sz="1600" i="1" dirty="0">
                <a:latin typeface="Courier New" pitchFamily="49" charset="0"/>
              </a:rPr>
              <a:t>log</a:t>
            </a:r>
            <a:r>
              <a:rPr lang="en-US" sz="1600" i="1" baseline="-25000" dirty="0">
                <a:latin typeface="Courier New" pitchFamily="49" charset="0"/>
              </a:rPr>
              <a:t>2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>
                <a:latin typeface="Courier New" pitchFamily="49" charset="0"/>
              </a:rPr>
              <a:t>log</a:t>
            </a:r>
            <a:r>
              <a:rPr lang="en-US" sz="1600" i="1" baseline="-25000" dirty="0">
                <a:latin typeface="Courier New" pitchFamily="49" charset="0"/>
              </a:rPr>
              <a:t>10</a:t>
            </a:r>
            <a:r>
              <a:rPr lang="en-US" sz="1600" i="1" dirty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>
                <a:latin typeface="Courier New" pitchFamily="49" charset="0"/>
              </a:rPr>
              <a:t>log</a:t>
            </a:r>
            <a:r>
              <a:rPr lang="en-US" sz="1600" i="1" baseline="-25000" dirty="0">
                <a:latin typeface="Courier New" pitchFamily="49" charset="0"/>
              </a:rPr>
              <a:t>10</a:t>
            </a:r>
            <a:r>
              <a:rPr lang="en-US" sz="1600" i="1" dirty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                         </a:t>
            </a:r>
            <a:r>
              <a:rPr lang="en-US" sz="1600" i="1" dirty="0">
                <a:latin typeface="Courier New" pitchFamily="49" charset="0"/>
              </a:rPr>
              <a:t>log</a:t>
            </a:r>
            <a:r>
              <a:rPr lang="en-US" sz="1600" i="1" baseline="-25000" dirty="0">
                <a:latin typeface="Courier New" pitchFamily="49" charset="0"/>
              </a:rPr>
              <a:t>10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2    0.301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 eaLnBrk="1" hangingPunct="1">
              <a:spcBef>
                <a:spcPts val="300"/>
              </a:spcBef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943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943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9DBF401B-4F55-4D6D-AD6D-0A8F884366D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1752600" y="1281546"/>
            <a:ext cx="5410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i="1" dirty="0">
                <a:latin typeface="Bookman Old Style" pitchFamily="18" charset="0"/>
              </a:rPr>
              <a:t>The Third Principle of Network Design</a:t>
            </a:r>
            <a:r>
              <a:rPr lang="en-US" dirty="0"/>
              <a:t> </a:t>
            </a:r>
          </a:p>
          <a:p>
            <a:pPr algn="ctr"/>
            <a:endParaRPr lang="en-US" sz="1800" dirty="0">
              <a:latin typeface="Bookman Old Style" pitchFamily="18" charset="0"/>
            </a:endParaRPr>
          </a:p>
          <a:p>
            <a:pPr algn="ctr"/>
            <a:r>
              <a:rPr lang="en-US" sz="1800" b="1" i="1" dirty="0">
                <a:latin typeface="Bookman Old Style" pitchFamily="18" charset="0"/>
              </a:rPr>
              <a:t>“Packets are encapsulated within frames”</a:t>
            </a:r>
            <a:r>
              <a:rPr lang="en-US" sz="1800" dirty="0">
                <a:latin typeface="Bookman Old Style" pitchFamily="18" charset="0"/>
              </a:rPr>
              <a:t> </a:t>
            </a:r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855" y="2641600"/>
            <a:ext cx="8354290" cy="2627086"/>
            <a:chOff x="394855" y="2641600"/>
            <a:chExt cx="8354290" cy="2627086"/>
          </a:xfrm>
        </p:grpSpPr>
        <p:sp>
          <p:nvSpPr>
            <p:cNvPr id="7" name="Rectangle 6"/>
            <p:cNvSpPr/>
            <p:nvPr/>
          </p:nvSpPr>
          <p:spPr>
            <a:xfrm>
              <a:off x="394855" y="2641600"/>
              <a:ext cx="8354290" cy="26270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934445"/>
                </p:ext>
              </p:extLst>
            </p:nvPr>
          </p:nvGraphicFramePr>
          <p:xfrm>
            <a:off x="947057" y="2877457"/>
            <a:ext cx="7251700" cy="223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7625178" imgH="2374194" progId="Visio.Drawing.11">
                    <p:embed/>
                  </p:oleObj>
                </mc:Choice>
                <mc:Fallback>
                  <p:oleObj name="Visio" r:id="rId2" imgW="7625178" imgH="237419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057" y="2877457"/>
                          <a:ext cx="7251700" cy="2230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954505" y="3621024"/>
            <a:ext cx="603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      Layer 1                     Layer 2                  Layer 3                                     Layer 4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95587" y="3898023"/>
            <a:ext cx="5024" cy="6538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3B0169-6D1F-47AA-BC81-A5214083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00"/>
                </a:solidFill>
              </a:rPr>
              <a:t>Slide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B6384DE4-24FC-411A-AF9C-C5ECD1AA06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Problems Associated with Framing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Designing a frame format flexible enough to carry many types of data as a payload</a:t>
            </a:r>
          </a:p>
          <a:p>
            <a:pPr marL="341313" indent="-341313"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Determining where (within the incoming signal</a:t>
            </a:r>
            <a:r>
              <a:rPr lang="en-US" sz="1600">
                <a:latin typeface="Bookman Old Style" pitchFamily="18" charset="0"/>
              </a:rPr>
              <a:t>) the </a:t>
            </a:r>
            <a:r>
              <a:rPr lang="en-US" sz="1600" dirty="0">
                <a:latin typeface="Bookman Old Style" pitchFamily="18" charset="0"/>
              </a:rPr>
              <a:t>frame begins and ends</a:t>
            </a:r>
          </a:p>
          <a:p>
            <a:pPr marL="341313" indent="-341313"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Identifying where various sections within the frame begin and end </a:t>
            </a:r>
          </a:p>
          <a:p>
            <a:pPr marL="341313" indent="-341313"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Determining if bit errors have occurred, and differentiating a real frame from noise on the circuit that “looks like” bits</a:t>
            </a:r>
          </a:p>
          <a:p>
            <a:pPr marL="341313" indent="-341313"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Providing feedback to the sender about whether the frame was correctly received</a:t>
            </a:r>
          </a:p>
          <a:p>
            <a:pPr marL="341313" indent="-341313"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Keeping the pipe filled with frames (to utilize the link as efficiently as possible)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B8A2488E-C3A8-48C9-85FB-EE47C413A8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Homework Question B.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B. Using the preceding Shannon-Hartley Theorem slides as a guide, calculate the theoretical data rate for a high-quality local loop (residential phone circuit) that has a bandwidth of 50 to 3500 Hz, and a S/N ratio of 39dB.  (10 points)</a:t>
            </a:r>
          </a:p>
          <a:p>
            <a:pPr marL="0" indent="0" eaLnBrk="1" hangingPunct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CCF68674-C2F2-4DD2-97A3-CB2EB73272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Cable Modems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Uses the cable TV (CATV) network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Runs within one or more standard 6MHz analog cable TV channels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Up to ~1.2Gbps down/200Mbps up (U.S.), but shared by everyone in your neighborhood – works like a big non-switched Ethernet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Cable modem demodulates analog and converts Internet traffic to Ethernet or WiFi using QAM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Most carriers use an interface standard called DOCSIS 3.1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Carriers may also provide voice (phone) service via cable (and TV, of course)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Not as popular in most other nations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30000"/>
              </a:spcAft>
            </a:pPr>
            <a:r>
              <a:rPr lang="en-US" sz="1600" dirty="0">
                <a:latin typeface="Bookman Old Style" pitchFamily="18" charset="0"/>
              </a:rPr>
              <a:t>Available in many parts of Utah Valley through Comcast’s </a:t>
            </a:r>
            <a:r>
              <a:rPr lang="en-US" sz="1600" dirty="0" err="1">
                <a:latin typeface="Bookman Old Style" pitchFamily="18" charset="0"/>
              </a:rPr>
              <a:t>Xfinity</a:t>
            </a:r>
            <a:r>
              <a:rPr lang="en-US" sz="1600" dirty="0">
                <a:latin typeface="Bookman Old Style" pitchFamily="18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51771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AFBEFB05-1F2E-4C6D-9D91-6C7C868CF5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Municipal Owned Fiber Optic Networks</a:t>
            </a:r>
            <a:br>
              <a:rPr lang="en-US" sz="2400" b="1" dirty="0"/>
            </a:br>
            <a:r>
              <a:rPr lang="en-US" sz="1600" b="1" dirty="0"/>
              <a:t>(1 of 2)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600" dirty="0">
                <a:latin typeface="Bookman Old Style" pitchFamily="18" charset="0"/>
              </a:rPr>
              <a:t>iProvo/Google Fiber  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600" dirty="0">
                <a:latin typeface="Bookman Old Style" pitchFamily="18" charset="0"/>
              </a:rPr>
              <a:t>As iProvo, was at one time the largest city-owned broadband network in the U.S.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600" dirty="0">
                <a:latin typeface="Bookman Old Style" pitchFamily="18" charset="0"/>
              </a:rPr>
              <a:t>Provided Internet, TV and voice over fiber (the “triple play”)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600" dirty="0">
                <a:latin typeface="Bookman Old Style" pitchFamily="18" charset="0"/>
              </a:rPr>
              <a:t>In 2013, Provo sold iProvo to Google for $1, making Provo the third Google Fiber city 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600" dirty="0">
                <a:latin typeface="Bookman Old Style" pitchFamily="18" charset="0"/>
              </a:rPr>
              <a:t>Google Fiber services include Gigabit + TV , Gigabit Internet, and free basic Internet</a:t>
            </a:r>
          </a:p>
        </p:txBody>
      </p:sp>
    </p:spTree>
    <p:extLst>
      <p:ext uri="{BB962C8B-B14F-4D97-AF65-F5344CB8AC3E}">
        <p14:creationId xmlns:p14="http://schemas.microsoft.com/office/powerpoint/2010/main" val="357038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2600 Computer Networks I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AFBEFB05-1F2E-4C6D-9D91-6C7C868CF57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Municipal Owned Fiber Networks</a:t>
            </a:r>
            <a:br>
              <a:rPr lang="en-US" sz="2400" b="1" dirty="0"/>
            </a:br>
            <a:r>
              <a:rPr lang="en-US" sz="1600" b="1" dirty="0"/>
              <a:t>(2 of 2)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8301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600" dirty="0">
                <a:latin typeface="Bookman Old Style" pitchFamily="18" charset="0"/>
              </a:rPr>
              <a:t>UTOPIA (www.utopianet.org)	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Consortium of 11 Utah cities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Provides Internet, TV and voice over fiber, at 25-100Mbps or better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UTOPIA just owns the fiber and switches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Various providers compete for customers (Veracity, Fibernet, Xmission)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Utopia is also losing money, but looking better recently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Orem’s share of $475M debt is approx. $100M, 40% of Orem homes have access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  <a:buNone/>
            </a:pPr>
            <a:endParaRPr lang="en-US" sz="1000" dirty="0">
              <a:latin typeface="Bookman Old Style" pitchFamily="18" charset="0"/>
            </a:endParaRPr>
          </a:p>
          <a:p>
            <a:pPr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600" dirty="0">
                <a:latin typeface="Bookman Old Style" pitchFamily="18" charset="0"/>
              </a:rPr>
              <a:t>Spanish Fork Community Network is one municipal network that is financially viable (historically e</a:t>
            </a:r>
            <a:r>
              <a:rPr lang="en-US" sz="1400" dirty="0">
                <a:latin typeface="Bookman Old Style" pitchFamily="18" charset="0"/>
              </a:rPr>
              <a:t>arning the city $200,000 – $400,000 per year)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Cable-based download rates 12Mpbs to 111Mbps</a:t>
            </a:r>
          </a:p>
          <a:p>
            <a:pPr lvl="1" eaLnBrk="1" hangingPunct="1">
              <a:spcBef>
                <a:spcPct val="15000"/>
              </a:spcBef>
              <a:spcAft>
                <a:spcPts val="600"/>
              </a:spcAft>
            </a:pPr>
            <a:r>
              <a:rPr lang="en-US" sz="1400" dirty="0">
                <a:latin typeface="Bookman Old Style" pitchFamily="18" charset="0"/>
              </a:rPr>
              <a:t>$35 to $95 per month for Internet-only service, TV and voice also available</a:t>
            </a:r>
          </a:p>
          <a:p>
            <a:pPr lvl="1" eaLnBrk="1" hangingPunct="1">
              <a:spcBef>
                <a:spcPct val="15000"/>
              </a:spcBef>
              <a:spcAft>
                <a:spcPct val="50000"/>
              </a:spcAft>
            </a:pP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57997D71-CC9B-4FD9-A2EA-4EE6146B46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Oscilloscope Traces of Digital Signals </a:t>
            </a:r>
            <a:br>
              <a:rPr lang="en-US" sz="2400" b="1" dirty="0"/>
            </a:br>
            <a:r>
              <a:rPr lang="en-US" sz="2400" b="1" dirty="0"/>
              <a:t>with Noise Component</a:t>
            </a:r>
          </a:p>
        </p:txBody>
      </p:sp>
      <p:pic>
        <p:nvPicPr>
          <p:cNvPr id="6150" name="Picture 3" descr="Oscilloscope Trace of Digital Signa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371600"/>
            <a:ext cx="6437313" cy="4968875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C8C3EDA6-E788-4949-81F4-AC434AB1E78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173" name="Picture 3" descr="Effect of Noise on a Digital Signa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03400" y="1143000"/>
            <a:ext cx="5614988" cy="4949825"/>
          </a:xfrm>
          <a:noFill/>
        </p:spPr>
      </p:pic>
      <p:sp>
        <p:nvSpPr>
          <p:cNvPr id="7174" name="Lin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3850" y="4229100"/>
            <a:ext cx="4425950" cy="12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Effect of Noise on a Digital Signal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4800600" y="6172200"/>
            <a:ext cx="3854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From </a:t>
            </a:r>
            <a:r>
              <a:rPr lang="en-US" sz="800" u="sng" dirty="0"/>
              <a:t>Data and Computer Communications</a:t>
            </a:r>
            <a:r>
              <a:rPr lang="en-US" sz="800" dirty="0"/>
              <a:t>, 4</a:t>
            </a:r>
            <a:r>
              <a:rPr lang="en-US" sz="800" baseline="30000" dirty="0"/>
              <a:t>th</a:t>
            </a:r>
            <a:r>
              <a:rPr lang="en-US" sz="800" dirty="0"/>
              <a:t> Ed. by W. Stallings (Prentice Hall)</a:t>
            </a:r>
          </a:p>
        </p:txBody>
      </p:sp>
      <p:sp>
        <p:nvSpPr>
          <p:cNvPr id="7177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3111500"/>
            <a:ext cx="456088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500" y="2120900"/>
            <a:ext cx="456088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757488" y="4238626"/>
            <a:ext cx="4560887" cy="63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26431" y="1938339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8DE3B2B2-93A7-4087-B25B-825A69588E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Factors that Influence Noise-Related Bit Errors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2425" indent="-27432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Distance from transmission medium to noise source, which affects…</a:t>
            </a:r>
          </a:p>
          <a:p>
            <a:pPr marL="352425" indent="-27432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Amplitude of the signal, relative to the amplitude of the noise</a:t>
            </a:r>
          </a:p>
          <a:p>
            <a:pPr marL="752475" lvl="1" indent="-27432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Called the signal-to-noise  or “S/N” ratio</a:t>
            </a:r>
          </a:p>
          <a:p>
            <a:pPr marL="752475" lvl="1" indent="-27432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Expressed fractionally, or logarithmically in decibels (dB) </a:t>
            </a:r>
          </a:p>
          <a:p>
            <a:pPr marL="352425" indent="-27432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Type of signaling system used (level-sensitive sampling is often more susceptible than edge-triggered)</a:t>
            </a:r>
          </a:p>
          <a:p>
            <a:pPr marL="352425" indent="-27432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The type of noise (crosstalk/impulse/continuous) </a:t>
            </a:r>
          </a:p>
          <a:p>
            <a:pPr marL="352425" indent="-274320" eaLnBrk="1" hangingPunct="1">
              <a:spcBef>
                <a:spcPts val="1800"/>
              </a:spcBef>
            </a:pPr>
            <a:r>
              <a:rPr lang="en-US" sz="1600" dirty="0">
                <a:latin typeface="Bookman Old Style" pitchFamily="18" charset="0"/>
              </a:rPr>
              <a:t>The data rate (all else being equal, higher bps = more bit errors)</a:t>
            </a:r>
          </a:p>
          <a:p>
            <a:pPr marL="352425" indent="-352425" eaLnBrk="1" hangingPunct="1">
              <a:spcBef>
                <a:spcPts val="1800"/>
              </a:spcBef>
            </a:pPr>
            <a:endParaRPr lang="en-US" sz="1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CC220286-E149-4C35-B48D-57E613059F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Significant Types of Electrical Noise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70764"/>
          </a:xfrm>
        </p:spPr>
        <p:txBody>
          <a:bodyPr/>
          <a:lstStyle/>
          <a:p>
            <a:pPr eaLnBrk="1" hangingPunct="1"/>
            <a:r>
              <a:rPr lang="en-US" sz="1600" i="1" dirty="0">
                <a:latin typeface="Bookman Old Style" pitchFamily="18" charset="0"/>
              </a:rPr>
              <a:t>Crosstalk o</a:t>
            </a:r>
            <a:r>
              <a:rPr lang="en-US" sz="1600" dirty="0">
                <a:latin typeface="Bookman Old Style" pitchFamily="18" charset="0"/>
              </a:rPr>
              <a:t>ccurs when one channel or circuit “spills over” into another</a:t>
            </a:r>
          </a:p>
          <a:p>
            <a:pPr lvl="1" eaLnBrk="1" hangingPunct="1"/>
            <a:r>
              <a:rPr lang="en-US" sz="1600" dirty="0">
                <a:latin typeface="Bookman Old Style" pitchFamily="18" charset="0"/>
              </a:rPr>
              <a:t>Caused by leakage between different circuits in the same cable or overlapping of radio or TV channels </a:t>
            </a:r>
          </a:p>
          <a:p>
            <a:pPr lvl="1" eaLnBrk="1" hangingPunct="1"/>
            <a:r>
              <a:rPr lang="en-US" sz="1600" dirty="0">
                <a:latin typeface="Bookman Old Style" pitchFamily="18" charset="0"/>
              </a:rPr>
              <a:t>Fairly easy to predict and “design around”</a:t>
            </a:r>
          </a:p>
          <a:p>
            <a:pPr lvl="1" eaLnBrk="1" hangingPunct="1"/>
            <a:endParaRPr lang="en-US" sz="1000" i="1" dirty="0">
              <a:latin typeface="Bookman Old Style" pitchFamily="18" charset="0"/>
            </a:endParaRPr>
          </a:p>
          <a:p>
            <a:pPr eaLnBrk="1" hangingPunct="1"/>
            <a:r>
              <a:rPr lang="en-US" sz="1600" i="1" dirty="0">
                <a:latin typeface="Bookman Old Style" pitchFamily="18" charset="0"/>
              </a:rPr>
              <a:t>Impulse noise </a:t>
            </a:r>
            <a:r>
              <a:rPr lang="en-US" sz="1600" dirty="0">
                <a:latin typeface="Bookman Old Style" pitchFamily="18" charset="0"/>
              </a:rPr>
              <a:t>consists of short, strong noise bursts or “spikes”</a:t>
            </a:r>
          </a:p>
          <a:p>
            <a:pPr lvl="1" eaLnBrk="1" hangingPunct="1"/>
            <a:r>
              <a:rPr lang="en-US" sz="1600" dirty="0">
                <a:latin typeface="Bookman Old Style" pitchFamily="18" charset="0"/>
              </a:rPr>
              <a:t>Caused by anything that generates an electrical spark or arc: lightning, starting heavy electrical equipment, auto ignitions, electric motors, arc welders, static discharges</a:t>
            </a:r>
            <a:endParaRPr lang="en-US" sz="1600" i="1" dirty="0">
              <a:latin typeface="Bookman Old Style" pitchFamily="18" charset="0"/>
            </a:endParaRPr>
          </a:p>
          <a:p>
            <a:pPr lvl="1" eaLnBrk="1" hangingPunct="1"/>
            <a:r>
              <a:rPr lang="en-US" sz="1600" i="1" dirty="0">
                <a:latin typeface="Bookman Old Style" pitchFamily="18" charset="0"/>
              </a:rPr>
              <a:t>Unpredictable</a:t>
            </a:r>
          </a:p>
          <a:p>
            <a:pPr lvl="1" eaLnBrk="1" hangingPunct="1"/>
            <a:r>
              <a:rPr lang="en-US" sz="1600" dirty="0">
                <a:latin typeface="Bookman Old Style" pitchFamily="18" charset="0"/>
              </a:rPr>
              <a:t>Not a big problem for analog voice networks (humans can sort it out) but </a:t>
            </a:r>
            <a:r>
              <a:rPr lang="en-US" sz="1600" i="1" dirty="0">
                <a:latin typeface="Bookman Old Style" pitchFamily="18" charset="0"/>
              </a:rPr>
              <a:t>a major problem for data transmission</a:t>
            </a:r>
          </a:p>
          <a:p>
            <a:pPr lvl="1" eaLnBrk="1" hangingPunct="1"/>
            <a:endParaRPr lang="en-US" sz="1000" dirty="0">
              <a:latin typeface="Bookman Old Style" pitchFamily="18" charset="0"/>
            </a:endParaRPr>
          </a:p>
          <a:p>
            <a:pPr eaLnBrk="1" hangingPunct="1"/>
            <a:r>
              <a:rPr lang="en-US" sz="1600" dirty="0">
                <a:latin typeface="Bookman Old Style" pitchFamily="18" charset="0"/>
              </a:rPr>
              <a:t>Continuous broad-spectrum “white” noise is often present, but usually predictable.  “Pink” and Gaussian noise are similar.</a:t>
            </a:r>
          </a:p>
          <a:p>
            <a:pPr lvl="1" eaLnBrk="1" hangingPunct="1"/>
            <a:endParaRPr lang="en-US" sz="1000" dirty="0">
              <a:latin typeface="Bookman Old Style" pitchFamily="18" charset="0"/>
            </a:endParaRPr>
          </a:p>
          <a:p>
            <a:pPr eaLnBrk="1" hangingPunct="1"/>
            <a:r>
              <a:rPr lang="en-US" sz="1600" i="1" dirty="0">
                <a:latin typeface="Bookman Old Style" pitchFamily="18" charset="0"/>
              </a:rPr>
              <a:t>Impulse noise is the most significant noise problem in data communications, and most bit errors are caused by impulse noise</a:t>
            </a:r>
            <a:r>
              <a:rPr lang="en-US" sz="1600" dirty="0">
                <a:latin typeface="Bookman Old Style" pitchFamily="18" charset="0"/>
              </a:rPr>
              <a:t> (not by crosstalk, continuous or other types of noise)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12-</a:t>
            </a:r>
            <a:fld id="{BF087D15-8287-4BB1-A44D-881C7F9B8B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Methods for Suppressing Noise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861268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Use shielded cable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However, in LAN systems, you </a:t>
            </a:r>
            <a:r>
              <a:rPr lang="en-US" sz="1600" i="1" dirty="0">
                <a:latin typeface="Bookman Old Style" pitchFamily="18" charset="0"/>
              </a:rPr>
              <a:t>must</a:t>
            </a:r>
            <a:r>
              <a:rPr lang="en-US" sz="1600" dirty="0">
                <a:latin typeface="Bookman Old Style" pitchFamily="18" charset="0"/>
              </a:rPr>
              <a:t> use the type of cable specified by the standard</a:t>
            </a:r>
          </a:p>
          <a:p>
            <a:pPr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Noise sources can be detected, and be shielded or relocated</a:t>
            </a:r>
          </a:p>
          <a:p>
            <a:pPr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Media cables can be relocated away from noise sources</a:t>
            </a:r>
          </a:p>
          <a:p>
            <a:pPr eaLnBrk="1" hangingPunct="1">
              <a:spcBef>
                <a:spcPct val="100000"/>
              </a:spcBef>
            </a:pPr>
            <a:r>
              <a:rPr lang="en-US" sz="1600" dirty="0">
                <a:latin typeface="Bookman Old Style" pitchFamily="18" charset="0"/>
              </a:rPr>
              <a:t>Use optical fiber (essentially immune to electrical noise)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9257</TotalTime>
  <Words>1486</Words>
  <Application>Microsoft Macintosh PowerPoint</Application>
  <PresentationFormat>On-screen Show (4:3)</PresentationFormat>
  <Paragraphs>152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Courier New</vt:lpstr>
      <vt:lpstr>Times New Roman</vt:lpstr>
      <vt:lpstr>Default Design</vt:lpstr>
      <vt:lpstr>Visio</vt:lpstr>
      <vt:lpstr>CS 2600 Computer Networks I Dr. Sayeed Sajal  Lecture 12 Noise and the Shannon-Hartley Theorem</vt:lpstr>
      <vt:lpstr>Cable Modems</vt:lpstr>
      <vt:lpstr>Municipal Owned Fiber Optic Networks (1 of 2)</vt:lpstr>
      <vt:lpstr>Municipal Owned Fiber Networks (2 of 2)</vt:lpstr>
      <vt:lpstr>Oscilloscope Traces of Digital Signals  with Noise Component</vt:lpstr>
      <vt:lpstr>Effect of Noise on a Digital Signal</vt:lpstr>
      <vt:lpstr>Factors that Influence Noise-Related Bit Errors</vt:lpstr>
      <vt:lpstr>Significant Types of Electrical Noise</vt:lpstr>
      <vt:lpstr>Methods for Suppressing Noise</vt:lpstr>
      <vt:lpstr>Claude Shannon (1916 - 2001) “The Father of Information Theory”</vt:lpstr>
      <vt:lpstr>The Shannon-Hartley Theorem (continued on slide 12-13)</vt:lpstr>
      <vt:lpstr>Signal to Noise Ratio Samples</vt:lpstr>
      <vt:lpstr>The Shannon-Hartley Theorem (continued from slide 12-11)</vt:lpstr>
      <vt:lpstr>Slide 14</vt:lpstr>
      <vt:lpstr>Problems Associated with Framing</vt:lpstr>
      <vt:lpstr>Homework Question 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Sayeed Sajal</cp:lastModifiedBy>
  <cp:revision>652</cp:revision>
  <cp:lastPrinted>1601-01-01T00:00:00Z</cp:lastPrinted>
  <dcterms:created xsi:type="dcterms:W3CDTF">2003-04-27T18:03:04Z</dcterms:created>
  <dcterms:modified xsi:type="dcterms:W3CDTF">2023-02-27T19:56:02Z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