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5"/>
  </p:notesMasterIdLst>
  <p:handoutMasterIdLst>
    <p:handoutMasterId r:id="rId16"/>
  </p:handoutMasterIdLst>
  <p:sldIdLst>
    <p:sldId id="275" r:id="rId2"/>
    <p:sldId id="457" r:id="rId3"/>
    <p:sldId id="469" r:id="rId4"/>
    <p:sldId id="468" r:id="rId5"/>
    <p:sldId id="458" r:id="rId6"/>
    <p:sldId id="459" r:id="rId7"/>
    <p:sldId id="460" r:id="rId8"/>
    <p:sldId id="462" r:id="rId9"/>
    <p:sldId id="463" r:id="rId10"/>
    <p:sldId id="464" r:id="rId11"/>
    <p:sldId id="465" r:id="rId12"/>
    <p:sldId id="466" r:id="rId13"/>
    <p:sldId id="467" r:id="rId14"/>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33CC33"/>
    <a:srgbClr val="99CC00"/>
    <a:srgbClr val="DDDDDD"/>
    <a:srgbClr val="C0C0C0"/>
    <a:srgbClr val="CCCCFF"/>
    <a:srgbClr val="CCECFF"/>
    <a:srgbClr val="99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14" d="100"/>
          <a:sy n="114" d="100"/>
        </p:scale>
        <p:origin x="13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C9328A6-4707-44E7-BF99-823F09A3F7BA}" type="slidenum">
              <a:rPr lang="en-US"/>
              <a:pPr>
                <a:defRPr/>
              </a:pPr>
              <a:t>‹#›</a:t>
            </a:fld>
            <a:endParaRPr lang="en-US"/>
          </a:p>
        </p:txBody>
      </p:sp>
    </p:spTree>
    <p:extLst>
      <p:ext uri="{BB962C8B-B14F-4D97-AF65-F5344CB8AC3E}">
        <p14:creationId xmlns:p14="http://schemas.microsoft.com/office/powerpoint/2010/main" val="707883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FF47615-4D77-4E9B-AC98-421DAAAD28F1}" type="slidenum">
              <a:rPr lang="en-US"/>
              <a:pPr>
                <a:defRPr/>
              </a:pPr>
              <a:t>‹#›</a:t>
            </a:fld>
            <a:endParaRPr lang="en-US"/>
          </a:p>
        </p:txBody>
      </p:sp>
    </p:spTree>
    <p:extLst>
      <p:ext uri="{BB962C8B-B14F-4D97-AF65-F5344CB8AC3E}">
        <p14:creationId xmlns:p14="http://schemas.microsoft.com/office/powerpoint/2010/main" val="3954302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14-</a:t>
            </a:r>
            <a:fld id="{A571D9E6-1A5F-4F25-9ECC-5B6D44C68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14-</a:t>
            </a:r>
            <a:fld id="{743E98CE-B4F5-4C9E-ACCF-9C659A2079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14-</a:t>
            </a:r>
            <a:fld id="{1EAC1323-8C36-4DD8-9373-D6128DDD9A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14-</a:t>
            </a:r>
            <a:fld id="{8F525072-494D-4882-B3DD-6861121246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14-</a:t>
            </a:r>
            <a:fld id="{7F4CB4E9-822C-4B17-B186-E24FE50AF13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14-</a:t>
            </a:r>
            <a:fld id="{5CF96687-C864-42A2-9BB1-BB9465DE8D6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14-</a:t>
            </a:r>
            <a:fld id="{D3F96372-4F9A-4B34-9A4E-95F6E171D8C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14-</a:t>
            </a:r>
            <a:fld id="{7B7899BC-CA28-4AA5-8689-A7E6E50E674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14-</a:t>
            </a:r>
            <a:fld id="{2C4EB13F-0D23-4B39-80A8-7BE047378E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14-</a:t>
            </a:r>
            <a:fld id="{7E7C4F86-4D53-4777-B697-827EC83ED6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2/25/20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14-</a:t>
            </a:r>
            <a:fld id="{4C763035-9586-4D8B-A420-CA4AB1172C6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2/25/20</a:t>
            </a:r>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a:t>14-</a:t>
            </a:r>
            <a:fld id="{C67FB4D8-25C8-4787-8855-8A4393862F5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1"/>
          </p:nvPr>
        </p:nvSpPr>
        <p:spPr>
          <a:noFill/>
        </p:spPr>
        <p:txBody>
          <a:bodyPr/>
          <a:lstStyle/>
          <a:p>
            <a:r>
              <a:rPr lang="en-US"/>
              <a:t>CS 2600 Computer Networks I</a:t>
            </a:r>
          </a:p>
        </p:txBody>
      </p:sp>
      <p:sp>
        <p:nvSpPr>
          <p:cNvPr id="7172" name="Slide Number Placeholder 4"/>
          <p:cNvSpPr>
            <a:spLocks noGrp="1"/>
          </p:cNvSpPr>
          <p:nvPr>
            <p:ph type="sldNum" sz="quarter" idx="12"/>
          </p:nvPr>
        </p:nvSpPr>
        <p:spPr>
          <a:noFill/>
        </p:spPr>
        <p:txBody>
          <a:bodyPr/>
          <a:lstStyle/>
          <a:p>
            <a:r>
              <a:rPr lang="en-US"/>
              <a:t>14-</a:t>
            </a:r>
            <a:fld id="{2AE0E111-1CDB-4952-9CBC-1B8AA36DC825}" type="slidenum">
              <a:rPr lang="en-US" smtClean="0"/>
              <a:pPr/>
              <a:t>1</a:t>
            </a:fld>
            <a:endParaRPr lang="en-US"/>
          </a:p>
        </p:txBody>
      </p:sp>
      <p:sp>
        <p:nvSpPr>
          <p:cNvPr id="7173"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14</a:t>
            </a:r>
            <a:br>
              <a:rPr lang="en-US" sz="2800" b="1" dirty="0"/>
            </a:br>
            <a:r>
              <a:rPr lang="en-US" sz="2800" b="1" dirty="0"/>
              <a:t>Framing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p:spPr>
        <p:txBody>
          <a:bodyPr/>
          <a:lstStyle/>
          <a:p>
            <a:r>
              <a:rPr lang="en-US"/>
              <a:t>CS 2600 Computer Networks I</a:t>
            </a:r>
          </a:p>
        </p:txBody>
      </p:sp>
      <p:sp>
        <p:nvSpPr>
          <p:cNvPr id="11268" name="Slide Number Placeholder 5"/>
          <p:cNvSpPr>
            <a:spLocks noGrp="1"/>
          </p:cNvSpPr>
          <p:nvPr>
            <p:ph type="sldNum" sz="quarter" idx="12"/>
          </p:nvPr>
        </p:nvSpPr>
        <p:spPr>
          <a:noFill/>
        </p:spPr>
        <p:txBody>
          <a:bodyPr/>
          <a:lstStyle/>
          <a:p>
            <a:r>
              <a:rPr lang="en-US"/>
              <a:t>14-</a:t>
            </a:r>
            <a:fld id="{28C2BC74-8690-40D1-A234-18CF18F198DF}" type="slidenum">
              <a:rPr lang="en-US" smtClean="0"/>
              <a:pPr/>
              <a:t>10</a:t>
            </a:fld>
            <a:endParaRPr lang="en-US"/>
          </a:p>
        </p:txBody>
      </p:sp>
      <p:sp>
        <p:nvSpPr>
          <p:cNvPr id="11269" name="Rectangle 2"/>
          <p:cNvSpPr>
            <a:spLocks noGrp="1" noChangeArrowheads="1"/>
          </p:cNvSpPr>
          <p:nvPr>
            <p:ph type="title"/>
          </p:nvPr>
        </p:nvSpPr>
        <p:spPr/>
        <p:txBody>
          <a:bodyPr/>
          <a:lstStyle/>
          <a:p>
            <a:pPr eaLnBrk="1" hangingPunct="1"/>
            <a:r>
              <a:rPr lang="en-US" sz="2400" b="1" dirty="0"/>
              <a:t>HDLC Bit Stuffing Examples</a:t>
            </a:r>
          </a:p>
        </p:txBody>
      </p:sp>
      <p:sp>
        <p:nvSpPr>
          <p:cNvPr id="11270" name="Rectangle 3"/>
          <p:cNvSpPr>
            <a:spLocks noGrp="1" noChangeArrowheads="1"/>
          </p:cNvSpPr>
          <p:nvPr>
            <p:ph idx="1"/>
          </p:nvPr>
        </p:nvSpPr>
        <p:spPr>
          <a:xfrm>
            <a:off x="457199" y="1295400"/>
            <a:ext cx="8467725" cy="5038725"/>
          </a:xfrm>
        </p:spPr>
        <p:txBody>
          <a:bodyPr/>
          <a:lstStyle/>
          <a:p>
            <a:pPr marL="0" indent="0" eaLnBrk="1" hangingPunct="1">
              <a:spcBef>
                <a:spcPct val="0"/>
              </a:spcBef>
              <a:buFontTx/>
              <a:buNone/>
            </a:pPr>
            <a:r>
              <a:rPr lang="en-US" sz="1600" dirty="0"/>
              <a:t>8-bit data pattern 		Changed by send 		Changed by receive</a:t>
            </a:r>
          </a:p>
          <a:p>
            <a:pPr marL="0" indent="0" eaLnBrk="1" hangingPunct="1">
              <a:spcBef>
                <a:spcPct val="0"/>
              </a:spcBef>
              <a:buFontTx/>
              <a:buNone/>
            </a:pPr>
            <a:r>
              <a:rPr lang="en-US" sz="1600" dirty="0"/>
              <a:t>appearing between 		hardware to:		hardware back to:</a:t>
            </a:r>
          </a:p>
          <a:p>
            <a:pPr marL="0" indent="0" eaLnBrk="1" hangingPunct="1">
              <a:spcBef>
                <a:spcPct val="0"/>
              </a:spcBef>
              <a:buFontTx/>
              <a:buNone/>
            </a:pPr>
            <a:r>
              <a:rPr lang="en-US" sz="1600" dirty="0"/>
              <a:t>Flags:			(Rule 2.)			(Rule 3.)</a:t>
            </a:r>
          </a:p>
          <a:p>
            <a:pPr marL="0" indent="0" eaLnBrk="1" hangingPunct="1">
              <a:spcBef>
                <a:spcPct val="0"/>
              </a:spcBef>
              <a:buFontTx/>
              <a:buNone/>
            </a:pPr>
            <a:endParaRPr lang="en-US" sz="1600" dirty="0"/>
          </a:p>
          <a:p>
            <a:pPr marL="0" indent="0" eaLnBrk="1" hangingPunct="1">
              <a:spcBef>
                <a:spcPct val="0"/>
              </a:spcBef>
              <a:buFontTx/>
              <a:buNone/>
            </a:pPr>
            <a:r>
              <a:rPr lang="en-US" sz="1600" dirty="0"/>
              <a:t>1. </a:t>
            </a:r>
            <a:r>
              <a:rPr lang="en-US" sz="1600" dirty="0">
                <a:latin typeface="Courier New" pitchFamily="49" charset="0"/>
              </a:rPr>
              <a:t>01111110		011111</a:t>
            </a:r>
            <a:r>
              <a:rPr lang="en-US" sz="1600" b="1" dirty="0">
                <a:solidFill>
                  <a:srgbClr val="FF0000"/>
                </a:solidFill>
                <a:latin typeface="Courier New" pitchFamily="49" charset="0"/>
              </a:rPr>
              <a:t>0</a:t>
            </a:r>
            <a:r>
              <a:rPr lang="en-US" sz="1600" dirty="0">
                <a:latin typeface="Courier New" pitchFamily="49" charset="0"/>
              </a:rPr>
              <a:t>10		01111110</a:t>
            </a:r>
          </a:p>
          <a:p>
            <a:pPr marL="0" indent="0" eaLnBrk="1" hangingPunct="1">
              <a:spcBef>
                <a:spcPct val="0"/>
              </a:spcBef>
              <a:buFontTx/>
              <a:buNone/>
            </a:pPr>
            <a:r>
              <a:rPr lang="en-US" sz="1600" dirty="0"/>
              <a:t>2. </a:t>
            </a:r>
            <a:r>
              <a:rPr lang="en-US" sz="1600" dirty="0">
                <a:latin typeface="Courier New" pitchFamily="49" charset="0"/>
              </a:rPr>
              <a:t>01111100		011111</a:t>
            </a:r>
            <a:r>
              <a:rPr lang="en-US" sz="1600" b="1" dirty="0">
                <a:solidFill>
                  <a:srgbClr val="FF0000"/>
                </a:solidFill>
                <a:latin typeface="Courier New" pitchFamily="49" charset="0"/>
              </a:rPr>
              <a:t>0</a:t>
            </a:r>
            <a:r>
              <a:rPr lang="en-US" sz="1600" dirty="0">
                <a:latin typeface="Courier New" pitchFamily="49" charset="0"/>
              </a:rPr>
              <a:t>00		01111100</a:t>
            </a:r>
          </a:p>
          <a:p>
            <a:pPr marL="0" indent="0" eaLnBrk="1" hangingPunct="1">
              <a:spcBef>
                <a:spcPct val="0"/>
              </a:spcBef>
              <a:buFontTx/>
              <a:buNone/>
            </a:pPr>
            <a:r>
              <a:rPr lang="en-US" sz="1600" dirty="0"/>
              <a:t>3. </a:t>
            </a:r>
            <a:r>
              <a:rPr lang="en-US" sz="1600" dirty="0">
                <a:latin typeface="Courier New" pitchFamily="49" charset="0"/>
              </a:rPr>
              <a:t>01111111		011111</a:t>
            </a:r>
            <a:r>
              <a:rPr lang="en-US" sz="1600" b="1" dirty="0">
                <a:solidFill>
                  <a:srgbClr val="FF0000"/>
                </a:solidFill>
                <a:latin typeface="Courier New" pitchFamily="49" charset="0"/>
              </a:rPr>
              <a:t>0</a:t>
            </a:r>
            <a:r>
              <a:rPr lang="en-US" sz="1600" dirty="0">
                <a:latin typeface="Courier New" pitchFamily="49" charset="0"/>
              </a:rPr>
              <a:t>11		01111111</a:t>
            </a:r>
          </a:p>
          <a:p>
            <a:pPr marL="0" indent="0" eaLnBrk="1" hangingPunct="1">
              <a:spcBef>
                <a:spcPct val="0"/>
              </a:spcBef>
              <a:buFontTx/>
              <a:buNone/>
            </a:pPr>
            <a:r>
              <a:rPr lang="en-US" sz="1600" dirty="0"/>
              <a:t>------------------------------------------------------------------------------------------------------------------</a:t>
            </a:r>
          </a:p>
          <a:p>
            <a:pPr marL="0" indent="0" eaLnBrk="1" hangingPunct="1">
              <a:spcBef>
                <a:spcPct val="0"/>
              </a:spcBef>
              <a:buFontTx/>
              <a:buNone/>
            </a:pPr>
            <a:r>
              <a:rPr lang="en-US" sz="1600" dirty="0"/>
              <a:t>Intentional Flag		No change by		Flag marks start or end </a:t>
            </a:r>
          </a:p>
          <a:p>
            <a:pPr marL="0" indent="0" eaLnBrk="1" hangingPunct="1">
              <a:spcBef>
                <a:spcPct val="0"/>
              </a:spcBef>
              <a:buFontTx/>
              <a:buNone/>
            </a:pPr>
            <a:r>
              <a:rPr lang="en-US" sz="1600" dirty="0"/>
              <a:t>pattern:			send hardware		of message</a:t>
            </a:r>
          </a:p>
          <a:p>
            <a:pPr marL="0" indent="0" eaLnBrk="1" hangingPunct="1">
              <a:spcBef>
                <a:spcPct val="0"/>
              </a:spcBef>
              <a:buFontTx/>
              <a:buNone/>
            </a:pPr>
            <a:r>
              <a:rPr lang="en-US" sz="1600" dirty="0"/>
              <a:t>			(Rule 1.)			(Rule 4.)</a:t>
            </a:r>
          </a:p>
          <a:p>
            <a:pPr marL="0" indent="0" eaLnBrk="1" hangingPunct="1">
              <a:spcBef>
                <a:spcPct val="0"/>
              </a:spcBef>
              <a:buFontTx/>
              <a:buNone/>
            </a:pPr>
            <a:endParaRPr lang="en-US" sz="1600" dirty="0"/>
          </a:p>
          <a:p>
            <a:pPr marL="0" indent="0" eaLnBrk="1" hangingPunct="1">
              <a:spcBef>
                <a:spcPct val="0"/>
              </a:spcBef>
              <a:buFontTx/>
              <a:buNone/>
            </a:pPr>
            <a:r>
              <a:rPr lang="en-US" sz="1600" dirty="0"/>
              <a:t>4. </a:t>
            </a:r>
            <a:r>
              <a:rPr lang="en-US" sz="1600" dirty="0">
                <a:latin typeface="Courier New" pitchFamily="49" charset="0"/>
              </a:rPr>
              <a:t>01111110		01111110		01111110</a:t>
            </a:r>
          </a:p>
          <a:p>
            <a:pPr marL="0" indent="0" eaLnBrk="1" hangingPunct="1">
              <a:spcBef>
                <a:spcPct val="0"/>
              </a:spcBef>
              <a:buFontTx/>
              <a:buNone/>
            </a:pPr>
            <a:r>
              <a:rPr lang="en-US" sz="1600" dirty="0"/>
              <a:t>------------------------------------------------------------------------------------------------------------------</a:t>
            </a:r>
          </a:p>
          <a:p>
            <a:pPr marL="0" indent="0" eaLnBrk="1" hangingPunct="1">
              <a:spcBef>
                <a:spcPct val="0"/>
              </a:spcBef>
              <a:buFontTx/>
              <a:buNone/>
            </a:pPr>
            <a:r>
              <a:rPr lang="en-US" sz="1600" dirty="0"/>
              <a:t>Intentional Flag		Transmission		Illegal  &gt; 6 1-bits pattern,  </a:t>
            </a:r>
          </a:p>
          <a:p>
            <a:pPr marL="0" indent="0" eaLnBrk="1" hangingPunct="1">
              <a:spcBef>
                <a:spcPct val="0"/>
              </a:spcBef>
              <a:buFontTx/>
              <a:buNone/>
            </a:pPr>
            <a:r>
              <a:rPr lang="en-US" sz="1600" dirty="0"/>
              <a:t>pattern:			error:			message is discarded by </a:t>
            </a:r>
          </a:p>
          <a:p>
            <a:pPr marL="0" indent="0" eaLnBrk="1" hangingPunct="1">
              <a:spcBef>
                <a:spcPct val="0"/>
              </a:spcBef>
              <a:buFontTx/>
              <a:buNone/>
            </a:pPr>
            <a:r>
              <a:rPr lang="en-US" sz="1600" dirty="0"/>
              <a:t>						receiving  hardware (Rule 5.) </a:t>
            </a:r>
          </a:p>
          <a:p>
            <a:pPr marL="0" indent="0" eaLnBrk="1" hangingPunct="1">
              <a:spcBef>
                <a:spcPct val="0"/>
              </a:spcBef>
              <a:buFontTx/>
              <a:buNone/>
            </a:pPr>
            <a:endParaRPr lang="en-US" sz="1600" dirty="0"/>
          </a:p>
          <a:p>
            <a:pPr marL="0" indent="0" eaLnBrk="1" hangingPunct="1">
              <a:spcBef>
                <a:spcPct val="0"/>
              </a:spcBef>
              <a:buFontTx/>
              <a:buNone/>
            </a:pPr>
            <a:r>
              <a:rPr lang="en-US" sz="1600" dirty="0"/>
              <a:t>5. </a:t>
            </a:r>
            <a:r>
              <a:rPr lang="en-US" sz="1600" dirty="0">
                <a:latin typeface="Courier New" pitchFamily="49" charset="0"/>
              </a:rPr>
              <a:t>01111110		0111111</a:t>
            </a:r>
            <a:r>
              <a:rPr lang="en-US" sz="1600" b="1" dirty="0">
                <a:solidFill>
                  <a:srgbClr val="FF0000"/>
                </a:solidFill>
                <a:latin typeface="Courier New" pitchFamily="49" charset="0"/>
              </a:rPr>
              <a:t>1</a:t>
            </a:r>
            <a:r>
              <a:rPr lang="en-US" sz="1600" dirty="0">
                <a:latin typeface="Courier New" pitchFamily="49" charset="0"/>
              </a:rPr>
              <a:t>		01111111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52425" y="1714500"/>
            <a:ext cx="8429626" cy="36956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a:noFill/>
        </p:spPr>
        <p:txBody>
          <a:bodyPr/>
          <a:lstStyle/>
          <a:p>
            <a:r>
              <a:rPr lang="en-US"/>
              <a:t>CS 2600 Computer Networks I</a:t>
            </a:r>
          </a:p>
        </p:txBody>
      </p:sp>
      <p:sp>
        <p:nvSpPr>
          <p:cNvPr id="5125" name="Slide Number Placeholder 5"/>
          <p:cNvSpPr>
            <a:spLocks noGrp="1"/>
          </p:cNvSpPr>
          <p:nvPr>
            <p:ph type="sldNum" sz="quarter" idx="12"/>
          </p:nvPr>
        </p:nvSpPr>
        <p:spPr>
          <a:noFill/>
        </p:spPr>
        <p:txBody>
          <a:bodyPr/>
          <a:lstStyle/>
          <a:p>
            <a:r>
              <a:rPr lang="en-US"/>
              <a:t>14-</a:t>
            </a:r>
            <a:fld id="{B881B222-F52B-496E-9B14-7D78C1B5691D}" type="slidenum">
              <a:rPr lang="en-US" smtClean="0"/>
              <a:pPr/>
              <a:t>11</a:t>
            </a:fld>
            <a:endParaRPr lang="en-US"/>
          </a:p>
        </p:txBody>
      </p:sp>
      <p:sp>
        <p:nvSpPr>
          <p:cNvPr id="5126" name="Rectangle 2"/>
          <p:cNvSpPr>
            <a:spLocks noGrp="1" noChangeArrowheads="1"/>
          </p:cNvSpPr>
          <p:nvPr>
            <p:ph type="title"/>
          </p:nvPr>
        </p:nvSpPr>
        <p:spPr/>
        <p:txBody>
          <a:bodyPr/>
          <a:lstStyle/>
          <a:p>
            <a:pPr eaLnBrk="1" hangingPunct="1"/>
            <a:r>
              <a:rPr lang="en-US" sz="2400" b="1"/>
              <a:t>Comparing HDLC and PPP</a:t>
            </a:r>
          </a:p>
        </p:txBody>
      </p:sp>
      <p:graphicFrame>
        <p:nvGraphicFramePr>
          <p:cNvPr id="5122"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393920062"/>
              </p:ext>
            </p:extLst>
          </p:nvPr>
        </p:nvGraphicFramePr>
        <p:xfrm>
          <a:off x="533400" y="2074863"/>
          <a:ext cx="8229600" cy="3178175"/>
        </p:xfrm>
        <a:graphic>
          <a:graphicData uri="http://schemas.openxmlformats.org/presentationml/2006/ole">
            <mc:AlternateContent xmlns:mc="http://schemas.openxmlformats.org/markup-compatibility/2006">
              <mc:Choice xmlns:v="urn:schemas-microsoft-com:vml" Requires="v">
                <p:oleObj name="Visio" r:id="rId2" imgW="8438683" imgH="3259036" progId="Visio.Drawing.11">
                  <p:embed/>
                </p:oleObj>
              </mc:Choice>
              <mc:Fallback>
                <p:oleObj name="Visio" r:id="rId2" imgW="8438683" imgH="3259036" progId="Visio.Drawing.11">
                  <p:embed/>
                  <p:pic>
                    <p:nvPicPr>
                      <p:cNvPr id="0" name="Picture 5"/>
                      <p:cNvPicPr>
                        <a:picLocks noGrp="1" noChangeAspect="1" noChangeArrowheads="1"/>
                      </p:cNvPicPr>
                      <p:nvPr/>
                    </p:nvPicPr>
                    <p:blipFill>
                      <a:blip r:embed="rId3"/>
                      <a:srcRect/>
                      <a:stretch>
                        <a:fillRect/>
                      </a:stretch>
                    </p:blipFill>
                    <p:spPr bwMode="auto">
                      <a:xfrm>
                        <a:off x="533400" y="2074863"/>
                        <a:ext cx="8229600" cy="317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a:noFill/>
        </p:spPr>
        <p:txBody>
          <a:bodyPr/>
          <a:lstStyle/>
          <a:p>
            <a:r>
              <a:rPr lang="en-US"/>
              <a:t>CS 2600 Computer Networks I</a:t>
            </a:r>
          </a:p>
        </p:txBody>
      </p:sp>
      <p:sp>
        <p:nvSpPr>
          <p:cNvPr id="12292" name="Slide Number Placeholder 5"/>
          <p:cNvSpPr>
            <a:spLocks noGrp="1"/>
          </p:cNvSpPr>
          <p:nvPr>
            <p:ph type="sldNum" sz="quarter" idx="12"/>
          </p:nvPr>
        </p:nvSpPr>
        <p:spPr>
          <a:noFill/>
        </p:spPr>
        <p:txBody>
          <a:bodyPr/>
          <a:lstStyle/>
          <a:p>
            <a:r>
              <a:rPr lang="en-US"/>
              <a:t>14-</a:t>
            </a:r>
            <a:fld id="{EFFADB31-FB47-4A00-8935-F1479F76A4B1}" type="slidenum">
              <a:rPr lang="en-US" smtClean="0"/>
              <a:pPr/>
              <a:t>12</a:t>
            </a:fld>
            <a:endParaRPr lang="en-US"/>
          </a:p>
        </p:txBody>
      </p:sp>
      <p:sp>
        <p:nvSpPr>
          <p:cNvPr id="12293" name="Rectangle 2"/>
          <p:cNvSpPr>
            <a:spLocks noGrp="1" noChangeArrowheads="1"/>
          </p:cNvSpPr>
          <p:nvPr>
            <p:ph type="title"/>
          </p:nvPr>
        </p:nvSpPr>
        <p:spPr/>
        <p:txBody>
          <a:bodyPr/>
          <a:lstStyle/>
          <a:p>
            <a:pPr eaLnBrk="1" hangingPunct="1"/>
            <a:r>
              <a:rPr lang="en-US" sz="2400" b="1" dirty="0"/>
              <a:t>Homework Question 5.</a:t>
            </a:r>
          </a:p>
        </p:txBody>
      </p:sp>
      <p:sp>
        <p:nvSpPr>
          <p:cNvPr id="12294" name="Rectangle 3"/>
          <p:cNvSpPr>
            <a:spLocks noGrp="1" noChangeArrowheads="1"/>
          </p:cNvSpPr>
          <p:nvPr>
            <p:ph idx="1"/>
          </p:nvPr>
        </p:nvSpPr>
        <p:spPr/>
        <p:txBody>
          <a:bodyPr/>
          <a:lstStyle/>
          <a:p>
            <a:pPr marL="0" indent="0" eaLnBrk="1" hangingPunct="1">
              <a:buFontTx/>
              <a:buNone/>
            </a:pPr>
            <a:r>
              <a:rPr lang="en-US" sz="1600" dirty="0">
                <a:latin typeface="Bookman Old Style" pitchFamily="18" charset="0"/>
              </a:rPr>
              <a:t>5.  Assuming a framing protocol that uses bit stuffing, show the bit sequence transmitted over the link when the frame contains the following bit sequence between the flags, prior to bit stuffing.  (Assume this sequence is just a small part of the overall frame.)</a:t>
            </a:r>
          </a:p>
          <a:p>
            <a:pPr marL="0" indent="0" eaLnBrk="1" hangingPunct="1">
              <a:buFontTx/>
              <a:buNone/>
            </a:pPr>
            <a:endParaRPr lang="en-US" sz="1600" dirty="0">
              <a:latin typeface="Bookman Old Style" pitchFamily="18" charset="0"/>
            </a:endParaRPr>
          </a:p>
          <a:p>
            <a:pPr marL="0" indent="0" eaLnBrk="1" hangingPunct="1">
              <a:buFontTx/>
              <a:buNone/>
            </a:pPr>
            <a:r>
              <a:rPr lang="en-US" sz="1600" dirty="0">
                <a:latin typeface="Bookman Old Style" pitchFamily="18" charset="0"/>
              </a:rPr>
              <a:t>	</a:t>
            </a:r>
            <a:r>
              <a:rPr lang="en-US" sz="1600" dirty="0">
                <a:latin typeface="Courier New" pitchFamily="49" charset="0"/>
              </a:rPr>
              <a:t> 11010111 11010111 11101011 11111011</a:t>
            </a:r>
          </a:p>
          <a:p>
            <a:pPr marL="0" indent="0" eaLnBrk="1" hangingPunct="1">
              <a:buFontTx/>
              <a:buNone/>
            </a:pPr>
            <a:endParaRPr lang="en-US" sz="1600" dirty="0">
              <a:latin typeface="Courier New" pitchFamily="49" charset="0"/>
            </a:endParaRPr>
          </a:p>
          <a:p>
            <a:pPr marL="0" indent="0" eaLnBrk="1" hangingPunct="1">
              <a:buFontTx/>
              <a:buNone/>
            </a:pPr>
            <a:r>
              <a:rPr lang="en-US" sz="1600" dirty="0">
                <a:latin typeface="Bookman Old Style" pitchFamily="18" charset="0"/>
              </a:rPr>
              <a:t>Underline the stuffed bits that you added.  Use slides 14-9 and 14-10 for reference.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4"/>
          <p:cNvSpPr>
            <a:spLocks noGrp="1"/>
          </p:cNvSpPr>
          <p:nvPr>
            <p:ph type="ftr" sz="quarter" idx="11"/>
          </p:nvPr>
        </p:nvSpPr>
        <p:spPr>
          <a:noFill/>
        </p:spPr>
        <p:txBody>
          <a:bodyPr/>
          <a:lstStyle/>
          <a:p>
            <a:r>
              <a:rPr lang="en-US" dirty="0"/>
              <a:t>CS 2600 Computer Networks I</a:t>
            </a:r>
          </a:p>
        </p:txBody>
      </p:sp>
      <p:sp>
        <p:nvSpPr>
          <p:cNvPr id="13316" name="Slide Number Placeholder 5"/>
          <p:cNvSpPr>
            <a:spLocks noGrp="1"/>
          </p:cNvSpPr>
          <p:nvPr>
            <p:ph type="sldNum" sz="quarter" idx="12"/>
          </p:nvPr>
        </p:nvSpPr>
        <p:spPr>
          <a:noFill/>
        </p:spPr>
        <p:txBody>
          <a:bodyPr/>
          <a:lstStyle/>
          <a:p>
            <a:r>
              <a:rPr lang="en-US"/>
              <a:t>14-</a:t>
            </a:r>
            <a:fld id="{8C883141-838A-45CE-8E78-0571F4638FF8}" type="slidenum">
              <a:rPr lang="en-US" smtClean="0"/>
              <a:pPr/>
              <a:t>13</a:t>
            </a:fld>
            <a:endParaRPr lang="en-US"/>
          </a:p>
        </p:txBody>
      </p:sp>
      <p:sp>
        <p:nvSpPr>
          <p:cNvPr id="13317" name="Rectangle 2"/>
          <p:cNvSpPr>
            <a:spLocks noGrp="1" noChangeArrowheads="1"/>
          </p:cNvSpPr>
          <p:nvPr>
            <p:ph type="title"/>
          </p:nvPr>
        </p:nvSpPr>
        <p:spPr/>
        <p:txBody>
          <a:bodyPr/>
          <a:lstStyle/>
          <a:p>
            <a:pPr eaLnBrk="1" hangingPunct="1"/>
            <a:r>
              <a:rPr lang="en-US" sz="2400" b="1"/>
              <a:t>Homework Question 6.</a:t>
            </a:r>
          </a:p>
        </p:txBody>
      </p:sp>
      <p:sp>
        <p:nvSpPr>
          <p:cNvPr id="13318" name="Rectangle 3"/>
          <p:cNvSpPr>
            <a:spLocks noGrp="1" noChangeArrowheads="1"/>
          </p:cNvSpPr>
          <p:nvPr>
            <p:ph idx="1"/>
          </p:nvPr>
        </p:nvSpPr>
        <p:spPr/>
        <p:txBody>
          <a:bodyPr/>
          <a:lstStyle/>
          <a:p>
            <a:pPr marL="609600" indent="-609600" eaLnBrk="1" hangingPunct="1">
              <a:buFontTx/>
              <a:buNone/>
            </a:pPr>
            <a:r>
              <a:rPr lang="en-US" sz="1600" dirty="0">
                <a:latin typeface="Bookman Old Style" pitchFamily="18" charset="0"/>
              </a:rPr>
              <a:t>6.  Suppose the following sequence of bits arrive over a link:</a:t>
            </a:r>
          </a:p>
          <a:p>
            <a:pPr marL="609600" indent="-609600" eaLnBrk="1" hangingPunct="1">
              <a:buFontTx/>
              <a:buNone/>
            </a:pPr>
            <a:endParaRPr lang="en-US" sz="1600" dirty="0">
              <a:latin typeface="Bookman Old Style" pitchFamily="18" charset="0"/>
            </a:endParaRPr>
          </a:p>
          <a:p>
            <a:pPr marL="609600" indent="-609600" eaLnBrk="1" hangingPunct="1">
              <a:buFontTx/>
              <a:buNone/>
            </a:pPr>
            <a:r>
              <a:rPr lang="en-US" sz="1600" dirty="0">
                <a:latin typeface="Bookman Old Style" pitchFamily="18" charset="0"/>
              </a:rPr>
              <a:t>	</a:t>
            </a:r>
            <a:r>
              <a:rPr lang="en-US" sz="1600" dirty="0">
                <a:latin typeface="Courier New" pitchFamily="49" charset="0"/>
              </a:rPr>
              <a:t> 11010111 11010111 11001011 11101101 11111101</a:t>
            </a:r>
          </a:p>
          <a:p>
            <a:pPr marL="609600" indent="-609600" eaLnBrk="1" hangingPunct="1">
              <a:buFontTx/>
              <a:buNone/>
            </a:pPr>
            <a:endParaRPr lang="en-US" sz="1600" dirty="0">
              <a:latin typeface="Courier New" pitchFamily="49" charset="0"/>
            </a:endParaRPr>
          </a:p>
          <a:p>
            <a:pPr marL="0" indent="0" eaLnBrk="1" hangingPunct="1">
              <a:buFontTx/>
              <a:buNone/>
            </a:pPr>
            <a:r>
              <a:rPr lang="en-US" sz="1600" dirty="0">
                <a:latin typeface="Bookman Old Style" pitchFamily="18" charset="0"/>
              </a:rPr>
              <a:t>Show the resulting bit pattern after any stuffed bits have been removed.  Indicate any transmission errors that might have occurred.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p:nvSpPr>
        <p:spPr>
          <a:xfrm>
            <a:off x="1371600" y="1981200"/>
            <a:ext cx="6400800" cy="23295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5"/>
          <p:cNvSpPr>
            <a:spLocks noGrp="1"/>
          </p:cNvSpPr>
          <p:nvPr>
            <p:ph type="ftr" sz="quarter" idx="11"/>
          </p:nvPr>
        </p:nvSpPr>
        <p:spPr>
          <a:noFill/>
        </p:spPr>
        <p:txBody>
          <a:bodyPr/>
          <a:lstStyle/>
          <a:p>
            <a:r>
              <a:rPr lang="en-US"/>
              <a:t>CS 2600 Computer Networks I</a:t>
            </a:r>
          </a:p>
        </p:txBody>
      </p:sp>
      <p:sp>
        <p:nvSpPr>
          <p:cNvPr id="1029" name="Slide Number Placeholder 6"/>
          <p:cNvSpPr>
            <a:spLocks noGrp="1"/>
          </p:cNvSpPr>
          <p:nvPr>
            <p:ph type="sldNum" sz="quarter" idx="12"/>
          </p:nvPr>
        </p:nvSpPr>
        <p:spPr>
          <a:noFill/>
        </p:spPr>
        <p:txBody>
          <a:bodyPr/>
          <a:lstStyle/>
          <a:p>
            <a:r>
              <a:rPr lang="en-US"/>
              <a:t>14-</a:t>
            </a:r>
            <a:fld id="{7C22B5BD-F9D4-45DE-ABCF-D3BB2BD49AFB}" type="slidenum">
              <a:rPr lang="en-US" smtClean="0"/>
              <a:pPr/>
              <a:t>2</a:t>
            </a:fld>
            <a:endParaRPr lang="en-US"/>
          </a:p>
        </p:txBody>
      </p:sp>
      <p:sp>
        <p:nvSpPr>
          <p:cNvPr id="1030" name="Rectangle 2"/>
          <p:cNvSpPr>
            <a:spLocks noGrp="1" noChangeArrowheads="1"/>
          </p:cNvSpPr>
          <p:nvPr>
            <p:ph type="title"/>
          </p:nvPr>
        </p:nvSpPr>
        <p:spPr/>
        <p:txBody>
          <a:bodyPr/>
          <a:lstStyle/>
          <a:p>
            <a:pPr eaLnBrk="1" hangingPunct="1"/>
            <a:r>
              <a:rPr lang="en-US" sz="2400" b="1" dirty="0"/>
              <a:t>Figure 2.7  BISYNC Frame Format*</a:t>
            </a:r>
          </a:p>
        </p:txBody>
      </p:sp>
      <p:sp>
        <p:nvSpPr>
          <p:cNvPr id="1031" name="Line 4">
            <a:extLst>
              <a:ext uri="{C183D7F6-B498-43B3-948B-1728B52AA6E4}">
                <adec:decorative xmlns:adec="http://schemas.microsoft.com/office/drawing/2017/decorative" val="1"/>
              </a:ext>
            </a:extLst>
          </p:cNvPr>
          <p:cNvSpPr>
            <a:spLocks noChangeShapeType="1"/>
          </p:cNvSpPr>
          <p:nvPr/>
        </p:nvSpPr>
        <p:spPr bwMode="auto">
          <a:xfrm flipH="1" flipV="1">
            <a:off x="1981199" y="3124200"/>
            <a:ext cx="718458" cy="714829"/>
          </a:xfrm>
          <a:prstGeom prst="line">
            <a:avLst/>
          </a:prstGeom>
          <a:noFill/>
          <a:ln w="15875">
            <a:solidFill>
              <a:schemeClr val="bg1"/>
            </a:solidFill>
            <a:round/>
            <a:headEnd/>
            <a:tailEnd type="triangle" w="med" len="med"/>
          </a:ln>
        </p:spPr>
        <p:txBody>
          <a:bodyPr/>
          <a:lstStyle/>
          <a:p>
            <a:endParaRPr lang="en-US"/>
          </a:p>
        </p:txBody>
      </p:sp>
      <p:sp>
        <p:nvSpPr>
          <p:cNvPr id="1032" name="Text Box 5"/>
          <p:cNvSpPr txBox="1">
            <a:spLocks noChangeArrowheads="1"/>
          </p:cNvSpPr>
          <p:nvPr/>
        </p:nvSpPr>
        <p:spPr bwMode="auto">
          <a:xfrm>
            <a:off x="1814286" y="3795486"/>
            <a:ext cx="2762295" cy="338554"/>
          </a:xfrm>
          <a:prstGeom prst="rect">
            <a:avLst/>
          </a:prstGeom>
          <a:noFill/>
          <a:ln w="9525">
            <a:noFill/>
            <a:miter lim="800000"/>
            <a:headEnd/>
            <a:tailEnd/>
          </a:ln>
        </p:spPr>
        <p:txBody>
          <a:bodyPr wrap="none">
            <a:spAutoFit/>
          </a:bodyPr>
          <a:lstStyle/>
          <a:p>
            <a:r>
              <a:rPr lang="en-US" sz="1600" dirty="0">
                <a:solidFill>
                  <a:schemeClr val="bg1"/>
                </a:solidFill>
              </a:rPr>
              <a:t>Control (sentinel) characters</a:t>
            </a:r>
          </a:p>
        </p:txBody>
      </p:sp>
      <p:sp>
        <p:nvSpPr>
          <p:cNvPr id="1033" name="Line 6">
            <a:extLst>
              <a:ext uri="{C183D7F6-B498-43B3-948B-1728B52AA6E4}">
                <adec:decorative xmlns:adec="http://schemas.microsoft.com/office/drawing/2017/decorative" val="1"/>
              </a:ext>
            </a:extLst>
          </p:cNvPr>
          <p:cNvSpPr>
            <a:spLocks noChangeShapeType="1"/>
          </p:cNvSpPr>
          <p:nvPr/>
        </p:nvSpPr>
        <p:spPr bwMode="auto">
          <a:xfrm flipH="1" flipV="1">
            <a:off x="2971799" y="3124200"/>
            <a:ext cx="3629" cy="729343"/>
          </a:xfrm>
          <a:prstGeom prst="line">
            <a:avLst/>
          </a:prstGeom>
          <a:noFill/>
          <a:ln w="15875">
            <a:solidFill>
              <a:schemeClr val="bg1"/>
            </a:solidFill>
            <a:round/>
            <a:headEnd/>
            <a:tailEnd type="triangle" w="med" len="med"/>
          </a:ln>
        </p:spPr>
        <p:txBody>
          <a:bodyPr/>
          <a:lstStyle/>
          <a:p>
            <a:endParaRPr lang="en-US"/>
          </a:p>
        </p:txBody>
      </p:sp>
      <p:sp>
        <p:nvSpPr>
          <p:cNvPr id="1034" name="Line 7">
            <a:extLst>
              <a:ext uri="{C183D7F6-B498-43B3-948B-1728B52AA6E4}">
                <adec:decorative xmlns:adec="http://schemas.microsoft.com/office/drawing/2017/decorative" val="1"/>
              </a:ext>
            </a:extLst>
          </p:cNvPr>
          <p:cNvSpPr>
            <a:spLocks noChangeShapeType="1"/>
          </p:cNvSpPr>
          <p:nvPr/>
        </p:nvSpPr>
        <p:spPr bwMode="auto">
          <a:xfrm flipV="1">
            <a:off x="3294743" y="3124200"/>
            <a:ext cx="1048656" cy="707571"/>
          </a:xfrm>
          <a:prstGeom prst="line">
            <a:avLst/>
          </a:prstGeom>
          <a:noFill/>
          <a:ln w="15875">
            <a:solidFill>
              <a:schemeClr val="bg1"/>
            </a:solidFill>
            <a:round/>
            <a:headEnd/>
            <a:tailEnd type="triangle" w="med" len="med"/>
          </a:ln>
        </p:spPr>
        <p:txBody>
          <a:bodyPr/>
          <a:lstStyle/>
          <a:p>
            <a:endParaRPr lang="en-US"/>
          </a:p>
        </p:txBody>
      </p:sp>
      <p:pic>
        <p:nvPicPr>
          <p:cNvPr id="11" name="Picture 5" descr="f02-07-9780123850591 copy"/>
          <p:cNvPicPr>
            <a:picLocks noChangeAspect="1" noChangeArrowheads="1"/>
          </p:cNvPicPr>
          <p:nvPr/>
        </p:nvPicPr>
        <p:blipFill>
          <a:blip r:embed="rId2" cstate="print"/>
          <a:srcRect/>
          <a:stretch>
            <a:fillRect/>
          </a:stretch>
        </p:blipFill>
        <p:spPr bwMode="auto">
          <a:xfrm>
            <a:off x="1752600" y="2286000"/>
            <a:ext cx="5616575" cy="793750"/>
          </a:xfrm>
          <a:prstGeom prst="rect">
            <a:avLst/>
          </a:prstGeom>
          <a:noFill/>
          <a:ln w="9525">
            <a:noFill/>
            <a:miter lim="800000"/>
            <a:headEnd/>
            <a:tailEnd/>
          </a:ln>
        </p:spPr>
      </p:pic>
      <p:sp>
        <p:nvSpPr>
          <p:cNvPr id="13" name="TextBox 12"/>
          <p:cNvSpPr txBox="1"/>
          <p:nvPr/>
        </p:nvSpPr>
        <p:spPr>
          <a:xfrm>
            <a:off x="1400627" y="2209800"/>
            <a:ext cx="587829" cy="338554"/>
          </a:xfrm>
          <a:prstGeom prst="rect">
            <a:avLst/>
          </a:prstGeom>
          <a:noFill/>
        </p:spPr>
        <p:txBody>
          <a:bodyPr wrap="square" rtlCol="0">
            <a:spAutoFit/>
          </a:bodyPr>
          <a:lstStyle/>
          <a:p>
            <a:r>
              <a:rPr lang="en-US" sz="1600" dirty="0">
                <a:solidFill>
                  <a:schemeClr val="bg1"/>
                </a:solidFill>
              </a:rPr>
              <a:t>Bits:</a:t>
            </a:r>
          </a:p>
        </p:txBody>
      </p:sp>
      <p:sp>
        <p:nvSpPr>
          <p:cNvPr id="2" name="TextBox 1"/>
          <p:cNvSpPr txBox="1"/>
          <p:nvPr/>
        </p:nvSpPr>
        <p:spPr>
          <a:xfrm>
            <a:off x="568957" y="5697034"/>
            <a:ext cx="7972369" cy="523220"/>
          </a:xfrm>
          <a:prstGeom prst="rect">
            <a:avLst/>
          </a:prstGeom>
          <a:noFill/>
        </p:spPr>
        <p:txBody>
          <a:bodyPr wrap="square" rtlCol="0">
            <a:spAutoFit/>
          </a:bodyPr>
          <a:lstStyle/>
          <a:p>
            <a:pPr marL="0" lvl="1"/>
            <a:r>
              <a:rPr lang="en-US" sz="1400" i="1" dirty="0">
                <a:latin typeface="Bookman Old Style" pitchFamily="18" charset="0"/>
              </a:rPr>
              <a:t>*This frame format was used at the Data-link layer with the IBM 3270 terminal (slide 13-3).  </a:t>
            </a:r>
          </a:p>
          <a:p>
            <a:pPr marL="0" lvl="1"/>
            <a:r>
              <a:rPr lang="en-US" sz="1400" i="1" dirty="0">
                <a:latin typeface="Bookman Old Style" pitchFamily="18" charset="0"/>
              </a:rPr>
              <a:t> BISYNC is short for Binary Synchronous.</a:t>
            </a:r>
            <a:endParaRPr lang="en-US" sz="1400" dirty="0"/>
          </a:p>
        </p:txBody>
      </p:sp>
      <p:sp>
        <p:nvSpPr>
          <p:cNvPr id="3" name="TextBox 2"/>
          <p:cNvSpPr txBox="1"/>
          <p:nvPr/>
        </p:nvSpPr>
        <p:spPr>
          <a:xfrm>
            <a:off x="5240066" y="3200400"/>
            <a:ext cx="2129109" cy="1015663"/>
          </a:xfrm>
          <a:prstGeom prst="rect">
            <a:avLst/>
          </a:prstGeom>
          <a:noFill/>
        </p:spPr>
        <p:txBody>
          <a:bodyPr wrap="none" rtlCol="0">
            <a:spAutoFit/>
          </a:bodyPr>
          <a:lstStyle/>
          <a:p>
            <a:r>
              <a:rPr lang="en-US" sz="1200" dirty="0">
                <a:solidFill>
                  <a:schemeClr val="bg1"/>
                </a:solidFill>
              </a:rPr>
              <a:t>SYN – Synchronize</a:t>
            </a:r>
          </a:p>
          <a:p>
            <a:r>
              <a:rPr lang="en-US" sz="1200" dirty="0">
                <a:solidFill>
                  <a:schemeClr val="bg1"/>
                </a:solidFill>
              </a:rPr>
              <a:t>SOH – Start of Header</a:t>
            </a:r>
          </a:p>
          <a:p>
            <a:r>
              <a:rPr lang="en-US" sz="1200" dirty="0">
                <a:solidFill>
                  <a:schemeClr val="bg1"/>
                </a:solidFill>
              </a:rPr>
              <a:t>STX – Start of Text</a:t>
            </a:r>
          </a:p>
          <a:p>
            <a:r>
              <a:rPr lang="en-US" sz="1200" dirty="0">
                <a:solidFill>
                  <a:schemeClr val="bg1"/>
                </a:solidFill>
              </a:rPr>
              <a:t>ETX – End of Text</a:t>
            </a:r>
          </a:p>
          <a:p>
            <a:r>
              <a:rPr lang="en-US" sz="1200" dirty="0">
                <a:solidFill>
                  <a:schemeClr val="bg1"/>
                </a:solidFill>
              </a:rPr>
              <a:t>CRC – Error Detection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C183D7F6-B498-43B3-948B-1728B52AA6E4}">
                <adec:decorative xmlns:adec="http://schemas.microsoft.com/office/drawing/2017/decorative" val="1"/>
              </a:ext>
            </a:extLst>
          </p:cNvPr>
          <p:cNvSpPr/>
          <p:nvPr/>
        </p:nvSpPr>
        <p:spPr>
          <a:xfrm>
            <a:off x="630588" y="1653166"/>
            <a:ext cx="7919646" cy="3180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5"/>
          <p:cNvSpPr>
            <a:spLocks noGrp="1"/>
          </p:cNvSpPr>
          <p:nvPr>
            <p:ph type="ftr" sz="quarter" idx="11"/>
          </p:nvPr>
        </p:nvSpPr>
        <p:spPr>
          <a:noFill/>
        </p:spPr>
        <p:txBody>
          <a:bodyPr/>
          <a:lstStyle/>
          <a:p>
            <a:r>
              <a:rPr lang="en-US"/>
              <a:t>CS 2600 Computer Networks I</a:t>
            </a:r>
          </a:p>
        </p:txBody>
      </p:sp>
      <p:sp>
        <p:nvSpPr>
          <p:cNvPr id="1029" name="Slide Number Placeholder 6"/>
          <p:cNvSpPr>
            <a:spLocks noGrp="1"/>
          </p:cNvSpPr>
          <p:nvPr>
            <p:ph type="sldNum" sz="quarter" idx="12"/>
          </p:nvPr>
        </p:nvSpPr>
        <p:spPr>
          <a:noFill/>
        </p:spPr>
        <p:txBody>
          <a:bodyPr/>
          <a:lstStyle/>
          <a:p>
            <a:r>
              <a:rPr lang="en-US"/>
              <a:t>14-</a:t>
            </a:r>
            <a:fld id="{7C22B5BD-F9D4-45DE-ABCF-D3BB2BD49AFB}" type="slidenum">
              <a:rPr lang="en-US" smtClean="0"/>
              <a:pPr/>
              <a:t>3</a:t>
            </a:fld>
            <a:endParaRPr lang="en-US"/>
          </a:p>
        </p:txBody>
      </p:sp>
      <p:sp>
        <p:nvSpPr>
          <p:cNvPr id="1030" name="Rectangle 2"/>
          <p:cNvSpPr>
            <a:spLocks noGrp="1" noChangeArrowheads="1"/>
          </p:cNvSpPr>
          <p:nvPr>
            <p:ph type="title"/>
          </p:nvPr>
        </p:nvSpPr>
        <p:spPr/>
        <p:txBody>
          <a:bodyPr/>
          <a:lstStyle/>
          <a:p>
            <a:pPr eaLnBrk="1" hangingPunct="1"/>
            <a:r>
              <a:rPr lang="en-US" sz="2400" b="1" dirty="0"/>
              <a:t>Original 7-Bit US-ASCII* Character Set</a:t>
            </a:r>
          </a:p>
        </p:txBody>
      </p:sp>
      <p:pic>
        <p:nvPicPr>
          <p:cNvPr id="6148" name="Picture 4" descr="ASCII Character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1" y="1653166"/>
            <a:ext cx="7620000" cy="30099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C183D7F6-B498-43B3-948B-1728B52AA6E4}">
                <adec:decorative xmlns:adec="http://schemas.microsoft.com/office/drawing/2017/decorative" val="1"/>
              </a:ext>
            </a:extLst>
          </p:cNvPr>
          <p:cNvSpPr/>
          <p:nvPr/>
        </p:nvSpPr>
        <p:spPr>
          <a:xfrm>
            <a:off x="1436915" y="2351314"/>
            <a:ext cx="438912" cy="246888"/>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C183D7F6-B498-43B3-948B-1728B52AA6E4}">
                <adec:decorative xmlns:adec="http://schemas.microsoft.com/office/drawing/2017/decorative" val="1"/>
              </a:ext>
            </a:extLst>
          </p:cNvPr>
          <p:cNvSpPr/>
          <p:nvPr/>
        </p:nvSpPr>
        <p:spPr>
          <a:xfrm>
            <a:off x="3730752" y="2641745"/>
            <a:ext cx="438912" cy="246888"/>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C183D7F6-B498-43B3-948B-1728B52AA6E4}">
                <adec:decorative xmlns:adec="http://schemas.microsoft.com/office/drawing/2017/decorative" val="1"/>
              </a:ext>
            </a:extLst>
          </p:cNvPr>
          <p:cNvSpPr/>
          <p:nvPr/>
        </p:nvSpPr>
        <p:spPr>
          <a:xfrm>
            <a:off x="2333027" y="2344129"/>
            <a:ext cx="438912" cy="246888"/>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C183D7F6-B498-43B3-948B-1728B52AA6E4}">
                <adec:decorative xmlns:adec="http://schemas.microsoft.com/office/drawing/2017/decorative" val="1"/>
              </a:ext>
            </a:extLst>
          </p:cNvPr>
          <p:cNvSpPr/>
          <p:nvPr/>
        </p:nvSpPr>
        <p:spPr>
          <a:xfrm>
            <a:off x="1875827" y="2351314"/>
            <a:ext cx="438912" cy="246888"/>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C183D7F6-B498-43B3-948B-1728B52AA6E4}">
                <adec:decorative xmlns:adec="http://schemas.microsoft.com/office/drawing/2017/decorative" val="1"/>
              </a:ext>
            </a:extLst>
          </p:cNvPr>
          <p:cNvSpPr/>
          <p:nvPr/>
        </p:nvSpPr>
        <p:spPr>
          <a:xfrm>
            <a:off x="978408" y="2634706"/>
            <a:ext cx="438912" cy="246888"/>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5114" y="5498902"/>
            <a:ext cx="8297379" cy="738664"/>
          </a:xfrm>
          <a:prstGeom prst="rect">
            <a:avLst/>
          </a:prstGeom>
          <a:noFill/>
        </p:spPr>
        <p:txBody>
          <a:bodyPr wrap="square" rtlCol="0">
            <a:spAutoFit/>
          </a:bodyPr>
          <a:lstStyle/>
          <a:p>
            <a:r>
              <a:rPr lang="en-US" sz="1400" i="1" dirty="0">
                <a:latin typeface="Bookman Old Style" panose="02050604050505020204" pitchFamily="18" charset="0"/>
              </a:rPr>
              <a:t>*American Standard Code for Information Interchange, also called US-ASCII.  Left hand column </a:t>
            </a:r>
          </a:p>
          <a:p>
            <a:r>
              <a:rPr lang="en-US" sz="1400" i="1" dirty="0">
                <a:latin typeface="Bookman Old Style" panose="02050604050505020204" pitchFamily="18" charset="0"/>
              </a:rPr>
              <a:t> is left hex digit, top row is right hex digit.  For example,  the text character A is 41</a:t>
            </a:r>
            <a:r>
              <a:rPr lang="en-US" sz="1400" i="1" baseline="-25000" dirty="0">
                <a:latin typeface="Bookman Old Style" panose="02050604050505020204" pitchFamily="18" charset="0"/>
              </a:rPr>
              <a:t>16</a:t>
            </a:r>
            <a:r>
              <a:rPr lang="en-US" sz="1400" i="1" dirty="0">
                <a:latin typeface="Bookman Old Style" panose="02050604050505020204" pitchFamily="18" charset="0"/>
              </a:rPr>
              <a:t> and the </a:t>
            </a:r>
          </a:p>
          <a:p>
            <a:r>
              <a:rPr lang="en-US" sz="1400" i="1" dirty="0">
                <a:latin typeface="Bookman Old Style" panose="02050604050505020204" pitchFamily="18" charset="0"/>
              </a:rPr>
              <a:t> SYN control character is 16</a:t>
            </a:r>
            <a:r>
              <a:rPr lang="en-US" sz="1400" i="1" baseline="-25000" dirty="0">
                <a:latin typeface="Bookman Old Style" panose="02050604050505020204" pitchFamily="18" charset="0"/>
              </a:rPr>
              <a:t>16</a:t>
            </a:r>
            <a:r>
              <a:rPr lang="en-US" sz="1400" i="1" dirty="0">
                <a:latin typeface="Bookman Old Style" panose="02050604050505020204" pitchFamily="18" charset="0"/>
              </a:rPr>
              <a:t>.</a:t>
            </a:r>
          </a:p>
        </p:txBody>
      </p:sp>
    </p:spTree>
    <p:extLst>
      <p:ext uri="{BB962C8B-B14F-4D97-AF65-F5344CB8AC3E}">
        <p14:creationId xmlns:p14="http://schemas.microsoft.com/office/powerpoint/2010/main" val="158247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S"/>
          <p:cNvSpPr/>
          <p:nvPr/>
        </p:nvSpPr>
        <p:spPr>
          <a:xfrm>
            <a:off x="1393371" y="1966686"/>
            <a:ext cx="6400800" cy="23585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5"/>
          <p:cNvSpPr>
            <a:spLocks noGrp="1"/>
          </p:cNvSpPr>
          <p:nvPr>
            <p:ph type="ftr" sz="quarter" idx="11"/>
          </p:nvPr>
        </p:nvSpPr>
        <p:spPr>
          <a:noFill/>
        </p:spPr>
        <p:txBody>
          <a:bodyPr/>
          <a:lstStyle/>
          <a:p>
            <a:r>
              <a:rPr lang="en-US"/>
              <a:t>CS 2600 Computer Networks I</a:t>
            </a:r>
          </a:p>
        </p:txBody>
      </p:sp>
      <p:sp>
        <p:nvSpPr>
          <p:cNvPr id="1029" name="Slide Number Placeholder 6"/>
          <p:cNvSpPr>
            <a:spLocks noGrp="1"/>
          </p:cNvSpPr>
          <p:nvPr>
            <p:ph type="sldNum" sz="quarter" idx="12"/>
          </p:nvPr>
        </p:nvSpPr>
        <p:spPr>
          <a:noFill/>
        </p:spPr>
        <p:txBody>
          <a:bodyPr/>
          <a:lstStyle/>
          <a:p>
            <a:r>
              <a:rPr lang="en-US"/>
              <a:t>14-</a:t>
            </a:r>
            <a:fld id="{7C22B5BD-F9D4-45DE-ABCF-D3BB2BD49AFB}" type="slidenum">
              <a:rPr lang="en-US" smtClean="0"/>
              <a:pPr/>
              <a:t>4</a:t>
            </a:fld>
            <a:endParaRPr lang="en-US"/>
          </a:p>
        </p:txBody>
      </p:sp>
      <p:sp>
        <p:nvSpPr>
          <p:cNvPr id="1030" name="Rectangle 2"/>
          <p:cNvSpPr>
            <a:spLocks noGrp="1" noChangeArrowheads="1"/>
          </p:cNvSpPr>
          <p:nvPr>
            <p:ph type="title"/>
          </p:nvPr>
        </p:nvSpPr>
        <p:spPr>
          <a:xfrm>
            <a:off x="152399" y="274638"/>
            <a:ext cx="8817429" cy="1143000"/>
          </a:xfrm>
        </p:spPr>
        <p:txBody>
          <a:bodyPr/>
          <a:lstStyle/>
          <a:p>
            <a:pPr eaLnBrk="1" hangingPunct="1"/>
            <a:r>
              <a:rPr lang="en-US" sz="2400" b="1" dirty="0"/>
              <a:t>BISYNC Character Stuffing Using DLE Escape Character</a:t>
            </a:r>
          </a:p>
        </p:txBody>
      </p:sp>
      <p:sp>
        <p:nvSpPr>
          <p:cNvPr id="15" name="Text Box 5"/>
          <p:cNvSpPr txBox="1">
            <a:spLocks noChangeArrowheads="1"/>
          </p:cNvSpPr>
          <p:nvPr/>
        </p:nvSpPr>
        <p:spPr bwMode="auto">
          <a:xfrm>
            <a:off x="4506686" y="3643086"/>
            <a:ext cx="1598515" cy="584775"/>
          </a:xfrm>
          <a:prstGeom prst="rect">
            <a:avLst/>
          </a:prstGeom>
          <a:noFill/>
          <a:ln w="9525">
            <a:noFill/>
            <a:miter lim="800000"/>
            <a:headEnd/>
            <a:tailEnd/>
          </a:ln>
        </p:spPr>
        <p:txBody>
          <a:bodyPr wrap="none">
            <a:spAutoFit/>
          </a:bodyPr>
          <a:lstStyle/>
          <a:p>
            <a:pPr algn="ctr"/>
            <a:r>
              <a:rPr lang="en-US" sz="1600" dirty="0">
                <a:solidFill>
                  <a:schemeClr val="bg1"/>
                </a:solidFill>
              </a:rPr>
              <a:t>Data with same</a:t>
            </a:r>
          </a:p>
          <a:p>
            <a:pPr algn="ctr"/>
            <a:r>
              <a:rPr lang="en-US" sz="1600" dirty="0">
                <a:solidFill>
                  <a:schemeClr val="bg1"/>
                </a:solidFill>
              </a:rPr>
              <a:t>code as ETX</a:t>
            </a:r>
          </a:p>
        </p:txBody>
      </p:sp>
      <p:sp>
        <p:nvSpPr>
          <p:cNvPr id="16" name="Text Box 5"/>
          <p:cNvSpPr txBox="1">
            <a:spLocks noChangeArrowheads="1"/>
          </p:cNvSpPr>
          <p:nvPr/>
        </p:nvSpPr>
        <p:spPr bwMode="auto">
          <a:xfrm>
            <a:off x="6313716" y="3773715"/>
            <a:ext cx="1053878" cy="338554"/>
          </a:xfrm>
          <a:prstGeom prst="rect">
            <a:avLst/>
          </a:prstGeom>
          <a:noFill/>
          <a:ln w="9525">
            <a:noFill/>
            <a:miter lim="800000"/>
            <a:headEnd/>
            <a:tailEnd/>
          </a:ln>
        </p:spPr>
        <p:txBody>
          <a:bodyPr wrap="none">
            <a:spAutoFit/>
          </a:bodyPr>
          <a:lstStyle/>
          <a:p>
            <a:r>
              <a:rPr lang="en-US" sz="1600" dirty="0">
                <a:solidFill>
                  <a:schemeClr val="bg1"/>
                </a:solidFill>
              </a:rPr>
              <a:t>True ETX</a:t>
            </a:r>
          </a:p>
        </p:txBody>
      </p:sp>
      <p:sp>
        <p:nvSpPr>
          <p:cNvPr id="17" name="Line 6">
            <a:extLst>
              <a:ext uri="{C183D7F6-B498-43B3-948B-1728B52AA6E4}">
                <adec:decorative xmlns:adec="http://schemas.microsoft.com/office/drawing/2017/decorative" val="1"/>
              </a:ext>
            </a:extLst>
          </p:cNvPr>
          <p:cNvSpPr>
            <a:spLocks noChangeShapeType="1"/>
          </p:cNvSpPr>
          <p:nvPr/>
        </p:nvSpPr>
        <p:spPr bwMode="auto">
          <a:xfrm flipV="1">
            <a:off x="5413829" y="3138714"/>
            <a:ext cx="504370" cy="533400"/>
          </a:xfrm>
          <a:prstGeom prst="line">
            <a:avLst/>
          </a:prstGeom>
          <a:noFill/>
          <a:ln w="15875">
            <a:solidFill>
              <a:schemeClr val="bg1"/>
            </a:solidFill>
            <a:round/>
            <a:headEnd/>
            <a:tailEnd type="triangle" w="med" len="med"/>
          </a:ln>
        </p:spPr>
        <p:txBody>
          <a:bodyPr/>
          <a:lstStyle/>
          <a:p>
            <a:endParaRPr lang="en-US"/>
          </a:p>
        </p:txBody>
      </p:sp>
      <p:sp>
        <p:nvSpPr>
          <p:cNvPr id="18" name="Line 6">
            <a:extLst>
              <a:ext uri="{C183D7F6-B498-43B3-948B-1728B52AA6E4}">
                <adec:decorative xmlns:adec="http://schemas.microsoft.com/office/drawing/2017/decorative" val="1"/>
              </a:ext>
            </a:extLst>
          </p:cNvPr>
          <p:cNvSpPr>
            <a:spLocks noChangeShapeType="1"/>
          </p:cNvSpPr>
          <p:nvPr/>
        </p:nvSpPr>
        <p:spPr bwMode="auto">
          <a:xfrm flipH="1" flipV="1">
            <a:off x="6669313" y="3149599"/>
            <a:ext cx="0" cy="660400"/>
          </a:xfrm>
          <a:prstGeom prst="line">
            <a:avLst/>
          </a:prstGeom>
          <a:noFill/>
          <a:ln w="15875">
            <a:solidFill>
              <a:schemeClr val="bg1"/>
            </a:solidFill>
            <a:round/>
            <a:headEnd/>
            <a:tailEnd type="triangle" w="med" len="med"/>
          </a:ln>
        </p:spPr>
        <p:txBody>
          <a:bodyPr/>
          <a:lstStyle/>
          <a:p>
            <a:endParaRPr lang="en-US"/>
          </a:p>
        </p:txBody>
      </p:sp>
      <p:pic>
        <p:nvPicPr>
          <p:cNvPr id="26628" name="Picture 4">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a:off x="1727199" y="2283899"/>
            <a:ext cx="5682344" cy="807643"/>
          </a:xfrm>
          <a:prstGeom prst="rect">
            <a:avLst/>
          </a:prstGeom>
          <a:noFill/>
          <a:ln w="9525">
            <a:noFill/>
            <a:miter lim="800000"/>
            <a:headEnd/>
            <a:tailEnd/>
          </a:ln>
        </p:spPr>
      </p:pic>
      <p:sp>
        <p:nvSpPr>
          <p:cNvPr id="13" name="TextBox 12"/>
          <p:cNvSpPr txBox="1"/>
          <p:nvPr/>
        </p:nvSpPr>
        <p:spPr>
          <a:xfrm>
            <a:off x="1400627" y="2209800"/>
            <a:ext cx="587829" cy="338554"/>
          </a:xfrm>
          <a:prstGeom prst="rect">
            <a:avLst/>
          </a:prstGeom>
          <a:noFill/>
        </p:spPr>
        <p:txBody>
          <a:bodyPr wrap="square" rtlCol="0">
            <a:spAutoFit/>
          </a:bodyPr>
          <a:lstStyle/>
          <a:p>
            <a:r>
              <a:rPr lang="en-US" sz="1600" dirty="0">
                <a:solidFill>
                  <a:schemeClr val="bg1"/>
                </a:solidFill>
              </a:rPr>
              <a:t>Bits:</a:t>
            </a:r>
          </a:p>
        </p:txBody>
      </p:sp>
      <p:sp>
        <p:nvSpPr>
          <p:cNvPr id="20" name="TextBox 19"/>
          <p:cNvSpPr txBox="1"/>
          <p:nvPr/>
        </p:nvSpPr>
        <p:spPr>
          <a:xfrm>
            <a:off x="5174342" y="2213428"/>
            <a:ext cx="651140" cy="338554"/>
          </a:xfrm>
          <a:prstGeom prst="rect">
            <a:avLst/>
          </a:prstGeom>
          <a:noFill/>
        </p:spPr>
        <p:txBody>
          <a:bodyPr wrap="none" rtlCol="0">
            <a:spAutoFit/>
          </a:bodyPr>
          <a:lstStyle/>
          <a:p>
            <a:r>
              <a:rPr lang="en-US" sz="1600" dirty="0">
                <a:solidFill>
                  <a:schemeClr val="bg1"/>
                </a:solidFill>
              </a:rPr>
              <a:t>Body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C183D7F6-B498-43B3-948B-1728B52AA6E4}">
                <adec:decorative xmlns:adec="http://schemas.microsoft.com/office/drawing/2017/decorative" val="1"/>
              </a:ext>
            </a:extLst>
          </p:cNvPr>
          <p:cNvSpPr/>
          <p:nvPr/>
        </p:nvSpPr>
        <p:spPr>
          <a:xfrm>
            <a:off x="923925" y="1981201"/>
            <a:ext cx="7324725" cy="14935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4"/>
          <p:cNvSpPr>
            <a:spLocks noGrp="1"/>
          </p:cNvSpPr>
          <p:nvPr>
            <p:ph type="ftr" sz="quarter" idx="11"/>
          </p:nvPr>
        </p:nvSpPr>
        <p:spPr>
          <a:noFill/>
        </p:spPr>
        <p:txBody>
          <a:bodyPr/>
          <a:lstStyle/>
          <a:p>
            <a:r>
              <a:rPr lang="en-US"/>
              <a:t>CS 2600 Computer Networks I</a:t>
            </a:r>
          </a:p>
        </p:txBody>
      </p:sp>
      <p:sp>
        <p:nvSpPr>
          <p:cNvPr id="2053" name="Slide Number Placeholder 5"/>
          <p:cNvSpPr>
            <a:spLocks noGrp="1"/>
          </p:cNvSpPr>
          <p:nvPr>
            <p:ph type="sldNum" sz="quarter" idx="12"/>
          </p:nvPr>
        </p:nvSpPr>
        <p:spPr>
          <a:noFill/>
        </p:spPr>
        <p:txBody>
          <a:bodyPr/>
          <a:lstStyle/>
          <a:p>
            <a:r>
              <a:rPr lang="en-US"/>
              <a:t>14-</a:t>
            </a:r>
            <a:fld id="{6CA273FA-C819-4DF7-A4E6-A70753F6943B}" type="slidenum">
              <a:rPr lang="en-US" smtClean="0"/>
              <a:pPr/>
              <a:t>5</a:t>
            </a:fld>
            <a:endParaRPr lang="en-US"/>
          </a:p>
        </p:txBody>
      </p:sp>
      <p:sp>
        <p:nvSpPr>
          <p:cNvPr id="2054" name="Rectangle 2"/>
          <p:cNvSpPr>
            <a:spLocks noGrp="1" noChangeArrowheads="1"/>
          </p:cNvSpPr>
          <p:nvPr>
            <p:ph type="title"/>
          </p:nvPr>
        </p:nvSpPr>
        <p:spPr/>
        <p:txBody>
          <a:bodyPr/>
          <a:lstStyle/>
          <a:p>
            <a:pPr eaLnBrk="1" hangingPunct="1"/>
            <a:r>
              <a:rPr lang="en-US" sz="2400" b="1" dirty="0"/>
              <a:t>Figure 2.8  PPP* Frame Format</a:t>
            </a:r>
          </a:p>
        </p:txBody>
      </p:sp>
      <p:pic>
        <p:nvPicPr>
          <p:cNvPr id="7" name="Picture 5" descr="f02-08-9780123850591 copy"/>
          <p:cNvPicPr>
            <a:picLocks noChangeAspect="1" noChangeArrowheads="1"/>
          </p:cNvPicPr>
          <p:nvPr/>
        </p:nvPicPr>
        <p:blipFill>
          <a:blip r:embed="rId2" cstate="print"/>
          <a:srcRect/>
          <a:stretch>
            <a:fillRect/>
          </a:stretch>
        </p:blipFill>
        <p:spPr bwMode="auto">
          <a:xfrm>
            <a:off x="1268413" y="2349500"/>
            <a:ext cx="6626225" cy="730250"/>
          </a:xfrm>
          <a:prstGeom prst="rect">
            <a:avLst/>
          </a:prstGeom>
          <a:noFill/>
          <a:ln w="9525">
            <a:noFill/>
            <a:miter lim="800000"/>
            <a:headEnd/>
            <a:tailEnd/>
          </a:ln>
        </p:spPr>
      </p:pic>
      <p:sp>
        <p:nvSpPr>
          <p:cNvPr id="11" name="TextBox 10"/>
          <p:cNvSpPr txBox="1"/>
          <p:nvPr/>
        </p:nvSpPr>
        <p:spPr>
          <a:xfrm>
            <a:off x="1010102" y="2257425"/>
            <a:ext cx="587829" cy="338554"/>
          </a:xfrm>
          <a:prstGeom prst="rect">
            <a:avLst/>
          </a:prstGeom>
          <a:noFill/>
        </p:spPr>
        <p:txBody>
          <a:bodyPr wrap="square" rtlCol="0">
            <a:spAutoFit/>
          </a:bodyPr>
          <a:lstStyle/>
          <a:p>
            <a:r>
              <a:rPr lang="en-US" sz="1600" dirty="0">
                <a:solidFill>
                  <a:schemeClr val="bg1"/>
                </a:solidFill>
              </a:rPr>
              <a:t>Bits:</a:t>
            </a:r>
          </a:p>
        </p:txBody>
      </p:sp>
      <p:sp>
        <p:nvSpPr>
          <p:cNvPr id="2" name="TextBox 1"/>
          <p:cNvSpPr txBox="1"/>
          <p:nvPr/>
        </p:nvSpPr>
        <p:spPr>
          <a:xfrm>
            <a:off x="923925" y="5609379"/>
            <a:ext cx="7026282" cy="523220"/>
          </a:xfrm>
          <a:prstGeom prst="rect">
            <a:avLst/>
          </a:prstGeom>
          <a:noFill/>
        </p:spPr>
        <p:txBody>
          <a:bodyPr wrap="none" rtlCol="0">
            <a:spAutoFit/>
          </a:bodyPr>
          <a:lstStyle/>
          <a:p>
            <a:r>
              <a:rPr lang="en-US" sz="1400" i="1" dirty="0">
                <a:latin typeface="Bookman Old Style" panose="02050604050505020204" pitchFamily="18" charset="0"/>
              </a:rPr>
              <a:t>*Point-to-Point Protocol.  DSL and cable modems use PPPoA (PPP over ATM) and </a:t>
            </a:r>
          </a:p>
          <a:p>
            <a:r>
              <a:rPr lang="en-US" sz="1400" i="1" dirty="0">
                <a:latin typeface="Bookman Old Style" panose="02050604050505020204" pitchFamily="18" charset="0"/>
              </a:rPr>
              <a:t>PPPoE (PPP over Ethernet).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2600 Computer Networks I</a:t>
            </a:r>
          </a:p>
        </p:txBody>
      </p:sp>
      <p:sp>
        <p:nvSpPr>
          <p:cNvPr id="8196" name="Slide Number Placeholder 5"/>
          <p:cNvSpPr>
            <a:spLocks noGrp="1"/>
          </p:cNvSpPr>
          <p:nvPr>
            <p:ph type="sldNum" sz="quarter" idx="12"/>
          </p:nvPr>
        </p:nvSpPr>
        <p:spPr>
          <a:noFill/>
        </p:spPr>
        <p:txBody>
          <a:bodyPr/>
          <a:lstStyle/>
          <a:p>
            <a:r>
              <a:rPr lang="en-US"/>
              <a:t>14-</a:t>
            </a:r>
            <a:fld id="{BBAECC22-54D3-4377-88F5-86A39D1A7CCB}" type="slidenum">
              <a:rPr lang="en-US" smtClean="0"/>
              <a:pPr/>
              <a:t>6</a:t>
            </a:fld>
            <a:endParaRPr lang="en-US"/>
          </a:p>
        </p:txBody>
      </p:sp>
      <p:sp>
        <p:nvSpPr>
          <p:cNvPr id="8197" name="Rectangle 2"/>
          <p:cNvSpPr>
            <a:spLocks noGrp="1" noChangeArrowheads="1"/>
          </p:cNvSpPr>
          <p:nvPr>
            <p:ph type="title"/>
          </p:nvPr>
        </p:nvSpPr>
        <p:spPr/>
        <p:txBody>
          <a:bodyPr/>
          <a:lstStyle/>
          <a:p>
            <a:pPr eaLnBrk="1" hangingPunct="1"/>
            <a:r>
              <a:rPr lang="en-US" sz="2400" b="1" dirty="0"/>
              <a:t>Bit-Oriented Synchronous Data-link Layer Protocols*</a:t>
            </a:r>
          </a:p>
        </p:txBody>
      </p:sp>
      <p:sp>
        <p:nvSpPr>
          <p:cNvPr id="8198" name="Rectangle 3"/>
          <p:cNvSpPr>
            <a:spLocks noGrp="1" noChangeArrowheads="1"/>
          </p:cNvSpPr>
          <p:nvPr>
            <p:ph idx="1"/>
          </p:nvPr>
        </p:nvSpPr>
        <p:spPr>
          <a:xfrm>
            <a:off x="457200" y="1295400"/>
            <a:ext cx="8229600" cy="5181600"/>
          </a:xfrm>
        </p:spPr>
        <p:txBody>
          <a:bodyPr/>
          <a:lstStyle/>
          <a:p>
            <a:pPr eaLnBrk="1" hangingPunct="1">
              <a:lnSpc>
                <a:spcPct val="85000"/>
              </a:lnSpc>
              <a:spcBef>
                <a:spcPts val="300"/>
              </a:spcBef>
              <a:buFontTx/>
              <a:buNone/>
            </a:pPr>
            <a:r>
              <a:rPr lang="en-US" sz="1500" b="1" dirty="0">
                <a:latin typeface="Bookman Old Style" pitchFamily="18" charset="0"/>
              </a:rPr>
              <a:t>			         </a:t>
            </a:r>
            <a:r>
              <a:rPr lang="en-US" sz="1500" b="1" dirty="0"/>
              <a:t>HDLC “Immediate Family”</a:t>
            </a:r>
            <a:endParaRPr lang="en-US" sz="1500" dirty="0"/>
          </a:p>
          <a:p>
            <a:pPr lvl="1" eaLnBrk="1" hangingPunct="1">
              <a:lnSpc>
                <a:spcPct val="85000"/>
              </a:lnSpc>
              <a:spcBef>
                <a:spcPts val="300"/>
              </a:spcBef>
              <a:buFontTx/>
              <a:buChar char="•"/>
            </a:pPr>
            <a:r>
              <a:rPr lang="en-US" sz="1500" dirty="0">
                <a:solidFill>
                  <a:srgbClr val="FF3300"/>
                </a:solidFill>
                <a:latin typeface="Bookman Old Style" pitchFamily="18" charset="0"/>
              </a:rPr>
              <a:t>HDLC - High-Level Data Link Control (CCITT/ITU)</a:t>
            </a:r>
          </a:p>
          <a:p>
            <a:pPr lvl="1" eaLnBrk="1" hangingPunct="1">
              <a:lnSpc>
                <a:spcPct val="85000"/>
              </a:lnSpc>
              <a:spcBef>
                <a:spcPts val="300"/>
              </a:spcBef>
              <a:buFontTx/>
              <a:buChar char="•"/>
            </a:pPr>
            <a:r>
              <a:rPr lang="en-US" sz="1500" dirty="0">
                <a:solidFill>
                  <a:srgbClr val="FF3300"/>
                </a:solidFill>
                <a:latin typeface="Bookman Old Style" pitchFamily="18" charset="0"/>
              </a:rPr>
              <a:t>PPP - Point-to-Point Protocol for TCP/IP serial links</a:t>
            </a:r>
          </a:p>
          <a:p>
            <a:pPr lvl="1" eaLnBrk="1" hangingPunct="1">
              <a:lnSpc>
                <a:spcPct val="85000"/>
              </a:lnSpc>
              <a:spcBef>
                <a:spcPts val="300"/>
              </a:spcBef>
              <a:buFontTx/>
              <a:buChar char="•"/>
            </a:pPr>
            <a:r>
              <a:rPr lang="en-US" sz="1500" dirty="0">
                <a:solidFill>
                  <a:srgbClr val="FF3300"/>
                </a:solidFill>
                <a:latin typeface="Bookman Old Style" pitchFamily="18" charset="0"/>
              </a:rPr>
              <a:t>Logical Link Control (IEEE 802.2)</a:t>
            </a:r>
          </a:p>
          <a:p>
            <a:pPr lvl="1" eaLnBrk="1" hangingPunct="1">
              <a:lnSpc>
                <a:spcPct val="85000"/>
              </a:lnSpc>
              <a:spcBef>
                <a:spcPts val="300"/>
              </a:spcBef>
              <a:buFontTx/>
              <a:buChar char="•"/>
            </a:pPr>
            <a:r>
              <a:rPr lang="en-US" sz="1500" dirty="0">
                <a:latin typeface="Bookman Old Style" pitchFamily="18" charset="0"/>
              </a:rPr>
              <a:t>LAP-B - Link Access Protocol - Balanced Mode (HDLC Subset)</a:t>
            </a:r>
          </a:p>
          <a:p>
            <a:pPr lvl="1" eaLnBrk="1" hangingPunct="1">
              <a:lnSpc>
                <a:spcPct val="85000"/>
              </a:lnSpc>
              <a:spcBef>
                <a:spcPts val="300"/>
              </a:spcBef>
              <a:buFontTx/>
              <a:buChar char="•"/>
            </a:pPr>
            <a:r>
              <a:rPr lang="en-US" sz="1500" dirty="0">
                <a:latin typeface="Bookman Old Style" pitchFamily="18" charset="0"/>
              </a:rPr>
              <a:t>SDLC - Synchronous Data-Link Control (IBM)</a:t>
            </a:r>
          </a:p>
          <a:p>
            <a:pPr lvl="1" eaLnBrk="1" hangingPunct="1">
              <a:lnSpc>
                <a:spcPct val="85000"/>
              </a:lnSpc>
              <a:spcBef>
                <a:spcPts val="300"/>
              </a:spcBef>
              <a:buFontTx/>
              <a:buChar char="•"/>
            </a:pPr>
            <a:r>
              <a:rPr lang="en-US" sz="1500" dirty="0">
                <a:latin typeface="Bookman Old Style" pitchFamily="18" charset="0"/>
              </a:rPr>
              <a:t>LAP-M - Link Access Protocol - Modem (HDLC for Modems)</a:t>
            </a:r>
          </a:p>
          <a:p>
            <a:pPr lvl="1" eaLnBrk="1" hangingPunct="1">
              <a:lnSpc>
                <a:spcPct val="85000"/>
              </a:lnSpc>
              <a:spcBef>
                <a:spcPts val="300"/>
              </a:spcBef>
              <a:buFontTx/>
              <a:buChar char="•"/>
            </a:pPr>
            <a:r>
              <a:rPr lang="en-US" sz="1500" dirty="0">
                <a:latin typeface="Bookman Old Style" pitchFamily="18" charset="0"/>
              </a:rPr>
              <a:t>LAP-D - Link Access Protocol - D Channel (ISDN control channel)</a:t>
            </a:r>
          </a:p>
          <a:p>
            <a:pPr lvl="1" eaLnBrk="1" hangingPunct="1">
              <a:lnSpc>
                <a:spcPct val="85000"/>
              </a:lnSpc>
              <a:spcBef>
                <a:spcPts val="300"/>
              </a:spcBef>
              <a:buFontTx/>
              <a:buChar char="•"/>
            </a:pPr>
            <a:r>
              <a:rPr lang="en-US" sz="1500" dirty="0">
                <a:latin typeface="Bookman Old Style" pitchFamily="18" charset="0"/>
              </a:rPr>
              <a:t>ADCCP - Advanced Data Comm Control Protocol (old U.S. version of HDLC)</a:t>
            </a:r>
          </a:p>
          <a:p>
            <a:pPr lvl="1" eaLnBrk="1" hangingPunct="1">
              <a:lnSpc>
                <a:spcPct val="85000"/>
              </a:lnSpc>
              <a:spcBef>
                <a:spcPts val="300"/>
              </a:spcBef>
              <a:buFontTx/>
              <a:buChar char="•"/>
            </a:pPr>
            <a:endParaRPr lang="en-US" sz="1200" b="1" dirty="0">
              <a:latin typeface="Bookman Old Style" pitchFamily="18" charset="0"/>
            </a:endParaRPr>
          </a:p>
          <a:p>
            <a:pPr eaLnBrk="1" hangingPunct="1">
              <a:lnSpc>
                <a:spcPct val="85000"/>
              </a:lnSpc>
              <a:spcBef>
                <a:spcPts val="300"/>
              </a:spcBef>
              <a:buFontTx/>
              <a:buNone/>
            </a:pPr>
            <a:r>
              <a:rPr lang="en-US" sz="1500" b="1" dirty="0">
                <a:latin typeface="Bookman Old Style" pitchFamily="18" charset="0"/>
              </a:rPr>
              <a:t>				</a:t>
            </a:r>
            <a:r>
              <a:rPr lang="en-US" sz="1500" b="1" dirty="0"/>
              <a:t>HDLC “Cousins”</a:t>
            </a:r>
            <a:endParaRPr lang="en-US" sz="1500" dirty="0"/>
          </a:p>
          <a:p>
            <a:pPr lvl="1" eaLnBrk="1" hangingPunct="1">
              <a:lnSpc>
                <a:spcPct val="85000"/>
              </a:lnSpc>
              <a:spcBef>
                <a:spcPts val="300"/>
              </a:spcBef>
              <a:buFontTx/>
              <a:buChar char="•"/>
            </a:pPr>
            <a:r>
              <a:rPr lang="en-US" sz="1500" dirty="0">
                <a:solidFill>
                  <a:srgbClr val="FF3300"/>
                </a:solidFill>
                <a:latin typeface="Bookman Old Style" pitchFamily="18" charset="0"/>
              </a:rPr>
              <a:t>Frame Relay</a:t>
            </a:r>
          </a:p>
          <a:p>
            <a:pPr lvl="1" eaLnBrk="1" hangingPunct="1">
              <a:lnSpc>
                <a:spcPct val="85000"/>
              </a:lnSpc>
              <a:spcBef>
                <a:spcPts val="300"/>
              </a:spcBef>
              <a:buFontTx/>
              <a:buChar char="•"/>
            </a:pPr>
            <a:r>
              <a:rPr lang="en-US" sz="1500" dirty="0">
                <a:solidFill>
                  <a:srgbClr val="FF3300"/>
                </a:solidFill>
                <a:latin typeface="Bookman Old Style" pitchFamily="18" charset="0"/>
              </a:rPr>
              <a:t>Ethernet (IEEE 802.3)</a:t>
            </a:r>
          </a:p>
          <a:p>
            <a:pPr lvl="1" eaLnBrk="1" hangingPunct="1">
              <a:lnSpc>
                <a:spcPct val="85000"/>
              </a:lnSpc>
              <a:spcBef>
                <a:spcPts val="300"/>
              </a:spcBef>
              <a:buFontTx/>
              <a:buChar char="•"/>
            </a:pPr>
            <a:r>
              <a:rPr lang="en-US" sz="1500" dirty="0">
                <a:solidFill>
                  <a:srgbClr val="FF3300"/>
                </a:solidFill>
                <a:latin typeface="Bookman Old Style" pitchFamily="18" charset="0"/>
              </a:rPr>
              <a:t>WiFi (IEEE 802.11)</a:t>
            </a:r>
          </a:p>
          <a:p>
            <a:pPr lvl="1" eaLnBrk="1" hangingPunct="1">
              <a:lnSpc>
                <a:spcPct val="85000"/>
              </a:lnSpc>
              <a:spcBef>
                <a:spcPts val="300"/>
              </a:spcBef>
              <a:buFontTx/>
              <a:buChar char="•"/>
            </a:pPr>
            <a:r>
              <a:rPr lang="en-US" sz="1500" dirty="0">
                <a:latin typeface="Bookman Old Style" pitchFamily="18" charset="0"/>
              </a:rPr>
              <a:t>Token Ring (IEEE 802.5)</a:t>
            </a:r>
          </a:p>
          <a:p>
            <a:pPr lvl="1" eaLnBrk="1" hangingPunct="1">
              <a:lnSpc>
                <a:spcPct val="85000"/>
              </a:lnSpc>
              <a:spcBef>
                <a:spcPts val="300"/>
              </a:spcBef>
              <a:buFontTx/>
              <a:buChar char="•"/>
            </a:pPr>
            <a:r>
              <a:rPr lang="en-US" sz="1500" dirty="0">
                <a:latin typeface="Bookman Old Style" pitchFamily="18" charset="0"/>
              </a:rPr>
              <a:t>FDDI - Fiber Distributed Data Interface (Fiber LAN)</a:t>
            </a:r>
          </a:p>
          <a:p>
            <a:pPr lvl="1" eaLnBrk="1" hangingPunct="1">
              <a:lnSpc>
                <a:spcPct val="85000"/>
              </a:lnSpc>
              <a:spcBef>
                <a:spcPts val="300"/>
              </a:spcBef>
              <a:buFontTx/>
              <a:buChar char="•"/>
            </a:pPr>
            <a:endParaRPr lang="en-US" sz="1000" dirty="0">
              <a:latin typeface="Bookman Old Style" pitchFamily="18" charset="0"/>
            </a:endParaRPr>
          </a:p>
          <a:p>
            <a:pPr eaLnBrk="1" hangingPunct="1">
              <a:lnSpc>
                <a:spcPct val="85000"/>
              </a:lnSpc>
              <a:spcBef>
                <a:spcPts val="300"/>
              </a:spcBef>
              <a:buFontTx/>
              <a:buNone/>
            </a:pPr>
            <a:r>
              <a:rPr lang="en-US" sz="1500" b="1" dirty="0"/>
              <a:t>			  “Distant Relatives” in Other Layers</a:t>
            </a:r>
            <a:endParaRPr lang="en-US" sz="1500" dirty="0"/>
          </a:p>
          <a:p>
            <a:pPr lvl="1" eaLnBrk="1" hangingPunct="1">
              <a:lnSpc>
                <a:spcPct val="85000"/>
              </a:lnSpc>
              <a:spcBef>
                <a:spcPts val="300"/>
              </a:spcBef>
              <a:buFontTx/>
              <a:buChar char="•"/>
            </a:pPr>
            <a:r>
              <a:rPr lang="en-US" sz="1500" dirty="0">
                <a:latin typeface="Bookman Old Style" pitchFamily="18" charset="0"/>
              </a:rPr>
              <a:t>X.25 (OSI Network Layer)</a:t>
            </a:r>
          </a:p>
          <a:p>
            <a:pPr lvl="1" eaLnBrk="1" hangingPunct="1">
              <a:lnSpc>
                <a:spcPct val="85000"/>
              </a:lnSpc>
              <a:spcBef>
                <a:spcPts val="300"/>
              </a:spcBef>
              <a:buFontTx/>
              <a:buChar char="•"/>
            </a:pPr>
            <a:r>
              <a:rPr lang="en-US" sz="1500" dirty="0">
                <a:latin typeface="Bookman Old Style" pitchFamily="18" charset="0"/>
              </a:rPr>
              <a:t>TCP (Internet Transport Layer)</a:t>
            </a:r>
          </a:p>
          <a:p>
            <a:pPr marL="457200" lvl="1" indent="0" eaLnBrk="1" hangingPunct="1">
              <a:lnSpc>
                <a:spcPct val="85000"/>
              </a:lnSpc>
              <a:spcBef>
                <a:spcPts val="300"/>
              </a:spcBef>
              <a:buNone/>
            </a:pPr>
            <a:endParaRPr lang="en-US" sz="1400" dirty="0">
              <a:latin typeface="Bookman Old Style" pitchFamily="18" charset="0"/>
            </a:endParaRPr>
          </a:p>
          <a:p>
            <a:pPr lvl="1" eaLnBrk="1" hangingPunct="1">
              <a:lnSpc>
                <a:spcPct val="85000"/>
              </a:lnSpc>
              <a:spcBef>
                <a:spcPts val="300"/>
              </a:spcBef>
              <a:buFontTx/>
              <a:buNone/>
            </a:pPr>
            <a:r>
              <a:rPr lang="en-US" sz="1400" i="1" dirty="0">
                <a:latin typeface="Bookman Old Style" pitchFamily="18" charset="0"/>
              </a:rPr>
              <a:t>*The Data-link layer protocols shown in red are covered in CS 2600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52425" y="1485900"/>
            <a:ext cx="8429626" cy="4762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a:t>14-</a:t>
            </a:r>
            <a:fld id="{6F97A915-3B63-4150-A634-D324849D3886}" type="slidenum">
              <a:rPr lang="en-US" smtClean="0"/>
              <a:pPr/>
              <a:t>7</a:t>
            </a:fld>
            <a:endParaRPr lang="en-US"/>
          </a:p>
        </p:txBody>
      </p:sp>
      <p:sp>
        <p:nvSpPr>
          <p:cNvPr id="4102" name="Rectangle 2"/>
          <p:cNvSpPr>
            <a:spLocks noGrp="1" noChangeArrowheads="1"/>
          </p:cNvSpPr>
          <p:nvPr>
            <p:ph type="title"/>
          </p:nvPr>
        </p:nvSpPr>
        <p:spPr>
          <a:xfrm>
            <a:off x="452438" y="342900"/>
            <a:ext cx="8229600" cy="1143000"/>
          </a:xfrm>
        </p:spPr>
        <p:txBody>
          <a:bodyPr/>
          <a:lstStyle/>
          <a:p>
            <a:pPr eaLnBrk="1" hangingPunct="1"/>
            <a:r>
              <a:rPr lang="en-US" sz="2400" b="1"/>
              <a:t>HDLC Frame Format</a:t>
            </a:r>
          </a:p>
        </p:txBody>
      </p:sp>
      <p:graphicFrame>
        <p:nvGraphicFramePr>
          <p:cNvPr id="409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72598302"/>
              </p:ext>
            </p:extLst>
          </p:nvPr>
        </p:nvGraphicFramePr>
        <p:xfrm>
          <a:off x="509588" y="1676400"/>
          <a:ext cx="8124825" cy="3962400"/>
        </p:xfrm>
        <a:graphic>
          <a:graphicData uri="http://schemas.openxmlformats.org/presentationml/2006/ole">
            <mc:AlternateContent xmlns:mc="http://schemas.openxmlformats.org/markup-compatibility/2006">
              <mc:Choice xmlns:v="urn:schemas-microsoft-com:vml" Requires="v">
                <p:oleObj name="Visio" r:id="rId2" imgW="8545933" imgH="4167717" progId="Visio.Drawing.11">
                  <p:embed/>
                </p:oleObj>
              </mc:Choice>
              <mc:Fallback>
                <p:oleObj name="Visio" r:id="rId2" imgW="8545933" imgH="4167717" progId="Visio.Drawing.11">
                  <p:embed/>
                  <p:pic>
                    <p:nvPicPr>
                      <p:cNvPr id="0" name="Picture 5"/>
                      <p:cNvPicPr>
                        <a:picLocks noGrp="1" noChangeAspect="1" noChangeArrowheads="1"/>
                      </p:cNvPicPr>
                      <p:nvPr/>
                    </p:nvPicPr>
                    <p:blipFill>
                      <a:blip r:embed="rId3"/>
                      <a:srcRect/>
                      <a:stretch>
                        <a:fillRect/>
                      </a:stretch>
                    </p:blipFill>
                    <p:spPr bwMode="auto">
                      <a:xfrm>
                        <a:off x="509588" y="1676400"/>
                        <a:ext cx="8124825"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992085" y="5812503"/>
            <a:ext cx="4379725" cy="307777"/>
          </a:xfrm>
          <a:prstGeom prst="rect">
            <a:avLst/>
          </a:prstGeom>
          <a:noFill/>
        </p:spPr>
        <p:txBody>
          <a:bodyPr wrap="none" rtlCol="0">
            <a:spAutoFit/>
          </a:bodyPr>
          <a:lstStyle/>
          <a:p>
            <a:r>
              <a:rPr lang="en-US" sz="1400" b="1" dirty="0">
                <a:solidFill>
                  <a:schemeClr val="bg1"/>
                </a:solidFill>
              </a:rPr>
              <a:t>(Control Field for </a:t>
            </a:r>
            <a:r>
              <a:rPr lang="en-US" sz="1400" b="1" dirty="0">
                <a:solidFill>
                  <a:srgbClr val="FF0000"/>
                </a:solidFill>
              </a:rPr>
              <a:t>Unnumbered Frame </a:t>
            </a:r>
            <a:r>
              <a:rPr lang="en-US" sz="1400" b="1" dirty="0">
                <a:solidFill>
                  <a:schemeClr val="bg1"/>
                </a:solidFill>
              </a:rPr>
              <a:t>not shown)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2600 Computer Networks I</a:t>
            </a:r>
          </a:p>
        </p:txBody>
      </p:sp>
      <p:sp>
        <p:nvSpPr>
          <p:cNvPr id="9220" name="Slide Number Placeholder 5"/>
          <p:cNvSpPr>
            <a:spLocks noGrp="1"/>
          </p:cNvSpPr>
          <p:nvPr>
            <p:ph type="sldNum" sz="quarter" idx="12"/>
          </p:nvPr>
        </p:nvSpPr>
        <p:spPr>
          <a:noFill/>
        </p:spPr>
        <p:txBody>
          <a:bodyPr/>
          <a:lstStyle/>
          <a:p>
            <a:r>
              <a:rPr lang="en-US"/>
              <a:t>14-</a:t>
            </a:r>
            <a:fld id="{DFA4AE4F-9ED6-40DC-AA8D-FFEEE5E031ED}" type="slidenum">
              <a:rPr lang="en-US" smtClean="0"/>
              <a:pPr/>
              <a:t>8</a:t>
            </a:fld>
            <a:endParaRPr lang="en-US"/>
          </a:p>
        </p:txBody>
      </p:sp>
      <p:sp>
        <p:nvSpPr>
          <p:cNvPr id="9221" name="Rectangle 2"/>
          <p:cNvSpPr>
            <a:spLocks noGrp="1" noChangeArrowheads="1"/>
          </p:cNvSpPr>
          <p:nvPr>
            <p:ph type="title"/>
          </p:nvPr>
        </p:nvSpPr>
        <p:spPr/>
        <p:txBody>
          <a:bodyPr/>
          <a:lstStyle/>
          <a:p>
            <a:pPr eaLnBrk="1" hangingPunct="1"/>
            <a:r>
              <a:rPr lang="en-US" sz="2400" b="1"/>
              <a:t>Some HDLC Terminology</a:t>
            </a:r>
          </a:p>
        </p:txBody>
      </p:sp>
      <p:sp>
        <p:nvSpPr>
          <p:cNvPr id="9222" name="Rectangle 3"/>
          <p:cNvSpPr>
            <a:spLocks noGrp="1" noChangeArrowheads="1"/>
          </p:cNvSpPr>
          <p:nvPr>
            <p:ph type="body" idx="1"/>
          </p:nvPr>
        </p:nvSpPr>
        <p:spPr>
          <a:xfrm>
            <a:off x="457200" y="1456981"/>
            <a:ext cx="8229600" cy="4048246"/>
          </a:xfrm>
        </p:spPr>
        <p:txBody>
          <a:bodyPr/>
          <a:lstStyle/>
          <a:p>
            <a:pPr eaLnBrk="1" hangingPunct="1">
              <a:lnSpc>
                <a:spcPct val="80000"/>
              </a:lnSpc>
              <a:spcBef>
                <a:spcPct val="90000"/>
              </a:spcBef>
            </a:pPr>
            <a:r>
              <a:rPr lang="en-US" sz="1800" dirty="0">
                <a:latin typeface="Bookman Old Style" pitchFamily="18" charset="0"/>
              </a:rPr>
              <a:t>HDLC Frame Types</a:t>
            </a:r>
          </a:p>
          <a:p>
            <a:pPr lvl="1" eaLnBrk="1" hangingPunct="1">
              <a:lnSpc>
                <a:spcPct val="80000"/>
              </a:lnSpc>
              <a:spcBef>
                <a:spcPct val="90000"/>
              </a:spcBef>
            </a:pPr>
            <a:r>
              <a:rPr lang="en-US" sz="1800" i="1" dirty="0">
                <a:latin typeface="Bookman Old Style" pitchFamily="18" charset="0"/>
              </a:rPr>
              <a:t>Information</a:t>
            </a:r>
            <a:r>
              <a:rPr lang="en-US" sz="1800" dirty="0">
                <a:latin typeface="Bookman Old Style" pitchFamily="18" charset="0"/>
              </a:rPr>
              <a:t> (“I”) frames carry data in the </a:t>
            </a:r>
            <a:r>
              <a:rPr lang="en-US" sz="1800" b="1" dirty="0"/>
              <a:t>PAYLOAD</a:t>
            </a:r>
            <a:r>
              <a:rPr lang="en-US" sz="1800" i="1" dirty="0">
                <a:latin typeface="Bookman Old Style" pitchFamily="18" charset="0"/>
              </a:rPr>
              <a:t> </a:t>
            </a:r>
            <a:r>
              <a:rPr lang="en-US" sz="1800" dirty="0">
                <a:latin typeface="Bookman Old Style" pitchFamily="18" charset="0"/>
              </a:rPr>
              <a:t>field</a:t>
            </a:r>
            <a:r>
              <a:rPr lang="en-US" sz="1800" i="1" dirty="0">
                <a:latin typeface="Bookman Old Style" pitchFamily="18" charset="0"/>
              </a:rPr>
              <a:t> </a:t>
            </a:r>
            <a:r>
              <a:rPr lang="en-US" sz="1800" dirty="0">
                <a:latin typeface="Bookman Old Style" pitchFamily="18" charset="0"/>
              </a:rPr>
              <a:t>that follows the header.</a:t>
            </a:r>
            <a:endParaRPr lang="en-US" sz="1800" i="1" dirty="0">
              <a:latin typeface="Bookman Old Style" pitchFamily="18" charset="0"/>
            </a:endParaRPr>
          </a:p>
          <a:p>
            <a:pPr lvl="1" eaLnBrk="1" hangingPunct="1">
              <a:lnSpc>
                <a:spcPct val="80000"/>
              </a:lnSpc>
              <a:spcBef>
                <a:spcPct val="90000"/>
              </a:spcBef>
            </a:pPr>
            <a:r>
              <a:rPr lang="en-US" sz="1800" i="1" dirty="0">
                <a:latin typeface="Bookman Old Style" pitchFamily="18" charset="0"/>
              </a:rPr>
              <a:t>Supervisory</a:t>
            </a:r>
            <a:r>
              <a:rPr lang="en-US" sz="1800" dirty="0">
                <a:latin typeface="Bookman Old Style" pitchFamily="18" charset="0"/>
              </a:rPr>
              <a:t> frames don’t carry data.  They are used for </a:t>
            </a:r>
            <a:r>
              <a:rPr lang="en-US" sz="1800" i="1" dirty="0">
                <a:latin typeface="Bookman Old Style" pitchFamily="18" charset="0"/>
              </a:rPr>
              <a:t>flow control</a:t>
            </a:r>
            <a:r>
              <a:rPr lang="en-US" sz="1800" dirty="0">
                <a:latin typeface="Bookman Old Style" pitchFamily="18" charset="0"/>
              </a:rPr>
              <a:t> and </a:t>
            </a:r>
            <a:r>
              <a:rPr lang="en-US" sz="1800" i="1" dirty="0">
                <a:latin typeface="Bookman Old Style" pitchFamily="18" charset="0"/>
              </a:rPr>
              <a:t>error control</a:t>
            </a:r>
            <a:r>
              <a:rPr lang="en-US" sz="1800" dirty="0">
                <a:latin typeface="Bookman Old Style" pitchFamily="18" charset="0"/>
              </a:rPr>
              <a:t> after the connection has been established.</a:t>
            </a:r>
          </a:p>
          <a:p>
            <a:pPr lvl="1" eaLnBrk="1" hangingPunct="1">
              <a:lnSpc>
                <a:spcPct val="80000"/>
              </a:lnSpc>
              <a:spcBef>
                <a:spcPct val="90000"/>
              </a:spcBef>
            </a:pPr>
            <a:r>
              <a:rPr lang="en-US" sz="1800" i="1" dirty="0">
                <a:latin typeface="Bookman Old Style" pitchFamily="18" charset="0"/>
              </a:rPr>
              <a:t>Unnumbered</a:t>
            </a:r>
            <a:r>
              <a:rPr lang="en-US" sz="1800" dirty="0">
                <a:latin typeface="Bookman Old Style" pitchFamily="18" charset="0"/>
              </a:rPr>
              <a:t> </a:t>
            </a:r>
            <a:r>
              <a:rPr lang="en-US" sz="1800" i="1" dirty="0">
                <a:latin typeface="Bookman Old Style" pitchFamily="18" charset="0"/>
              </a:rPr>
              <a:t>Frames</a:t>
            </a:r>
            <a:r>
              <a:rPr lang="en-US" sz="1800" dirty="0">
                <a:latin typeface="Bookman Old Style" pitchFamily="18" charset="0"/>
              </a:rPr>
              <a:t> (not shown on previous slide) don’t carry data either.  They are transmitted to establish and terminate connections, and to handle severe errors.</a:t>
            </a:r>
          </a:p>
          <a:p>
            <a:pPr eaLnBrk="1" hangingPunct="1">
              <a:lnSpc>
                <a:spcPct val="80000"/>
              </a:lnSpc>
              <a:spcBef>
                <a:spcPct val="90000"/>
              </a:spcBef>
            </a:pPr>
            <a:r>
              <a:rPr lang="en-US" sz="1800" i="1" dirty="0">
                <a:latin typeface="Bookman Old Style" pitchFamily="18" charset="0"/>
              </a:rPr>
              <a:t>Flow control*</a:t>
            </a:r>
            <a:r>
              <a:rPr lang="en-US" sz="1800" dirty="0">
                <a:latin typeface="Bookman Old Style" pitchFamily="18" charset="0"/>
              </a:rPr>
              <a:t>  is a mechanism that allows the receiver to tell the sender to slow down.</a:t>
            </a:r>
            <a:endParaRPr lang="en-US" sz="1800" i="1" dirty="0">
              <a:latin typeface="Bookman Old Style" pitchFamily="18" charset="0"/>
            </a:endParaRPr>
          </a:p>
          <a:p>
            <a:pPr eaLnBrk="1" hangingPunct="1">
              <a:lnSpc>
                <a:spcPct val="80000"/>
              </a:lnSpc>
              <a:spcBef>
                <a:spcPct val="90000"/>
              </a:spcBef>
            </a:pPr>
            <a:r>
              <a:rPr lang="en-US" sz="1800" i="1" dirty="0">
                <a:latin typeface="Bookman Old Style" pitchFamily="18" charset="0"/>
              </a:rPr>
              <a:t>Error control*</a:t>
            </a:r>
            <a:r>
              <a:rPr lang="en-US" sz="1800" dirty="0">
                <a:latin typeface="Bookman Old Style" pitchFamily="18" charset="0"/>
              </a:rPr>
              <a:t>  is the mechanism that the receiver uses to tell the sender that it received a bad frame.</a:t>
            </a:r>
          </a:p>
        </p:txBody>
      </p:sp>
      <p:sp>
        <p:nvSpPr>
          <p:cNvPr id="7" name="TextBox 6"/>
          <p:cNvSpPr txBox="1"/>
          <p:nvPr/>
        </p:nvSpPr>
        <p:spPr>
          <a:xfrm>
            <a:off x="703585" y="5927220"/>
            <a:ext cx="2691763" cy="338554"/>
          </a:xfrm>
          <a:prstGeom prst="rect">
            <a:avLst/>
          </a:prstGeom>
          <a:noFill/>
        </p:spPr>
        <p:txBody>
          <a:bodyPr wrap="none" rtlCol="0">
            <a:spAutoFit/>
          </a:bodyPr>
          <a:lstStyle/>
          <a:p>
            <a:r>
              <a:rPr lang="en-US" sz="1600" i="1" dirty="0">
                <a:latin typeface="Bookman Old Style" panose="02050604050505020204" pitchFamily="18" charset="0"/>
              </a:rPr>
              <a:t>*Important terms to know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p:spPr>
        <p:txBody>
          <a:bodyPr/>
          <a:lstStyle/>
          <a:p>
            <a:r>
              <a:rPr lang="en-US"/>
              <a:t>CS 2600 Computer Networks I</a:t>
            </a:r>
          </a:p>
        </p:txBody>
      </p:sp>
      <p:sp>
        <p:nvSpPr>
          <p:cNvPr id="10244" name="Slide Number Placeholder 5"/>
          <p:cNvSpPr>
            <a:spLocks noGrp="1"/>
          </p:cNvSpPr>
          <p:nvPr>
            <p:ph type="sldNum" sz="quarter" idx="12"/>
          </p:nvPr>
        </p:nvSpPr>
        <p:spPr>
          <a:noFill/>
        </p:spPr>
        <p:txBody>
          <a:bodyPr/>
          <a:lstStyle/>
          <a:p>
            <a:r>
              <a:rPr lang="en-US"/>
              <a:t>14-</a:t>
            </a:r>
            <a:fld id="{0F6A6766-7346-487E-BAEB-78E8EC783711}" type="slidenum">
              <a:rPr lang="en-US" smtClean="0"/>
              <a:pPr/>
              <a:t>9</a:t>
            </a:fld>
            <a:endParaRPr lang="en-US"/>
          </a:p>
        </p:txBody>
      </p:sp>
      <p:sp>
        <p:nvSpPr>
          <p:cNvPr id="10245" name="Rectangle 2"/>
          <p:cNvSpPr>
            <a:spLocks noGrp="1" noChangeArrowheads="1"/>
          </p:cNvSpPr>
          <p:nvPr>
            <p:ph type="title"/>
          </p:nvPr>
        </p:nvSpPr>
        <p:spPr/>
        <p:txBody>
          <a:bodyPr/>
          <a:lstStyle/>
          <a:p>
            <a:pPr eaLnBrk="1" hangingPunct="1"/>
            <a:r>
              <a:rPr lang="en-US" sz="2400" b="1"/>
              <a:t>The HDLC Bit Stuffing Algorithm</a:t>
            </a:r>
          </a:p>
        </p:txBody>
      </p:sp>
      <p:sp>
        <p:nvSpPr>
          <p:cNvPr id="10246" name="Rectangle 3"/>
          <p:cNvSpPr>
            <a:spLocks noGrp="1" noChangeArrowheads="1"/>
          </p:cNvSpPr>
          <p:nvPr>
            <p:ph idx="1"/>
          </p:nvPr>
        </p:nvSpPr>
        <p:spPr>
          <a:xfrm>
            <a:off x="457200" y="1219200"/>
            <a:ext cx="8229600" cy="4906963"/>
          </a:xfrm>
        </p:spPr>
        <p:txBody>
          <a:bodyPr/>
          <a:lstStyle/>
          <a:p>
            <a:pPr marL="0" indent="0" eaLnBrk="1" hangingPunct="1">
              <a:spcBef>
                <a:spcPct val="50000"/>
              </a:spcBef>
              <a:buFontTx/>
              <a:buNone/>
            </a:pPr>
            <a:r>
              <a:rPr lang="en-US" sz="1600" b="1" dirty="0">
                <a:latin typeface="Bookman Old Style" pitchFamily="18" charset="0"/>
              </a:rPr>
              <a:t>On the Send Side</a:t>
            </a:r>
          </a:p>
          <a:p>
            <a:pPr marL="0" indent="0" eaLnBrk="1" hangingPunct="1">
              <a:spcBef>
                <a:spcPct val="50000"/>
              </a:spcBef>
              <a:buFontTx/>
              <a:buAutoNum type="arabicPeriod"/>
            </a:pPr>
            <a:r>
              <a:rPr lang="en-US" sz="1600" dirty="0">
                <a:latin typeface="Bookman Old Style" pitchFamily="18" charset="0"/>
              </a:rPr>
              <a:t>The sender indicates the start and end of frame by transmitting the flag pattern (01111110).</a:t>
            </a:r>
          </a:p>
          <a:p>
            <a:pPr marL="0" indent="0" eaLnBrk="1" hangingPunct="1">
              <a:spcBef>
                <a:spcPct val="50000"/>
              </a:spcBef>
              <a:buFontTx/>
              <a:buNone/>
            </a:pPr>
            <a:r>
              <a:rPr lang="en-US" sz="1600" dirty="0">
                <a:latin typeface="Bookman Old Style" pitchFamily="18" charset="0"/>
              </a:rPr>
              <a:t>2. When the sender needs to send a pattern containing </a:t>
            </a:r>
            <a:r>
              <a:rPr lang="en-US" sz="1600" i="1" dirty="0">
                <a:latin typeface="Bookman Old Style" pitchFamily="18" charset="0"/>
              </a:rPr>
              <a:t>five or more</a:t>
            </a:r>
            <a:r>
              <a:rPr lang="en-US" sz="1600" dirty="0">
                <a:latin typeface="Bookman Old Style" pitchFamily="18" charset="0"/>
              </a:rPr>
              <a:t> 1-bits in sequence, as data (i.e. between the flags), the sender’s hardware “stuffs” in a 0 after the fifth 1-bit.  (The five 1-bits may span two bytes.)</a:t>
            </a:r>
          </a:p>
          <a:p>
            <a:pPr marL="0" indent="0" eaLnBrk="1" hangingPunct="1">
              <a:spcBef>
                <a:spcPct val="50000"/>
              </a:spcBef>
              <a:buFontTx/>
              <a:buNone/>
            </a:pPr>
            <a:endParaRPr lang="en-US" sz="1000" dirty="0">
              <a:latin typeface="Bookman Old Style" pitchFamily="18" charset="0"/>
            </a:endParaRPr>
          </a:p>
          <a:p>
            <a:pPr marL="0" indent="0" eaLnBrk="1" hangingPunct="1">
              <a:spcBef>
                <a:spcPct val="50000"/>
              </a:spcBef>
              <a:buFontTx/>
              <a:buNone/>
            </a:pPr>
            <a:r>
              <a:rPr lang="en-US" sz="1600" b="1" dirty="0">
                <a:latin typeface="Bookman Old Style" pitchFamily="18" charset="0"/>
              </a:rPr>
              <a:t>On the Receive Side</a:t>
            </a:r>
          </a:p>
          <a:p>
            <a:pPr marL="0" indent="0" eaLnBrk="1" hangingPunct="1">
              <a:spcBef>
                <a:spcPct val="50000"/>
              </a:spcBef>
              <a:buFontTx/>
              <a:buNone/>
            </a:pPr>
            <a:r>
              <a:rPr lang="en-US" sz="1600" dirty="0">
                <a:latin typeface="Bookman Old Style" pitchFamily="18" charset="0"/>
              </a:rPr>
              <a:t>When the receiver sees an incoming pattern of five 1-bits, it checks the next bit:</a:t>
            </a:r>
          </a:p>
          <a:p>
            <a:pPr marL="0" indent="0" eaLnBrk="1" hangingPunct="1">
              <a:spcBef>
                <a:spcPct val="50000"/>
              </a:spcBef>
              <a:buFontTx/>
              <a:buNone/>
            </a:pPr>
            <a:r>
              <a:rPr lang="en-US" sz="1600" dirty="0">
                <a:latin typeface="Bookman Old Style" pitchFamily="18" charset="0"/>
              </a:rPr>
              <a:t>3. If the sixth bit is 0, that bit is deleted, restoring the data pattern to its original form.</a:t>
            </a:r>
          </a:p>
          <a:p>
            <a:pPr marL="0" indent="0" eaLnBrk="1" hangingPunct="1">
              <a:spcBef>
                <a:spcPct val="50000"/>
              </a:spcBef>
              <a:buFontTx/>
              <a:buNone/>
            </a:pPr>
            <a:r>
              <a:rPr lang="en-US" sz="1600" dirty="0">
                <a:latin typeface="Bookman Old Style" pitchFamily="18" charset="0"/>
              </a:rPr>
              <a:t>4. If the sixth bit is 1 and the seventh bit is a 0, this is a flag marking the beginning or end of the frame.  (Flags are discarded after being received.)</a:t>
            </a:r>
          </a:p>
          <a:p>
            <a:pPr marL="0" indent="0" eaLnBrk="1" hangingPunct="1">
              <a:spcBef>
                <a:spcPct val="50000"/>
              </a:spcBef>
              <a:buFontTx/>
              <a:buNone/>
            </a:pPr>
            <a:r>
              <a:rPr lang="en-US" sz="1600" dirty="0">
                <a:latin typeface="Bookman Old Style" pitchFamily="18" charset="0"/>
              </a:rPr>
              <a:t>5. If the sixth bit is a 1 and the seventh bit is also a 1, an error has occurred (seven  or more 1-bits in a row) and the entire frame is discarded.  The sender will never transmit more than six consecutive 1-bits.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8571</TotalTime>
  <Words>1071</Words>
  <Application>Microsoft Office PowerPoint</Application>
  <PresentationFormat>On-screen Show (4:3)</PresentationFormat>
  <Paragraphs>127</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Bookman Old Style</vt:lpstr>
      <vt:lpstr>Courier New</vt:lpstr>
      <vt:lpstr>Default Design</vt:lpstr>
      <vt:lpstr>Visio</vt:lpstr>
      <vt:lpstr>CS 2600 Computer Networks I Dr. Sayeed Sajal  Lecture 14 Framing</vt:lpstr>
      <vt:lpstr>Figure 2.7  BISYNC Frame Format*</vt:lpstr>
      <vt:lpstr>Original 7-Bit US-ASCII* Character Set</vt:lpstr>
      <vt:lpstr>BISYNC Character Stuffing Using DLE Escape Character</vt:lpstr>
      <vt:lpstr>Figure 2.8  PPP* Frame Format</vt:lpstr>
      <vt:lpstr>Bit-Oriented Synchronous Data-link Layer Protocols*</vt:lpstr>
      <vt:lpstr>HDLC Frame Format</vt:lpstr>
      <vt:lpstr>Some HDLC Terminology</vt:lpstr>
      <vt:lpstr>The HDLC Bit Stuffing Algorithm</vt:lpstr>
      <vt:lpstr>HDLC Bit Stuffing Examples</vt:lpstr>
      <vt:lpstr>Comparing HDLC and PPP</vt:lpstr>
      <vt:lpstr>Homework Question 5.</vt:lpstr>
      <vt:lpstr>Homework 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482</cp:revision>
  <cp:lastPrinted>1601-01-01T00:00:00Z</cp:lastPrinted>
  <dcterms:created xsi:type="dcterms:W3CDTF">2003-04-27T18:03:04Z</dcterms:created>
  <dcterms:modified xsi:type="dcterms:W3CDTF">2021-11-17T22:35:16Z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