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handoutMasterIdLst>
    <p:handoutMasterId r:id="rId23"/>
  </p:handoutMasterIdLst>
  <p:sldIdLst>
    <p:sldId id="275" r:id="rId2"/>
    <p:sldId id="390" r:id="rId3"/>
    <p:sldId id="391" r:id="rId4"/>
    <p:sldId id="365" r:id="rId5"/>
    <p:sldId id="366" r:id="rId6"/>
    <p:sldId id="396" r:id="rId7"/>
    <p:sldId id="382" r:id="rId8"/>
    <p:sldId id="367" r:id="rId9"/>
    <p:sldId id="405" r:id="rId10"/>
    <p:sldId id="407" r:id="rId11"/>
    <p:sldId id="397" r:id="rId12"/>
    <p:sldId id="368" r:id="rId13"/>
    <p:sldId id="398" r:id="rId14"/>
    <p:sldId id="399" r:id="rId15"/>
    <p:sldId id="400" r:id="rId16"/>
    <p:sldId id="401" r:id="rId17"/>
    <p:sldId id="402" r:id="rId18"/>
    <p:sldId id="403" r:id="rId19"/>
    <p:sldId id="406" r:id="rId20"/>
    <p:sldId id="404" r:id="rId2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9FDB41-D609-4FEB-8C11-9787CE5CB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6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35C484-6D57-4CE4-B062-D4209C2CC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0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83C78-C38D-40B7-BB4A-CAA91BB6F0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77CF8429-FC85-4EC9-90F6-EE2E32BE0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F046B83-EE1D-4173-81CC-C53B10FCC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FFF407DA-2021-4790-9B97-D6A076BB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2B03111-21CF-4C2C-84CD-FE3C0C53B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C814BD4-2CAB-4902-9025-A3D7AF7BF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FC11725E-A887-47D5-BBBC-BF0257966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DE4021A5-8D12-4A13-BAC1-E7DFC043F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B014D048-AF6B-4481-AFAB-576FF629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4265C2A-C96B-435A-8165-836603F66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01F7505-E4DF-49EE-9DFD-798F040C3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7EB3568-9A1F-4DC4-89F0-3552337D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2/20/19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15-</a:t>
            </a:r>
            <a:fld id="{734ABB65-B38B-48D5-AA35-564905A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://www.netbook.cs.purdue.edu/animations/even%20parity%20check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9DEAD032-EFE6-4EE1-9F24-5A46EB20DD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15</a:t>
            </a:r>
            <a:br>
              <a:rPr lang="en-US" sz="2800" b="1" dirty="0"/>
            </a:br>
            <a:r>
              <a:rPr lang="en-US" sz="2800" b="1" dirty="0"/>
              <a:t>SONET and Error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3925" y="1981201"/>
            <a:ext cx="7324725" cy="1493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15-</a:t>
            </a:r>
            <a:fld id="{6CA273FA-C819-4DF7-A4E6-A70753F6943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2.8  PPP* Frame Format</a:t>
            </a:r>
          </a:p>
        </p:txBody>
      </p:sp>
      <p:pic>
        <p:nvPicPr>
          <p:cNvPr id="7" name="Picture 5" descr="f02-08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2349500"/>
            <a:ext cx="66262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10102" y="2257425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Bits:</a:t>
            </a:r>
          </a:p>
        </p:txBody>
      </p:sp>
      <p:sp>
        <p:nvSpPr>
          <p:cNvPr id="12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4184" y="2595978"/>
            <a:ext cx="1285434" cy="483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027A136B-7E91-4C36-A1AB-EFE84BB979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400" b="1" dirty="0"/>
              <a:t> Internet Checksum Algorithm – </a:t>
            </a:r>
            <a:br>
              <a:rPr lang="en-US" sz="2400" b="1" dirty="0"/>
            </a:br>
            <a:r>
              <a:rPr lang="en-US" sz="2400" b="1" dirty="0"/>
              <a:t>One’s Complement Addition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876800" y="1600200"/>
            <a:ext cx="34290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11111111 11111111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+ </a:t>
            </a:r>
            <a:r>
              <a:rPr lang="en-US" sz="2000" b="1" u="sng">
                <a:latin typeface="Courier New" pitchFamily="49" charset="0"/>
              </a:rPr>
              <a:t>00000001 01011101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1 00000001 01011100</a:t>
            </a:r>
          </a:p>
          <a:p>
            <a:pPr eaLnBrk="1" hangingPunct="1"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00000001 01011100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+ </a:t>
            </a:r>
            <a:r>
              <a:rPr lang="en-US" sz="2000" b="1" u="sng">
                <a:latin typeface="Courier New" pitchFamily="49" charset="0"/>
              </a:rPr>
              <a:t>00000000 00000001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pitchFamily="49" charset="0"/>
              </a:rPr>
              <a:t>  00000001 01011101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143000" y="1600199"/>
            <a:ext cx="3429000" cy="386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800" dirty="0">
                <a:latin typeface="Bookman Old Style" pitchFamily="18" charset="0"/>
              </a:rPr>
              <a:t>Add the first 16-bit word in the message to the next.  Add that sum to the third 16-bit word, etc. When a carry occurs in the sum (a 1 in the 17</a:t>
            </a:r>
            <a:r>
              <a:rPr lang="en-US" sz="1800" baseline="30000" dirty="0">
                <a:latin typeface="Bookman Old Style" pitchFamily="18" charset="0"/>
              </a:rPr>
              <a:t>th</a:t>
            </a:r>
            <a:r>
              <a:rPr lang="en-US" sz="1800" dirty="0">
                <a:latin typeface="Bookman Old Style" pitchFamily="18" charset="0"/>
              </a:rPr>
              <a:t> bit position), add that carry back in to the least significant bit (right-hand) position.  This limits the total length of the sum to 16 bits, so that the result will fit into the 16-bit check-sum field.</a:t>
            </a:r>
          </a:p>
        </p:txBody>
      </p:sp>
      <p:grpSp>
        <p:nvGrpSpPr>
          <p:cNvPr id="11272" name="Group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093208" y="2667000"/>
            <a:ext cx="3340100" cy="914400"/>
            <a:chOff x="2832" y="1488"/>
            <a:chExt cx="2104" cy="576"/>
          </a:xfrm>
        </p:grpSpPr>
        <p:sp>
          <p:nvSpPr>
            <p:cNvPr id="11274" name="Freeform 14"/>
            <p:cNvSpPr>
              <a:spLocks/>
            </p:cNvSpPr>
            <p:nvPr/>
          </p:nvSpPr>
          <p:spPr bwMode="auto">
            <a:xfrm>
              <a:off x="3792" y="1632"/>
              <a:ext cx="1144" cy="432"/>
            </a:xfrm>
            <a:custGeom>
              <a:avLst/>
              <a:gdLst>
                <a:gd name="T0" fmla="*/ 0 w 1144"/>
                <a:gd name="T1" fmla="*/ 0 h 432"/>
                <a:gd name="T2" fmla="*/ 1008 w 1144"/>
                <a:gd name="T3" fmla="*/ 96 h 432"/>
                <a:gd name="T4" fmla="*/ 816 w 1144"/>
                <a:gd name="T5" fmla="*/ 432 h 432"/>
                <a:gd name="T6" fmla="*/ 0 60000 65536"/>
                <a:gd name="T7" fmla="*/ 0 60000 65536"/>
                <a:gd name="T8" fmla="*/ 0 60000 65536"/>
                <a:gd name="T9" fmla="*/ 0 w 1144"/>
                <a:gd name="T10" fmla="*/ 0 h 432"/>
                <a:gd name="T11" fmla="*/ 1144 w 114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432">
                  <a:moveTo>
                    <a:pt x="0" y="0"/>
                  </a:moveTo>
                  <a:cubicBezTo>
                    <a:pt x="436" y="12"/>
                    <a:pt x="872" y="24"/>
                    <a:pt x="1008" y="96"/>
                  </a:cubicBezTo>
                  <a:cubicBezTo>
                    <a:pt x="1144" y="168"/>
                    <a:pt x="848" y="376"/>
                    <a:pt x="816" y="432"/>
                  </a:cubicBezTo>
                </a:path>
              </a:pathLst>
            </a:custGeom>
            <a:noFill/>
            <a:ln w="15875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Freeform 15"/>
            <p:cNvSpPr>
              <a:spLocks/>
            </p:cNvSpPr>
            <p:nvPr/>
          </p:nvSpPr>
          <p:spPr bwMode="auto">
            <a:xfrm>
              <a:off x="2832" y="1488"/>
              <a:ext cx="960" cy="168"/>
            </a:xfrm>
            <a:custGeom>
              <a:avLst/>
              <a:gdLst>
                <a:gd name="T0" fmla="*/ 722 w 1056"/>
                <a:gd name="T1" fmla="*/ 144 h 168"/>
                <a:gd name="T2" fmla="*/ 132 w 1056"/>
                <a:gd name="T3" fmla="*/ 144 h 168"/>
                <a:gd name="T4" fmla="*/ 0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1056" y="144"/>
                  </a:moveTo>
                  <a:cubicBezTo>
                    <a:pt x="712" y="156"/>
                    <a:pt x="368" y="168"/>
                    <a:pt x="192" y="144"/>
                  </a:cubicBezTo>
                  <a:cubicBezTo>
                    <a:pt x="16" y="120"/>
                    <a:pt x="32" y="24"/>
                    <a:pt x="0" y="0"/>
                  </a:cubicBezTo>
                </a:path>
              </a:pathLst>
            </a:custGeom>
            <a:noFill/>
            <a:ln w="15875">
              <a:solidFill>
                <a:srgbClr val="FF33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Freeform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881938" y="2547938"/>
            <a:ext cx="304800" cy="685800"/>
          </a:xfrm>
          <a:custGeom>
            <a:avLst/>
            <a:gdLst>
              <a:gd name="T0" fmla="*/ 0 w 192"/>
              <a:gd name="T1" fmla="*/ 0 h 432"/>
              <a:gd name="T2" fmla="*/ 2147483647 w 192"/>
              <a:gd name="T3" fmla="*/ 2147483647 h 432"/>
              <a:gd name="T4" fmla="*/ 0 w 192"/>
              <a:gd name="T5" fmla="*/ 2147483647 h 432"/>
              <a:gd name="T6" fmla="*/ 0 60000 65536"/>
              <a:gd name="T7" fmla="*/ 0 60000 65536"/>
              <a:gd name="T8" fmla="*/ 0 60000 65536"/>
              <a:gd name="T9" fmla="*/ 0 w 192"/>
              <a:gd name="T10" fmla="*/ 0 h 432"/>
              <a:gd name="T11" fmla="*/ 192 w 19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32">
                <a:moveTo>
                  <a:pt x="0" y="0"/>
                </a:moveTo>
                <a:cubicBezTo>
                  <a:pt x="96" y="84"/>
                  <a:pt x="192" y="168"/>
                  <a:pt x="192" y="240"/>
                </a:cubicBezTo>
                <a:cubicBezTo>
                  <a:pt x="192" y="312"/>
                  <a:pt x="32" y="400"/>
                  <a:pt x="0" y="432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6200" y="3474720"/>
            <a:ext cx="185738" cy="29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460E11D6-2175-45D8-8FC1-DD1899EC0D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400" b="1" dirty="0"/>
              <a:t>Implementation of Internet Checksum Algorithm in C</a:t>
            </a:r>
            <a:br>
              <a:rPr lang="en-US" sz="2400" b="1" dirty="0"/>
            </a:br>
            <a:r>
              <a:rPr lang="en-US" sz="1600" b="1" dirty="0"/>
              <a:t>(Based on text p. 95)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59840"/>
            <a:ext cx="8742680" cy="50596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/* Internet Checksum Algorithm from the text, with comments added.     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/* IP, TCP, UDP, etc. would call this function to calculate a checksum. */</a:t>
            </a:r>
          </a:p>
          <a:p>
            <a:pPr eaLnBrk="1" hangingPunct="1">
              <a:buFontTx/>
              <a:buNone/>
            </a:pPr>
            <a:endParaRPr lang="en-US" sz="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/* Returns 16-bit checksum: buf is msg ptr, count = # of 16-bit words 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u_short </a:t>
            </a:r>
            <a:r>
              <a:rPr lang="en-US" sz="1400" b="1" dirty="0" err="1">
                <a:latin typeface="Courier New" pitchFamily="49" charset="0"/>
              </a:rPr>
              <a:t>cksum</a:t>
            </a:r>
            <a:r>
              <a:rPr lang="en-US" sz="1400" b="1" dirty="0">
                <a:latin typeface="Courier New" pitchFamily="49" charset="0"/>
              </a:rPr>
              <a:t>(u_short *buf, int count)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register u_long sum = 0;   /* accumulate 32-bit sum in register */</a:t>
            </a:r>
          </a:p>
          <a:p>
            <a:pPr eaLnBrk="1" hangingPunct="1">
              <a:buFontTx/>
              <a:buNone/>
            </a:pPr>
            <a:r>
              <a:rPr lang="en-US" sz="800" b="1" dirty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while (count--)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{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sum += *buf++;	     /* add 16-bit msg field to sum, incr. ptr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if (sum &amp; 0xFFFF0000)  /* check for carry beyond 16 bit limit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{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/* carry occurred, so wrap around */	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sum &amp;= 0xFFFF;     /* get rid of high order carry bit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sum++;	     /* add carry into least significant bit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}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return ~(sum &amp; 0xFFFF);    /* AND out final sum, do a one’s complement */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DDE45EC3-AD62-43CB-BA87-4700D9941BA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Cyclic Redundancy Check (CRC) Algorithm (1 of 4)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1400" b="1" dirty="0"/>
              <a:t>(Based on text pp. 97 - 100)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Consider a message containing </a:t>
            </a:r>
            <a:r>
              <a:rPr lang="en-US" sz="1600" i="1" dirty="0">
                <a:latin typeface="Bookman Old Style" pitchFamily="18" charset="0"/>
              </a:rPr>
              <a:t>n</a:t>
            </a:r>
            <a:r>
              <a:rPr lang="en-US" sz="1600" dirty="0">
                <a:latin typeface="Bookman Old Style" pitchFamily="18" charset="0"/>
              </a:rPr>
              <a:t> bits as an (</a:t>
            </a:r>
            <a:r>
              <a:rPr lang="en-US" sz="1600" i="1" dirty="0">
                <a:latin typeface="Bookman Old Style" pitchFamily="18" charset="0"/>
              </a:rPr>
              <a:t>n </a:t>
            </a:r>
            <a:r>
              <a:rPr lang="en-US" sz="1600" dirty="0">
                <a:latin typeface="Bookman Old Style" pitchFamily="18" charset="0"/>
              </a:rPr>
              <a:t>– 1) degree binary polynomial.  For example, the 8-bit message 10011010 can be expressed as…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i="1" dirty="0"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	M(x) = x</a:t>
            </a:r>
            <a:r>
              <a:rPr lang="en-US" sz="1600" i="1" baseline="30000" dirty="0">
                <a:latin typeface="Bookman Old Style" pitchFamily="18" charset="0"/>
              </a:rPr>
              <a:t>7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4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3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1</a:t>
            </a:r>
            <a:r>
              <a:rPr lang="en-US" sz="1600" i="1" dirty="0">
                <a:latin typeface="Bookman Old Style" pitchFamily="18" charset="0"/>
              </a:rPr>
              <a:t>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800" dirty="0">
                <a:latin typeface="Bookman Old Style" pitchFamily="18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…</a:t>
            </a:r>
            <a:r>
              <a:rPr lang="en-US" sz="1600" dirty="0">
                <a:latin typeface="Bookman Old Style" pitchFamily="18" charset="0"/>
              </a:rPr>
              <a:t>where </a:t>
            </a:r>
            <a:r>
              <a:rPr lang="en-US" sz="1600" i="1" dirty="0">
                <a:latin typeface="Bookman Old Style" pitchFamily="18" charset="0"/>
              </a:rPr>
              <a:t>x</a:t>
            </a:r>
            <a:r>
              <a:rPr lang="en-US" sz="1600" dirty="0">
                <a:latin typeface="Bookman Old Style" pitchFamily="18" charset="0"/>
              </a:rPr>
              <a:t> is the base (2 in this case), so </a:t>
            </a:r>
            <a:r>
              <a:rPr lang="en-US" sz="1600" i="1" dirty="0">
                <a:latin typeface="Bookman Old Style" pitchFamily="18" charset="0"/>
              </a:rPr>
              <a:t>M(x) = 2</a:t>
            </a:r>
            <a:r>
              <a:rPr lang="en-US" sz="1600" i="1" baseline="30000" dirty="0">
                <a:latin typeface="Bookman Old Style" pitchFamily="18" charset="0"/>
              </a:rPr>
              <a:t>7</a:t>
            </a:r>
            <a:r>
              <a:rPr lang="en-US" sz="1600" i="1" dirty="0">
                <a:latin typeface="Bookman Old Style" pitchFamily="18" charset="0"/>
              </a:rPr>
              <a:t> + 2</a:t>
            </a:r>
            <a:r>
              <a:rPr lang="en-US" sz="1600" i="1" baseline="30000" dirty="0">
                <a:latin typeface="Bookman Old Style" pitchFamily="18" charset="0"/>
              </a:rPr>
              <a:t>4</a:t>
            </a:r>
            <a:r>
              <a:rPr lang="en-US" sz="1600" i="1" dirty="0">
                <a:latin typeface="Bookman Old Style" pitchFamily="18" charset="0"/>
              </a:rPr>
              <a:t> + 2</a:t>
            </a:r>
            <a:r>
              <a:rPr lang="en-US" sz="1600" i="1" baseline="30000" dirty="0">
                <a:latin typeface="Bookman Old Style" pitchFamily="18" charset="0"/>
              </a:rPr>
              <a:t>3</a:t>
            </a:r>
            <a:r>
              <a:rPr lang="en-US" sz="1600" i="1" dirty="0">
                <a:latin typeface="Bookman Old Style" pitchFamily="18" charset="0"/>
              </a:rPr>
              <a:t> + 2</a:t>
            </a:r>
            <a:r>
              <a:rPr lang="en-US" sz="1600" i="1" baseline="30000" dirty="0">
                <a:latin typeface="Bookman Old Style" pitchFamily="18" charset="0"/>
              </a:rPr>
              <a:t>1</a:t>
            </a:r>
            <a:r>
              <a:rPr lang="en-US" sz="1600" i="1" dirty="0">
                <a:latin typeface="Bookman Old Style" pitchFamily="18" charset="0"/>
              </a:rPr>
              <a:t> </a:t>
            </a:r>
            <a:r>
              <a:rPr lang="en-US" sz="1600" dirty="0">
                <a:latin typeface="Bookman Old Style" pitchFamily="18" charset="0"/>
              </a:rPr>
              <a:t>= 10011010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Next, let </a:t>
            </a:r>
            <a:r>
              <a:rPr lang="en-US" sz="1600" i="1" dirty="0">
                <a:latin typeface="Bookman Old Style" pitchFamily="18" charset="0"/>
              </a:rPr>
              <a:t>k</a:t>
            </a:r>
            <a:r>
              <a:rPr lang="en-US" sz="1600" dirty="0">
                <a:latin typeface="Bookman Old Style" pitchFamily="18" charset="0"/>
              </a:rPr>
              <a:t> be the </a:t>
            </a:r>
            <a:r>
              <a:rPr lang="en-US" sz="1600" i="1" dirty="0">
                <a:latin typeface="Bookman Old Style" pitchFamily="18" charset="0"/>
              </a:rPr>
              <a:t>degree</a:t>
            </a:r>
            <a:r>
              <a:rPr lang="en-US" sz="1600" dirty="0">
                <a:latin typeface="Bookman Old Style" pitchFamily="18" charset="0"/>
              </a:rPr>
              <a:t> of a standard polynomial </a:t>
            </a:r>
            <a:r>
              <a:rPr lang="en-US" sz="1600" i="1" dirty="0">
                <a:latin typeface="Bookman Old Style" pitchFamily="18" charset="0"/>
              </a:rPr>
              <a:t>C(x)</a:t>
            </a:r>
            <a:r>
              <a:rPr lang="en-US" sz="1600" dirty="0">
                <a:latin typeface="Bookman Old Style" pitchFamily="18" charset="0"/>
              </a:rPr>
              <a:t>, called the </a:t>
            </a:r>
            <a:r>
              <a:rPr lang="en-US" sz="1600" i="1" dirty="0">
                <a:latin typeface="Bookman Old Style" pitchFamily="18" charset="0"/>
              </a:rPr>
              <a:t>divisor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polynomial</a:t>
            </a:r>
            <a:r>
              <a:rPr lang="en-US" sz="1600" dirty="0">
                <a:latin typeface="Bookman Old Style" pitchFamily="18" charset="0"/>
              </a:rPr>
              <a:t> in the text or (more commonly) the </a:t>
            </a:r>
            <a:r>
              <a:rPr lang="en-US" sz="1600" i="1" dirty="0">
                <a:latin typeface="Bookman Old Style" pitchFamily="18" charset="0"/>
              </a:rPr>
              <a:t>generating polynomial  </a:t>
            </a:r>
            <a:r>
              <a:rPr lang="en-US" sz="1600" dirty="0">
                <a:latin typeface="Bookman Old Style" pitchFamily="18" charset="0"/>
              </a:rPr>
              <a:t>(“GP”).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For example, if the generating polynomial is </a:t>
            </a:r>
            <a:r>
              <a:rPr lang="en-US" sz="1600" i="1" dirty="0">
                <a:latin typeface="Bookman Old Style" pitchFamily="18" charset="0"/>
              </a:rPr>
              <a:t>x</a:t>
            </a:r>
            <a:r>
              <a:rPr lang="en-US" sz="1600" i="1" baseline="30000" dirty="0">
                <a:latin typeface="Bookman Old Style" pitchFamily="18" charset="0"/>
              </a:rPr>
              <a:t>3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2</a:t>
            </a:r>
            <a:r>
              <a:rPr lang="en-US" sz="1600" i="1" dirty="0">
                <a:latin typeface="Bookman Old Style" pitchFamily="18" charset="0"/>
              </a:rPr>
              <a:t> + </a:t>
            </a:r>
            <a:r>
              <a:rPr lang="en-US" sz="1600" dirty="0">
                <a:latin typeface="Bookman Old Style" pitchFamily="18" charset="0"/>
              </a:rPr>
              <a:t>1 or 1101, then </a:t>
            </a:r>
            <a:r>
              <a:rPr lang="en-US" sz="1600" i="1" dirty="0">
                <a:latin typeface="Bookman Old Style" pitchFamily="18" charset="0"/>
              </a:rPr>
              <a:t>k</a:t>
            </a:r>
            <a:r>
              <a:rPr lang="en-US" sz="1600" dirty="0">
                <a:latin typeface="Bookman Old Style" pitchFamily="18" charset="0"/>
              </a:rPr>
              <a:t> = 3.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Before transmitting the original message </a:t>
            </a:r>
            <a:r>
              <a:rPr lang="en-US" sz="1600" i="1" dirty="0">
                <a:latin typeface="Bookman Old Style" pitchFamily="18" charset="0"/>
              </a:rPr>
              <a:t>M(x)</a:t>
            </a:r>
            <a:r>
              <a:rPr lang="en-US" sz="1600" dirty="0">
                <a:latin typeface="Bookman Old Style" pitchFamily="18" charset="0"/>
              </a:rPr>
              <a:t>, the sender must convert it into a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form we’ll call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which is exactly divisible by </a:t>
            </a:r>
            <a:r>
              <a:rPr lang="en-US" sz="1600" i="1" dirty="0">
                <a:latin typeface="Bookman Old Style" pitchFamily="18" charset="0"/>
              </a:rPr>
              <a:t>C(x)</a:t>
            </a:r>
            <a:r>
              <a:rPr lang="en-US" sz="1600" dirty="0">
                <a:latin typeface="Bookman Old Style" pitchFamily="18" charset="0"/>
              </a:rPr>
              <a:t>, meaning no remainder</a:t>
            </a:r>
            <a:r>
              <a:rPr lang="en-US" sz="1600" i="1" dirty="0">
                <a:latin typeface="Bookman Old Style" pitchFamily="18" charset="0"/>
              </a:rPr>
              <a:t>.</a:t>
            </a:r>
            <a:r>
              <a:rPr lang="en-US" sz="1600" dirty="0">
                <a:latin typeface="Bookman Old Style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If an error occurs during transmission, that will have the effect of adding a new term </a:t>
            </a:r>
            <a:r>
              <a:rPr lang="en-US" sz="1600" i="1" dirty="0">
                <a:latin typeface="Bookman Old Style" pitchFamily="18" charset="0"/>
              </a:rPr>
              <a:t>E(x)</a:t>
            </a:r>
            <a:r>
              <a:rPr lang="en-US" sz="1600" dirty="0">
                <a:latin typeface="Bookman Old Style" pitchFamily="18" charset="0"/>
              </a:rPr>
              <a:t> to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, which will make it very unlikely that the damaged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will still be exactly divisible by </a:t>
            </a:r>
            <a:r>
              <a:rPr lang="en-US" sz="1600" i="1" dirty="0">
                <a:latin typeface="Bookman Old Style" pitchFamily="18" charset="0"/>
              </a:rPr>
              <a:t>C(x).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600" i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124355B0-88E5-4672-9F9C-007EBF4B10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In fact,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will be exactly divisible by </a:t>
            </a:r>
            <a:r>
              <a:rPr lang="en-US" sz="1600" i="1" dirty="0">
                <a:latin typeface="Bookman Old Style" pitchFamily="18" charset="0"/>
              </a:rPr>
              <a:t>C(x)</a:t>
            </a:r>
            <a:r>
              <a:rPr lang="en-US" sz="1600" dirty="0">
                <a:latin typeface="Bookman Old Style" pitchFamily="18" charset="0"/>
              </a:rPr>
              <a:t> in only two cases: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1. No changes to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occurred during transmission (i.e., no </a:t>
            </a:r>
            <a:r>
              <a:rPr lang="en-US" sz="1600" i="1" dirty="0">
                <a:latin typeface="Bookman Old Style" pitchFamily="18" charset="0"/>
              </a:rPr>
              <a:t>E(x) </a:t>
            </a:r>
            <a:r>
              <a:rPr lang="en-US" sz="1600" dirty="0">
                <a:latin typeface="Bookman Old Style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2. The error </a:t>
            </a:r>
            <a:r>
              <a:rPr lang="en-US" sz="1600" i="1" dirty="0">
                <a:latin typeface="Bookman Old Style" pitchFamily="18" charset="0"/>
              </a:rPr>
              <a:t>E(x)</a:t>
            </a:r>
            <a:r>
              <a:rPr lang="en-US" sz="1600" dirty="0">
                <a:latin typeface="Bookman Old Style" pitchFamily="18" charset="0"/>
              </a:rPr>
              <a:t> is also exactly divisible by </a:t>
            </a:r>
            <a:r>
              <a:rPr lang="en-US" sz="1600" i="1" dirty="0">
                <a:latin typeface="Bookman Old Style" pitchFamily="18" charset="0"/>
              </a:rPr>
              <a:t>C(x).  </a:t>
            </a:r>
            <a:r>
              <a:rPr lang="en-US" sz="1600" dirty="0">
                <a:latin typeface="Bookman Old Style" pitchFamily="18" charset="0"/>
              </a:rPr>
              <a:t>Designers can make the probability of that extremely low by carefully choosing the generating polynomial value </a:t>
            </a:r>
            <a:r>
              <a:rPr lang="en-US" sz="1600" i="1" dirty="0">
                <a:latin typeface="Bookman Old Style" pitchFamily="18" charset="0"/>
              </a:rPr>
              <a:t>C(x)</a:t>
            </a:r>
            <a:r>
              <a:rPr lang="en-US" sz="1600" dirty="0">
                <a:latin typeface="Bookman Old Style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The computation of </a:t>
            </a:r>
            <a:r>
              <a:rPr lang="en-US" sz="1600" i="1" dirty="0">
                <a:latin typeface="Bookman Old Style" pitchFamily="18" charset="0"/>
              </a:rPr>
              <a:t>P(x),</a:t>
            </a:r>
            <a:r>
              <a:rPr lang="en-US" sz="1600" dirty="0">
                <a:latin typeface="Bookman Old Style" pitchFamily="18" charset="0"/>
              </a:rPr>
              <a:t> which is done by the sending hardware, is a three step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process: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	1. Take </a:t>
            </a:r>
            <a:r>
              <a:rPr lang="en-US" sz="1600" i="1" dirty="0">
                <a:latin typeface="Bookman Old Style" pitchFamily="18" charset="0"/>
              </a:rPr>
              <a:t>M(x),</a:t>
            </a:r>
            <a:r>
              <a:rPr lang="en-US" sz="1600" dirty="0">
                <a:latin typeface="Bookman Old Style" pitchFamily="18" charset="0"/>
              </a:rPr>
              <a:t> multiply it by </a:t>
            </a:r>
            <a:r>
              <a:rPr lang="en-US" sz="1600" i="1" dirty="0">
                <a:latin typeface="Bookman Old Style" pitchFamily="18" charset="0"/>
              </a:rPr>
              <a:t>x</a:t>
            </a:r>
            <a:r>
              <a:rPr lang="en-US" sz="1600" i="1" baseline="30000" dirty="0">
                <a:latin typeface="Bookman Old Style" pitchFamily="18" charset="0"/>
              </a:rPr>
              <a:t>k</a:t>
            </a:r>
            <a:r>
              <a:rPr lang="en-US" sz="1600" i="1" dirty="0">
                <a:latin typeface="Bookman Old Style" pitchFamily="18" charset="0"/>
              </a:rPr>
              <a:t>,</a:t>
            </a:r>
            <a:r>
              <a:rPr lang="en-US" sz="1600" dirty="0">
                <a:latin typeface="Bookman Old Style" pitchFamily="18" charset="0"/>
              </a:rPr>
              <a:t> and call this temporary result </a:t>
            </a:r>
            <a:r>
              <a:rPr lang="en-US" sz="1600" i="1" dirty="0">
                <a:latin typeface="Bookman Old Style" pitchFamily="18" charset="0"/>
              </a:rPr>
              <a:t>T(x)</a:t>
            </a:r>
            <a:r>
              <a:rPr lang="en-US" sz="1600" dirty="0">
                <a:latin typeface="Bookman Old Style" pitchFamily="18" charset="0"/>
              </a:rPr>
              <a:t>.  In our example, </a:t>
            </a:r>
            <a:r>
              <a:rPr lang="en-US" sz="1600" i="1" dirty="0">
                <a:latin typeface="Bookman Old Style" pitchFamily="18" charset="0"/>
              </a:rPr>
              <a:t>k</a:t>
            </a:r>
            <a:r>
              <a:rPr lang="en-US" sz="1600" dirty="0">
                <a:latin typeface="Bookman Old Style" pitchFamily="18" charset="0"/>
              </a:rPr>
              <a:t> = 3,  so </a:t>
            </a:r>
            <a:endParaRPr lang="en-US" sz="1600" i="1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		T(x) = M(x) * x</a:t>
            </a:r>
            <a:r>
              <a:rPr lang="en-US" sz="1600" i="1" baseline="30000" dirty="0">
                <a:latin typeface="Bookman Old Style" pitchFamily="18" charset="0"/>
              </a:rPr>
              <a:t>k</a:t>
            </a:r>
            <a:r>
              <a:rPr lang="en-US" sz="1600" i="1" dirty="0">
                <a:latin typeface="Bookman Old Style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		T(x) = (x</a:t>
            </a:r>
            <a:r>
              <a:rPr lang="en-US" sz="1600" i="1" baseline="30000" dirty="0">
                <a:latin typeface="Bookman Old Style" pitchFamily="18" charset="0"/>
              </a:rPr>
              <a:t>7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4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3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1</a:t>
            </a:r>
            <a:r>
              <a:rPr lang="en-US" sz="1600" i="1" dirty="0">
                <a:latin typeface="Bookman Old Style" pitchFamily="18" charset="0"/>
              </a:rPr>
              <a:t>) * x</a:t>
            </a:r>
            <a:r>
              <a:rPr lang="en-US" sz="1600" i="1" baseline="30000" dirty="0">
                <a:latin typeface="Bookman Old Style" pitchFamily="18" charset="0"/>
              </a:rPr>
              <a:t>3</a:t>
            </a:r>
            <a:r>
              <a:rPr lang="en-US" sz="1600" i="1" dirty="0">
                <a:latin typeface="Bookman Old Style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		T(x) = x</a:t>
            </a:r>
            <a:r>
              <a:rPr lang="en-US" sz="1600" i="1" baseline="30000" dirty="0">
                <a:latin typeface="Bookman Old Style" pitchFamily="18" charset="0"/>
              </a:rPr>
              <a:t>10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7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6</a:t>
            </a:r>
            <a:r>
              <a:rPr lang="en-US" sz="1600" i="1" dirty="0">
                <a:latin typeface="Bookman Old Style" pitchFamily="18" charset="0"/>
              </a:rPr>
              <a:t> + x</a:t>
            </a:r>
            <a:r>
              <a:rPr lang="en-US" sz="1600" i="1" baseline="30000" dirty="0">
                <a:latin typeface="Bookman Old Style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		T(x) = </a:t>
            </a:r>
            <a:r>
              <a:rPr lang="en-US" sz="1600" dirty="0">
                <a:latin typeface="Bookman Old Style" pitchFamily="18" charset="0"/>
              </a:rPr>
              <a:t>10011010000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                   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Bookman Old Style" pitchFamily="18" charset="0"/>
              </a:rPr>
              <a:t>	        (We have effectively left-shifted </a:t>
            </a:r>
            <a:r>
              <a:rPr lang="en-US" sz="1600" i="1" dirty="0">
                <a:latin typeface="Bookman Old Style" pitchFamily="18" charset="0"/>
              </a:rPr>
              <a:t>M(x)</a:t>
            </a:r>
            <a:r>
              <a:rPr lang="en-US" sz="1600" dirty="0">
                <a:latin typeface="Bookman Old Style" pitchFamily="18" charset="0"/>
              </a:rPr>
              <a:t> by </a:t>
            </a:r>
            <a:r>
              <a:rPr lang="en-US" sz="1600" i="1" dirty="0">
                <a:latin typeface="Bookman Old Style" pitchFamily="18" charset="0"/>
              </a:rPr>
              <a:t>k</a:t>
            </a:r>
            <a:r>
              <a:rPr lang="en-US" sz="1600" dirty="0">
                <a:latin typeface="Bookman Old Style" pitchFamily="18" charset="0"/>
              </a:rPr>
              <a:t> bits.)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Cyclic Redundancy Check (CRC) Algorithm (2 of 4)</a:t>
            </a:r>
          </a:p>
        </p:txBody>
      </p:sp>
      <p:sp>
        <p:nvSpPr>
          <p:cNvPr id="14343" name="AutoShap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-5400000">
            <a:off x="2521744" y="4883944"/>
            <a:ext cx="76200" cy="976312"/>
          </a:xfrm>
          <a:prstGeom prst="leftBracket">
            <a:avLst>
              <a:gd name="adj" fmla="val 1067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Di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8" y="2075543"/>
            <a:ext cx="6654801" cy="35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15-</a:t>
            </a:r>
            <a:fld id="{946B855A-85AF-4BB0-8CD5-64AB26C433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Cyclic Redundancy Check (CRC) Algorithm (3 of 4)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95400"/>
            <a:ext cx="83058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Bookman Old Style" pitchFamily="18" charset="0"/>
              </a:rPr>
              <a:t>2. Next, we divide </a:t>
            </a:r>
            <a:r>
              <a:rPr lang="en-US" sz="1600" i="1">
                <a:latin typeface="Bookman Old Style" pitchFamily="18" charset="0"/>
              </a:rPr>
              <a:t>T(x)</a:t>
            </a:r>
            <a:r>
              <a:rPr lang="en-US" sz="1600">
                <a:latin typeface="Bookman Old Style" pitchFamily="18" charset="0"/>
              </a:rPr>
              <a:t> (10011010000) by </a:t>
            </a:r>
            <a:r>
              <a:rPr lang="en-US" sz="1600" i="1">
                <a:latin typeface="Bookman Old Style" pitchFamily="18" charset="0"/>
              </a:rPr>
              <a:t>C(x)</a:t>
            </a:r>
            <a:r>
              <a:rPr lang="en-US" sz="1600">
                <a:latin typeface="Bookman Old Style" pitchFamily="18" charset="0"/>
              </a:rPr>
              <a:t> (1101), using modulo-2 polynomial long division.  (In polynomial arithmetic, subtraction is defined as the logical XOR operation.)</a:t>
            </a:r>
          </a:p>
        </p:txBody>
      </p:sp>
      <p:pic>
        <p:nvPicPr>
          <p:cNvPr id="15367" name="Picture 4" descr="CR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63650" y="2087562"/>
            <a:ext cx="5181600" cy="3522663"/>
          </a:xfrm>
          <a:noFill/>
        </p:spPr>
      </p:pic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The result of the division is the binary remainder 101 and the quotient 11111001 (which is discarded).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1905000" y="5334000"/>
            <a:ext cx="5791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Figure 2.17 CRC Calculation Using Polynomial Long Division</a:t>
            </a:r>
          </a:p>
        </p:txBody>
      </p:sp>
      <p:pic>
        <p:nvPicPr>
          <p:cNvPr id="35842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54" y="3347583"/>
            <a:ext cx="12382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14416" y="25328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T(x)</a:t>
            </a:r>
            <a:endParaRPr lang="en-US" sz="2400" i="1" dirty="0">
              <a:solidFill>
                <a:schemeClr val="bg1"/>
              </a:solidFill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4168" y="253288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C(x)</a:t>
            </a:r>
            <a:endParaRPr lang="en-US" sz="2400" i="1" dirty="0">
              <a:solidFill>
                <a:schemeClr val="bg1"/>
              </a:solidFill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8E633524-B09F-4427-B52C-440F873E3C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Cyclic Redundancy Check (CRC) Algorithm (4 of 4)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95400"/>
            <a:ext cx="8395856" cy="50850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3. Since the remainder is 101, </a:t>
            </a:r>
            <a:r>
              <a:rPr lang="en-US" sz="1600" i="1" dirty="0">
                <a:latin typeface="Bookman Old Style" pitchFamily="18" charset="0"/>
              </a:rPr>
              <a:t>( M(x) * x</a:t>
            </a:r>
            <a:r>
              <a:rPr lang="en-US" sz="1600" i="1" baseline="30000" dirty="0">
                <a:latin typeface="Bookman Old Style" pitchFamily="18" charset="0"/>
              </a:rPr>
              <a:t>k</a:t>
            </a:r>
            <a:r>
              <a:rPr lang="en-US" sz="1600" i="1" dirty="0">
                <a:latin typeface="Bookman Old Style" pitchFamily="18" charset="0"/>
              </a:rPr>
              <a:t> )</a:t>
            </a:r>
            <a:r>
              <a:rPr lang="en-US" sz="1600" dirty="0">
                <a:latin typeface="Bookman Old Style" pitchFamily="18" charset="0"/>
              </a:rPr>
              <a:t> - 101 is exactly divisible by </a:t>
            </a:r>
            <a:r>
              <a:rPr lang="en-US" sz="1600" i="1" dirty="0">
                <a:latin typeface="Bookman Old Style" pitchFamily="18" charset="0"/>
              </a:rPr>
              <a:t>C(x).</a:t>
            </a:r>
            <a:r>
              <a:rPr lang="en-US" sz="1600" i="1" baseline="30000" dirty="0">
                <a:latin typeface="Bookman Old Style" pitchFamily="18" charset="0"/>
              </a:rPr>
              <a:t>†</a:t>
            </a:r>
            <a:r>
              <a:rPr lang="en-US" sz="1600" dirty="0">
                <a:latin typeface="Bookman Old Style" pitchFamily="18" charset="0"/>
              </a:rPr>
              <a:t>  So the sender transmits </a:t>
            </a:r>
            <a:r>
              <a:rPr lang="en-US" sz="1600" i="1" dirty="0">
                <a:latin typeface="Bookman Old Style" pitchFamily="18" charset="0"/>
              </a:rPr>
              <a:t>( M(x) * x</a:t>
            </a:r>
            <a:r>
              <a:rPr lang="en-US" sz="1600" i="1" baseline="30000" dirty="0">
                <a:latin typeface="Bookman Old Style" pitchFamily="18" charset="0"/>
              </a:rPr>
              <a:t>k</a:t>
            </a:r>
            <a:r>
              <a:rPr lang="en-US" sz="1600" i="1" dirty="0">
                <a:latin typeface="Bookman Old Style" pitchFamily="18" charset="0"/>
              </a:rPr>
              <a:t> )</a:t>
            </a:r>
            <a:r>
              <a:rPr lang="en-US" sz="1600" dirty="0">
                <a:latin typeface="Bookman Old Style" pitchFamily="18" charset="0"/>
              </a:rPr>
              <a:t> - 101.</a:t>
            </a:r>
          </a:p>
          <a:p>
            <a:pPr eaLnBrk="1" hangingPunct="1">
              <a:buFontTx/>
              <a:buNone/>
            </a:pPr>
            <a:endParaRPr lang="en-US" sz="800" dirty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To calculate ( M(x) * x</a:t>
            </a:r>
            <a:r>
              <a:rPr lang="en-US" sz="1600" i="1" baseline="30000" dirty="0">
                <a:latin typeface="Bookman Old Style" pitchFamily="18" charset="0"/>
              </a:rPr>
              <a:t>k</a:t>
            </a:r>
            <a:r>
              <a:rPr lang="en-US" sz="1600" i="1" dirty="0">
                <a:latin typeface="Bookman Old Style" pitchFamily="18" charset="0"/>
              </a:rPr>
              <a:t> )</a:t>
            </a:r>
            <a:r>
              <a:rPr lang="en-US" sz="1600" dirty="0">
                <a:latin typeface="Bookman Old Style" pitchFamily="18" charset="0"/>
              </a:rPr>
              <a:t> - 101, we use XOR to perform the polynomial subtraction.</a:t>
            </a:r>
          </a:p>
          <a:p>
            <a:pPr eaLnBrk="1" hangingPunct="1"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Courier New" pitchFamily="49" charset="0"/>
              </a:rPr>
              <a:t>			    10011010000  (M(x) * x</a:t>
            </a:r>
            <a:r>
              <a:rPr lang="en-US" sz="1600" baseline="30000" dirty="0">
                <a:latin typeface="Courier New" pitchFamily="49" charset="0"/>
              </a:rPr>
              <a:t>k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Courier New" pitchFamily="49" charset="0"/>
              </a:rPr>
              <a:t>			XOR </a:t>
            </a:r>
            <a:r>
              <a:rPr lang="en-US" sz="1600" u="sng" dirty="0">
                <a:latin typeface="Courier New" pitchFamily="49" charset="0"/>
              </a:rPr>
              <a:t>        101</a:t>
            </a:r>
            <a:r>
              <a:rPr lang="en-US" sz="1600" dirty="0">
                <a:latin typeface="Courier New" pitchFamily="49" charset="0"/>
              </a:rPr>
              <a:t>  (the remainder) 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Courier New" pitchFamily="49" charset="0"/>
              </a:rPr>
              <a:t>			    10011010101  (P(x))</a:t>
            </a:r>
          </a:p>
          <a:p>
            <a:pPr eaLnBrk="1" hangingPunct="1"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			So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10011010101</a:t>
            </a:r>
          </a:p>
          <a:p>
            <a:pPr eaLnBrk="1" hangingPunct="1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Thus, we send 10011010101 (which is actually just the original message </a:t>
            </a:r>
            <a:r>
              <a:rPr lang="en-US" sz="1600" i="1" dirty="0">
                <a:latin typeface="Bookman Old Style" pitchFamily="18" charset="0"/>
              </a:rPr>
              <a:t>M(x)</a:t>
            </a:r>
            <a:r>
              <a:rPr lang="en-US" sz="1600" dirty="0">
                <a:latin typeface="Bookman Old Style" pitchFamily="18" charset="0"/>
              </a:rPr>
              <a:t> with the remainder appended to it).  </a:t>
            </a:r>
          </a:p>
          <a:p>
            <a:pPr eaLnBrk="1" hangingPunct="1">
              <a:buFontTx/>
              <a:buNone/>
            </a:pPr>
            <a:endParaRPr lang="en-US" sz="800" dirty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When the message arrives, the receiver divides the incoming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value by the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same generating polynomial </a:t>
            </a:r>
            <a:r>
              <a:rPr lang="en-US" sz="1600" i="1" dirty="0">
                <a:latin typeface="Bookman Old Style" pitchFamily="18" charset="0"/>
              </a:rPr>
              <a:t>C(x).</a:t>
            </a:r>
            <a:r>
              <a:rPr lang="en-US" sz="1600" dirty="0">
                <a:latin typeface="Bookman Old Style" pitchFamily="18" charset="0"/>
              </a:rPr>
              <a:t>  If the remainder is zero, the receiver assumes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that there are no errors and removes the remainder (101) from </a:t>
            </a:r>
            <a:r>
              <a:rPr lang="en-US" sz="1600" i="1" dirty="0">
                <a:latin typeface="Bookman Old Style" pitchFamily="18" charset="0"/>
              </a:rPr>
              <a:t>P(x)</a:t>
            </a:r>
            <a:r>
              <a:rPr lang="en-US" sz="1600" dirty="0">
                <a:latin typeface="Bookman Old Style" pitchFamily="18" charset="0"/>
              </a:rPr>
              <a:t> to recover </a:t>
            </a:r>
            <a:r>
              <a:rPr lang="en-US" sz="1600" i="1" dirty="0">
                <a:latin typeface="Bookman Old Style" pitchFamily="18" charset="0"/>
              </a:rPr>
              <a:t>M(x)</a:t>
            </a:r>
            <a:r>
              <a:rPr lang="en-US" sz="1600" dirty="0">
                <a:latin typeface="Bookman Old Style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1400" dirty="0">
              <a:latin typeface="Bookman Old Style" pitchFamily="18" charset="0"/>
            </a:endParaRPr>
          </a:p>
          <a:p>
            <a:pPr eaLnBrk="1" hangingPunct="1">
              <a:buFontTx/>
              <a:buNone/>
            </a:pPr>
            <a:r>
              <a:rPr lang="en-US" sz="1400" i="1" baseline="30000" dirty="0">
                <a:latin typeface="Bookman Old Style" pitchFamily="18" charset="0"/>
              </a:rPr>
              <a:t>†</a:t>
            </a:r>
            <a:r>
              <a:rPr lang="en-US" sz="1400" i="1" dirty="0">
                <a:latin typeface="Bookman Old Style" pitchFamily="18" charset="0"/>
              </a:rPr>
              <a:t>A similar example in decimal would be 11 ÷ 2 = 5 rem 1, so (11 – 1) ÷ 2 = 5 rem 0.</a:t>
            </a:r>
          </a:p>
        </p:txBody>
      </p:sp>
      <p:sp>
        <p:nvSpPr>
          <p:cNvPr id="16391" name="AutoShap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-5400000">
            <a:off x="3736185" y="3408246"/>
            <a:ext cx="76200" cy="976313"/>
          </a:xfrm>
          <a:prstGeom prst="leftBracket">
            <a:avLst>
              <a:gd name="adj" fmla="val 1067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4E4162DA-A635-4930-A4D2-3727F3F396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The Reliability of the CRC Algorithm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Bookman Old Style" pitchFamily="18" charset="0"/>
              </a:rPr>
              <a:t>In general, a well chosen generating polynomial of </a:t>
            </a:r>
            <a:r>
              <a:rPr lang="en-US" sz="1800" i="1">
                <a:latin typeface="Bookman Old Style" pitchFamily="18" charset="0"/>
              </a:rPr>
              <a:t>R</a:t>
            </a:r>
            <a:r>
              <a:rPr lang="en-US" sz="1800">
                <a:latin typeface="Bookman Old Style" pitchFamily="18" charset="0"/>
              </a:rPr>
              <a:t> bits in length will detect: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>
                <a:latin typeface="Bookman Old Style" pitchFamily="18" charset="0"/>
              </a:rPr>
              <a:t>All single-bit errors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>
                <a:latin typeface="Bookman Old Style" pitchFamily="18" charset="0"/>
              </a:rPr>
              <a:t>All double-bit errors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>
                <a:latin typeface="Bookman Old Style" pitchFamily="18" charset="0"/>
              </a:rPr>
              <a:t>All odd number of bit errors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>
                <a:latin typeface="Bookman Old Style" pitchFamily="18" charset="0"/>
              </a:rPr>
              <a:t>All error bursts &lt; </a:t>
            </a:r>
            <a:r>
              <a:rPr lang="en-US" sz="1800" i="1">
                <a:latin typeface="Bookman Old Style" pitchFamily="18" charset="0"/>
              </a:rPr>
              <a:t>R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>
                <a:latin typeface="Bookman Old Style" pitchFamily="18" charset="0"/>
              </a:rPr>
              <a:t>For an error burst &gt; </a:t>
            </a:r>
            <a:r>
              <a:rPr lang="en-US" sz="1800" i="1">
                <a:latin typeface="Bookman Old Style" pitchFamily="18" charset="0"/>
              </a:rPr>
              <a:t>R</a:t>
            </a:r>
            <a:r>
              <a:rPr lang="en-US" sz="1800">
                <a:latin typeface="Bookman Old Style" pitchFamily="18" charset="0"/>
              </a:rPr>
              <a:t>, the probability of an undetected error is still less than one in one trillion for a typical sized frame and an </a:t>
            </a:r>
            <a:r>
              <a:rPr lang="en-US" sz="1800" i="1">
                <a:latin typeface="Bookman Old Style" pitchFamily="18" charset="0"/>
              </a:rPr>
              <a:t>R</a:t>
            </a:r>
            <a:r>
              <a:rPr lang="en-US" sz="1800">
                <a:latin typeface="Bookman Old Style" pitchFamily="18" charset="0"/>
              </a:rPr>
              <a:t> ≥ 17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sz="180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AEA2985C-9FB5-473E-BC43-82C45D9AA5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Table 2.3  Common CRC Polynomials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3429" y="1275767"/>
            <a:ext cx="7286171" cy="4742543"/>
            <a:chOff x="355600" y="1295399"/>
            <a:chExt cx="7286171" cy="4742543"/>
          </a:xfrm>
        </p:grpSpPr>
        <p:sp>
          <p:nvSpPr>
            <p:cNvPr id="19" name="Rectangle 18"/>
            <p:cNvSpPr/>
            <p:nvPr/>
          </p:nvSpPr>
          <p:spPr>
            <a:xfrm>
              <a:off x="355600" y="1295399"/>
              <a:ext cx="7286171" cy="4742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4513" y="1533525"/>
              <a:ext cx="5514975" cy="426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37025" y="4364868"/>
              <a:ext cx="1277485" cy="4040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</a:rPr>
                <a:t>HDLC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028" y="2273315"/>
              <a:ext cx="1277485" cy="4040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Used With: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027" y="2681834"/>
              <a:ext cx="1277485" cy="4040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</a:rPr>
                <a:t>ATM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024" y="4877254"/>
              <a:ext cx="1277485" cy="47710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Ethernet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&amp; WiFi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026" y="3098416"/>
              <a:ext cx="1277485" cy="4040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</a:rPr>
                <a:t>ATM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023" y="3890963"/>
              <a:ext cx="1277485" cy="4739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HDLC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Variants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z="1200"/>
              <a:t>CS 2600 Computer Networks I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z="1200" dirty="0"/>
              <a:t>15-</a:t>
            </a:r>
            <a:fld id="{CFBBD3FD-2117-44BC-B491-6BE0E1789E88}" type="slidenum">
              <a:rPr lang="en-US" sz="1200" smtClean="0"/>
              <a:pPr/>
              <a:t>19</a:t>
            </a:fld>
            <a:endParaRPr lang="en-US" sz="1200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sz="2400" b="1"/>
              <a:t>Homework Question 12.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838200"/>
            <a:ext cx="81534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12. Give an example of a 4-bit error (i.e., 4 bits are changed in the message) that would not be detected by two-dimensional parity, as illustrated in Figure 2.14.  What is the general set of circumstances under which 4-bit errors will be undetected?  You can do this in handwritten form, but please write  and scan it neatly so that columns line up, etc.  (5 points)</a:t>
            </a:r>
          </a:p>
          <a:p>
            <a:pPr marL="0" indent="0" eaLnBrk="1" hangingPunct="1">
              <a:buFontTx/>
              <a:buNone/>
            </a:pPr>
            <a:endParaRPr lang="en-US" sz="900" dirty="0"/>
          </a:p>
        </p:txBody>
      </p:sp>
      <p:sp>
        <p:nvSpPr>
          <p:cNvPr id="21511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7100" y="2438400"/>
            <a:ext cx="2209800" cy="365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9769248"/>
              </p:ext>
            </p:extLst>
          </p:nvPr>
        </p:nvGraphicFramePr>
        <p:xfrm>
          <a:off x="3598577" y="2514600"/>
          <a:ext cx="4156646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75747" imgH="4070755" progId="Visio.Drawing.11">
                  <p:embed/>
                </p:oleObj>
              </mc:Choice>
              <mc:Fallback>
                <p:oleObj name="Visio" r:id="rId2" imgW="5175747" imgH="4070755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577" y="2514600"/>
                        <a:ext cx="4156646" cy="326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1094" y="5791200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Figure 2.14</a:t>
            </a:r>
          </a:p>
        </p:txBody>
      </p:sp>
    </p:spTree>
    <p:extLst>
      <p:ext uri="{BB962C8B-B14F-4D97-AF65-F5344CB8AC3E}">
        <p14:creationId xmlns:p14="http://schemas.microsoft.com/office/powerpoint/2010/main" val="307857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CCB6E42F-11B4-491F-A8B9-E1AAAAE524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6287"/>
          </a:xfrm>
        </p:spPr>
        <p:txBody>
          <a:bodyPr/>
          <a:lstStyle/>
          <a:p>
            <a:pPr eaLnBrk="1" hangingPunct="1"/>
            <a:r>
              <a:rPr lang="en-US" sz="2400" b="1" dirty="0"/>
              <a:t>SONET Dual Ring Topology</a:t>
            </a:r>
          </a:p>
        </p:txBody>
      </p:sp>
      <p:graphicFrame>
        <p:nvGraphicFramePr>
          <p:cNvPr id="102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292738"/>
              </p:ext>
            </p:extLst>
          </p:nvPr>
        </p:nvGraphicFramePr>
        <p:xfrm>
          <a:off x="838200" y="1143000"/>
          <a:ext cx="7391400" cy="517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43829" imgH="5231625" progId="Visio.Drawing.11">
                  <p:embed/>
                </p:oleObj>
              </mc:Choice>
              <mc:Fallback>
                <p:oleObj name="Visio" r:id="rId2" imgW="5943829" imgH="5231625" progId="Visio.Drawing.11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7391400" cy="517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0940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From </a:t>
            </a:r>
            <a:r>
              <a:rPr lang="en-US" sz="800" u="sng"/>
              <a:t>SONET and T1</a:t>
            </a:r>
            <a:r>
              <a:rPr lang="en-US" sz="800"/>
              <a:t>, 2nd Ed. by Black &amp; Waters (Prentice Hall)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4057" y="1451428"/>
            <a:ext cx="647934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OC-1,</a:t>
            </a:r>
          </a:p>
          <a:p>
            <a:r>
              <a:rPr lang="en-US" sz="13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OC-3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471" y="278855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Router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2D505AD8-ED4D-413C-91B6-4E73619FC42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Homework Question C.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C.  What are the advantages of a CRC over the Internet checksum algorithm?</a:t>
            </a:r>
          </a:p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     What are the disadvantages?  </a:t>
            </a:r>
            <a:r>
              <a:rPr lang="en-US" sz="1600">
                <a:latin typeface="Bookman Old Style" pitchFamily="18" charset="0"/>
              </a:rPr>
              <a:t>(5 points)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00200" y="1905000"/>
            <a:ext cx="59436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F38FF44C-64FF-42F5-9241-562DDEBA45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2.11  A SONET STS-1 Frame</a:t>
            </a:r>
          </a:p>
        </p:txBody>
      </p:sp>
      <p:pic>
        <p:nvPicPr>
          <p:cNvPr id="7" name="Picture 5" descr="f02-11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5184775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47368" y="4197096"/>
            <a:ext cx="511358" cy="292388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(bytes)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1676400"/>
            <a:ext cx="7467600" cy="396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4AEB1AC5-EE74-48E4-91CB-5E4CDE5CA0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Overview of the Error Detection Process</a:t>
            </a:r>
          </a:p>
        </p:txBody>
      </p:sp>
      <p:graphicFrame>
        <p:nvGraphicFramePr>
          <p:cNvPr id="3074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290846"/>
              </p:ext>
            </p:extLst>
          </p:nvPr>
        </p:nvGraphicFramePr>
        <p:xfrm>
          <a:off x="1066800" y="1828800"/>
          <a:ext cx="6934200" cy="364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46313" imgH="4440898" progId="Visio.Drawing.11">
                  <p:embed/>
                </p:oleObj>
              </mc:Choice>
              <mc:Fallback>
                <p:oleObj name="Visio" r:id="rId2" imgW="8446313" imgH="444089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6934200" cy="3646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71412E3B-0806-4279-B3B0-CEA77CEB32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Characteristics of Error Detection Algorithms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239000" cy="4483100"/>
          </a:xfrm>
        </p:spPr>
        <p:txBody>
          <a:bodyPr/>
          <a:lstStyle/>
          <a:p>
            <a:pPr eaLnBrk="1" hangingPunct="1">
              <a:spcBef>
                <a:spcPct val="140000"/>
              </a:spcBef>
            </a:pPr>
            <a:r>
              <a:rPr lang="en-US" sz="1800" dirty="0">
                <a:latin typeface="Bookman Old Style" pitchFamily="18" charset="0"/>
              </a:rPr>
              <a:t>The </a:t>
            </a:r>
            <a:r>
              <a:rPr lang="en-US" sz="1800" i="1" dirty="0">
                <a:latin typeface="Bookman Old Style" pitchFamily="18" charset="0"/>
              </a:rPr>
              <a:t>strength</a:t>
            </a:r>
            <a:r>
              <a:rPr lang="en-US" sz="1800" dirty="0">
                <a:latin typeface="Bookman Old Style" pitchFamily="18" charset="0"/>
              </a:rPr>
              <a:t> of the algorithm (the probability of detecting the error)</a:t>
            </a:r>
          </a:p>
          <a:p>
            <a:pPr eaLnBrk="1" hangingPunct="1">
              <a:spcBef>
                <a:spcPct val="140000"/>
              </a:spcBef>
            </a:pPr>
            <a:r>
              <a:rPr lang="en-US" sz="1800" dirty="0">
                <a:latin typeface="Bookman Old Style" pitchFamily="18" charset="0"/>
              </a:rPr>
              <a:t>The transmission overhead (the number of error detection code bits added to message – typically 8, 16 or 32 bits)</a:t>
            </a:r>
          </a:p>
          <a:p>
            <a:pPr eaLnBrk="1" hangingPunct="1">
              <a:spcBef>
                <a:spcPct val="140000"/>
              </a:spcBef>
            </a:pPr>
            <a:r>
              <a:rPr lang="en-US" sz="1800" dirty="0">
                <a:latin typeface="Bookman Old Style" pitchFamily="18" charset="0"/>
              </a:rPr>
              <a:t>The processing overhead (the amount of processing required to run it)</a:t>
            </a:r>
          </a:p>
          <a:p>
            <a:pPr eaLnBrk="1" hangingPunct="1">
              <a:spcBef>
                <a:spcPct val="140000"/>
              </a:spcBef>
            </a:pPr>
            <a:r>
              <a:rPr lang="en-US" sz="1800" dirty="0">
                <a:latin typeface="Bookman Old Style" pitchFamily="18" charset="0"/>
              </a:rPr>
              <a:t>What system component(s) do the error detection?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The  network adapter?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The main CPU?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1600" dirty="0">
                <a:latin typeface="Bookman Old Style" pitchFamily="18" charset="0"/>
              </a:rPr>
              <a:t>Routers out on the Internet?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EC63372D-274E-42FB-A126-8B884C1157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An Asynchronous Transmission (“Async”) Frame</a:t>
            </a:r>
          </a:p>
        </p:txBody>
      </p:sp>
      <p:pic>
        <p:nvPicPr>
          <p:cNvPr id="10246" name="Picture 3" descr="Asynchonous Transmiss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133600"/>
            <a:ext cx="8229600" cy="2460625"/>
          </a:xfrm>
          <a:noFill/>
        </p:spPr>
      </p:pic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4724400" y="6172200"/>
            <a:ext cx="3887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From </a:t>
            </a:r>
            <a:r>
              <a:rPr lang="en-US" sz="800" u="sng"/>
              <a:t>Data and Computer Communications</a:t>
            </a:r>
            <a:r>
              <a:rPr lang="en-US" sz="800"/>
              <a:t>, 4th Ed. by W. Stallings (Prentice Hall)</a:t>
            </a:r>
          </a:p>
          <a:p>
            <a:endParaRPr lang="en-US" sz="800"/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86450" y="3166110"/>
            <a:ext cx="781844" cy="1005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3600" y="1600200"/>
            <a:ext cx="4800600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17D3A417-884D-44E1-9321-54D55CE887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One-Dimensional (“Simple”) Parity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62000" y="4191000"/>
            <a:ext cx="7620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Bookman Old Style" pitchFamily="18" charset="0"/>
              </a:rPr>
              <a:t>Parity calculation: count the number of 1-bits in the data and set the parity bit such that the </a:t>
            </a:r>
            <a:r>
              <a:rPr lang="en-US" sz="1800" i="1" dirty="0">
                <a:latin typeface="Bookman Old Style" pitchFamily="18" charset="0"/>
              </a:rPr>
              <a:t>total</a:t>
            </a:r>
            <a:r>
              <a:rPr lang="en-US" sz="1800" dirty="0">
                <a:latin typeface="Bookman Old Style" pitchFamily="18" charset="0"/>
              </a:rPr>
              <a:t> number of 1-bits is an </a:t>
            </a:r>
            <a:r>
              <a:rPr lang="en-US" sz="1800" i="1" dirty="0">
                <a:latin typeface="Bookman Old Style" pitchFamily="18" charset="0"/>
              </a:rPr>
              <a:t>even</a:t>
            </a:r>
            <a:r>
              <a:rPr lang="en-US" sz="1800" dirty="0">
                <a:latin typeface="Bookman Old Style" pitchFamily="18" charset="0"/>
              </a:rPr>
              <a:t> number (</a:t>
            </a:r>
            <a:r>
              <a:rPr lang="en-US" sz="1800" i="1" dirty="0">
                <a:latin typeface="Bookman Old Style" pitchFamily="18" charset="0"/>
              </a:rPr>
              <a:t>even parity</a:t>
            </a:r>
            <a:r>
              <a:rPr lang="en-US" sz="1800" dirty="0">
                <a:latin typeface="Bookman Old Style" pitchFamily="18" charset="0"/>
              </a:rPr>
              <a:t>) or an </a:t>
            </a:r>
            <a:r>
              <a:rPr lang="en-US" sz="1800" i="1" dirty="0">
                <a:latin typeface="Bookman Old Style" pitchFamily="18" charset="0"/>
              </a:rPr>
              <a:t>odd</a:t>
            </a:r>
            <a:r>
              <a:rPr lang="en-US" sz="1800" dirty="0">
                <a:latin typeface="Bookman Old Style" pitchFamily="18" charset="0"/>
              </a:rPr>
              <a:t> number (</a:t>
            </a:r>
            <a:r>
              <a:rPr lang="en-US" sz="1800" i="1" dirty="0">
                <a:latin typeface="Bookman Old Style" pitchFamily="18" charset="0"/>
              </a:rPr>
              <a:t>odd parity</a:t>
            </a:r>
            <a:r>
              <a:rPr lang="en-US" sz="1800" dirty="0">
                <a:latin typeface="Bookman Old Style" pitchFamily="18" charset="0"/>
              </a:rPr>
              <a:t>).  When we used the 7-bit ASCII character set, there was room in each byte for the 8</a:t>
            </a:r>
            <a:r>
              <a:rPr lang="en-US" sz="1800" baseline="30000" dirty="0">
                <a:latin typeface="Bookman Old Style" pitchFamily="18" charset="0"/>
              </a:rPr>
              <a:t>th</a:t>
            </a:r>
            <a:r>
              <a:rPr lang="en-US" sz="1800" dirty="0">
                <a:latin typeface="Bookman Old Style" pitchFamily="18" charset="0"/>
              </a:rPr>
              <a:t> parity bit.  The UART* chip used in a serial port can calculate and verify simple parity.</a:t>
            </a:r>
          </a:p>
          <a:p>
            <a:endParaRPr lang="en-US" sz="1100" dirty="0">
              <a:latin typeface="Bookman Old Style" pitchFamily="18" charset="0"/>
            </a:endParaRPr>
          </a:p>
          <a:p>
            <a:r>
              <a:rPr lang="en-US" sz="1600" i="1" dirty="0">
                <a:latin typeface="Bookman Old Style" pitchFamily="18" charset="0"/>
              </a:rPr>
              <a:t>*Universal Asynchronous Receive and Transmit</a:t>
            </a:r>
          </a:p>
        </p:txBody>
      </p:sp>
      <p:graphicFrame>
        <p:nvGraphicFramePr>
          <p:cNvPr id="4098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661809"/>
              </p:ext>
            </p:extLst>
          </p:nvPr>
        </p:nvGraphicFramePr>
        <p:xfrm>
          <a:off x="2667000" y="1905000"/>
          <a:ext cx="37338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65108" imgH="1201864" progId="Visio.Drawing.11">
                  <p:embed/>
                </p:oleObj>
              </mc:Choice>
              <mc:Fallback>
                <p:oleObj name="Visio" r:id="rId2" imgW="2465108" imgH="1201864" progId="Visio.Drawing.11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733800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24200" y="1219200"/>
            <a:ext cx="297180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495AB1DA-7CD7-4A1B-B5DC-0CDDA395952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2.14  Two-Dimensional Parity*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14400" y="5791200"/>
            <a:ext cx="42514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Bookman Old Style" pitchFamily="18" charset="0"/>
              </a:rPr>
              <a:t>*Even parity is illustrated in this example</a:t>
            </a:r>
          </a:p>
        </p:txBody>
      </p:sp>
      <p:pic>
        <p:nvPicPr>
          <p:cNvPr id="10" name="Picture 5" descr="f02-14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447800"/>
            <a:ext cx="2417762" cy="3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9771" y="1988457"/>
            <a:ext cx="108858" cy="3077029"/>
          </a:xfrm>
          <a:prstGeom prst="rect">
            <a:avLst/>
          </a:prstGeom>
          <a:noFill/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7982" y="2438399"/>
            <a:ext cx="1249389" cy="239487"/>
          </a:xfrm>
          <a:prstGeom prst="rect">
            <a:avLst/>
          </a:prstGeom>
          <a:noFill/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4025" y="1295400"/>
            <a:ext cx="5734050" cy="4295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15-</a:t>
            </a:r>
            <a:fld id="{495AB1DA-7CD7-4A1B-B5DC-0CDDA395952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Doug Comer’s Two-Dimensional Parity Demo*</a:t>
            </a:r>
          </a:p>
        </p:txBody>
      </p:sp>
      <p:graphicFrame>
        <p:nvGraphicFramePr>
          <p:cNvPr id="9" name="Object 8">
            <a:hlinkClick r:id="rId2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04814"/>
              </p:ext>
            </p:extLst>
          </p:nvPr>
        </p:nvGraphicFramePr>
        <p:xfrm>
          <a:off x="1857375" y="1514475"/>
          <a:ext cx="5410200" cy="407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659169" imgH="5772956" progId="PBrush">
                  <p:embed/>
                </p:oleObj>
              </mc:Choice>
              <mc:Fallback>
                <p:oleObj name="Bitmap Image" r:id="rId3" imgW="7659169" imgH="577295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514475"/>
                        <a:ext cx="5410200" cy="4078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62100" y="5743575"/>
            <a:ext cx="5044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ookman Old Style" pitchFamily="18" charset="0"/>
              </a:rPr>
              <a:t>*Click the image to link to the simulation website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0150" y="6200775"/>
            <a:ext cx="3823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http://www.netbook.cs.purdue.edu/animations/even%20parity%20checking.html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12134</TotalTime>
  <Words>1701</Words>
  <Application>Microsoft Office PowerPoint</Application>
  <PresentationFormat>On-screen Show (4:3)</PresentationFormat>
  <Paragraphs>179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Bookman Old Style</vt:lpstr>
      <vt:lpstr>Courier New</vt:lpstr>
      <vt:lpstr>Times New Roman</vt:lpstr>
      <vt:lpstr>Default Design</vt:lpstr>
      <vt:lpstr>Visio</vt:lpstr>
      <vt:lpstr>Bitmap Image</vt:lpstr>
      <vt:lpstr>CS 2600 Computer Networks I Dr. Sayeed Sajal  Lecture 15 SONET and Error Detection</vt:lpstr>
      <vt:lpstr>SONET Dual Ring Topology</vt:lpstr>
      <vt:lpstr>Figure 2.11  A SONET STS-1 Frame</vt:lpstr>
      <vt:lpstr>Overview of the Error Detection Process</vt:lpstr>
      <vt:lpstr>Characteristics of Error Detection Algorithms</vt:lpstr>
      <vt:lpstr>An Asynchronous Transmission (“Async”) Frame</vt:lpstr>
      <vt:lpstr>One-Dimensional (“Simple”) Parity</vt:lpstr>
      <vt:lpstr>Figure 2.14  Two-Dimensional Parity*</vt:lpstr>
      <vt:lpstr>Doug Comer’s Two-Dimensional Parity Demo*</vt:lpstr>
      <vt:lpstr>Figure 2.8  PPP* Frame Format</vt:lpstr>
      <vt:lpstr> Internet Checksum Algorithm –  One’s Complement Addition</vt:lpstr>
      <vt:lpstr>Implementation of Internet Checksum Algorithm in C (Based on text p. 95)</vt:lpstr>
      <vt:lpstr>The Cyclic Redundancy Check (CRC) Algorithm (1 of 4)  (Based on text pp. 97 - 100)</vt:lpstr>
      <vt:lpstr>The Cyclic Redundancy Check (CRC) Algorithm (2 of 4)</vt:lpstr>
      <vt:lpstr>The Cyclic Redundancy Check (CRC) Algorithm (3 of 4)</vt:lpstr>
      <vt:lpstr>The Cyclic Redundancy Check (CRC) Algorithm (4 of 4)</vt:lpstr>
      <vt:lpstr>The Reliability of the CRC Algorithm</vt:lpstr>
      <vt:lpstr>Table 2.3  Common CRC Polynomials</vt:lpstr>
      <vt:lpstr>Homework Question 12.</vt:lpstr>
      <vt:lpstr>Homework Question 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647</cp:revision>
  <cp:lastPrinted>1601-01-01T00:00:00Z</cp:lastPrinted>
  <dcterms:created xsi:type="dcterms:W3CDTF">2003-04-27T18:03:04Z</dcterms:created>
  <dcterms:modified xsi:type="dcterms:W3CDTF">2021-11-17T22:37:21Z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