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8"/>
  </p:notesMasterIdLst>
  <p:handoutMasterIdLst>
    <p:handoutMasterId r:id="rId19"/>
  </p:handoutMasterIdLst>
  <p:sldIdLst>
    <p:sldId id="275" r:id="rId2"/>
    <p:sldId id="481" r:id="rId3"/>
    <p:sldId id="469" r:id="rId4"/>
    <p:sldId id="378" r:id="rId5"/>
    <p:sldId id="385" r:id="rId6"/>
    <p:sldId id="482" r:id="rId7"/>
    <p:sldId id="379" r:id="rId8"/>
    <p:sldId id="386" r:id="rId9"/>
    <p:sldId id="483" r:id="rId10"/>
    <p:sldId id="380" r:id="rId11"/>
    <p:sldId id="388" r:id="rId12"/>
    <p:sldId id="389" r:id="rId13"/>
    <p:sldId id="484" r:id="rId14"/>
    <p:sldId id="474" r:id="rId15"/>
    <p:sldId id="475" r:id="rId16"/>
    <p:sldId id="471" r:id="rId17"/>
  </p:sldIdLst>
  <p:sldSz cx="9144000" cy="6858000" type="screen4x3"/>
  <p:notesSz cx="6858000" cy="9117013"/>
  <p:defaultTextStyle>
    <a:defPPr>
      <a:defRPr lang="en-US"/>
    </a:defPPr>
    <a:lvl1pPr algn="ctr" rtl="0" fontAlgn="base">
      <a:spcBef>
        <a:spcPct val="0"/>
      </a:spcBef>
      <a:spcAft>
        <a:spcPct val="0"/>
      </a:spcAft>
      <a:defRPr sz="2000" kern="1200">
        <a:solidFill>
          <a:schemeClr val="tx1"/>
        </a:solidFill>
        <a:latin typeface="Arial" charset="0"/>
        <a:ea typeface="+mn-ea"/>
        <a:cs typeface="+mn-cs"/>
      </a:defRPr>
    </a:lvl1pPr>
    <a:lvl2pPr marL="457200" algn="ctr" rtl="0" fontAlgn="base">
      <a:spcBef>
        <a:spcPct val="0"/>
      </a:spcBef>
      <a:spcAft>
        <a:spcPct val="0"/>
      </a:spcAft>
      <a:defRPr sz="2000" kern="1200">
        <a:solidFill>
          <a:schemeClr val="tx1"/>
        </a:solidFill>
        <a:latin typeface="Arial" charset="0"/>
        <a:ea typeface="+mn-ea"/>
        <a:cs typeface="+mn-cs"/>
      </a:defRPr>
    </a:lvl2pPr>
    <a:lvl3pPr marL="914400" algn="ctr" rtl="0" fontAlgn="base">
      <a:spcBef>
        <a:spcPct val="0"/>
      </a:spcBef>
      <a:spcAft>
        <a:spcPct val="0"/>
      </a:spcAft>
      <a:defRPr sz="2000" kern="1200">
        <a:solidFill>
          <a:schemeClr val="tx1"/>
        </a:solidFill>
        <a:latin typeface="Arial" charset="0"/>
        <a:ea typeface="+mn-ea"/>
        <a:cs typeface="+mn-cs"/>
      </a:defRPr>
    </a:lvl3pPr>
    <a:lvl4pPr marL="1371600" algn="ctr" rtl="0" fontAlgn="base">
      <a:spcBef>
        <a:spcPct val="0"/>
      </a:spcBef>
      <a:spcAft>
        <a:spcPct val="0"/>
      </a:spcAft>
      <a:defRPr sz="2000" kern="1200">
        <a:solidFill>
          <a:schemeClr val="tx1"/>
        </a:solidFill>
        <a:latin typeface="Arial" charset="0"/>
        <a:ea typeface="+mn-ea"/>
        <a:cs typeface="+mn-cs"/>
      </a:defRPr>
    </a:lvl4pPr>
    <a:lvl5pPr marL="1828800" algn="ctr"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33CC33"/>
    <a:srgbClr val="99CC00"/>
    <a:srgbClr val="DDDDDD"/>
    <a:srgbClr val="C0C0C0"/>
    <a:srgbClr val="CCCCFF"/>
    <a:srgbClr val="CCECFF"/>
    <a:srgbClr val="99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57" autoAdjust="0"/>
    <p:restoredTop sz="94569" autoAdjust="0"/>
  </p:normalViewPr>
  <p:slideViewPr>
    <p:cSldViewPr snapToGrid="0">
      <p:cViewPr varScale="1">
        <p:scale>
          <a:sx n="128" d="100"/>
          <a:sy n="128" d="100"/>
        </p:scale>
        <p:origin x="2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4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45091"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45092"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45093"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B6E67D8-8D5C-4935-B28D-5D89BC33F64A}" type="slidenum">
              <a:rPr lang="en-US"/>
              <a:pPr>
                <a:defRPr/>
              </a:pPr>
              <a:t>‹#›</a:t>
            </a:fld>
            <a:endParaRPr lang="en-US"/>
          </a:p>
        </p:txBody>
      </p:sp>
    </p:spTree>
    <p:extLst>
      <p:ext uri="{BB962C8B-B14F-4D97-AF65-F5344CB8AC3E}">
        <p14:creationId xmlns:p14="http://schemas.microsoft.com/office/powerpoint/2010/main" val="375146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44067" name="Rectangle 3"/>
          <p:cNvSpPr>
            <a:spLocks noGrp="1" noChangeArrowheads="1"/>
          </p:cNvSpPr>
          <p:nvPr>
            <p:ph type="dt"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685800" y="4330700"/>
            <a:ext cx="54864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44071" name="Rectangle 7"/>
          <p:cNvSpPr>
            <a:spLocks noGrp="1" noChangeArrowheads="1"/>
          </p:cNvSpPr>
          <p:nvPr>
            <p:ph type="sldNum" sz="quarter" idx="5"/>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38FE8B4-1329-40DB-888B-B89B56B1832A}" type="slidenum">
              <a:rPr lang="en-US"/>
              <a:pPr>
                <a:defRPr/>
              </a:pPr>
              <a:t>‹#›</a:t>
            </a:fld>
            <a:endParaRPr lang="en-US"/>
          </a:p>
        </p:txBody>
      </p:sp>
    </p:spTree>
    <p:extLst>
      <p:ext uri="{BB962C8B-B14F-4D97-AF65-F5344CB8AC3E}">
        <p14:creationId xmlns:p14="http://schemas.microsoft.com/office/powerpoint/2010/main" val="1551042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555B87E-1F68-4AE7-85B8-ABD11AC01970}" type="slidenum">
              <a:rPr lang="en-US" smtClean="0"/>
              <a:pPr/>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16-</a:t>
            </a:r>
            <a:fld id="{E0B4E4CF-FAC8-49EC-A4E9-6593F8AE44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16-</a:t>
            </a:r>
            <a:fld id="{8790DDCF-D6AD-425A-BFC7-EF00259AB34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16-</a:t>
            </a:r>
            <a:fld id="{751237B1-C682-4573-882C-50E23D0B85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16-</a:t>
            </a:r>
            <a:fld id="{366CFB2B-E08A-4ACC-94F1-6B1ED40B081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16-</a:t>
            </a:r>
            <a:fld id="{9DEA8AB4-5508-4314-8E3A-BA6BCF63F07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16-</a:t>
            </a:r>
            <a:fld id="{63A63C4F-20B0-46CE-9B76-5C0E3184A7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16-</a:t>
            </a:r>
            <a:fld id="{F0BDA2C3-4F3F-4A0E-BFEB-943F5989CA4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16-</a:t>
            </a:r>
            <a:fld id="{F2056FF6-A84D-4AE1-A186-7B6788D9D7A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16-</a:t>
            </a:r>
            <a:fld id="{73541843-8756-476D-9BA4-FA0D01995E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16-</a:t>
            </a:r>
            <a:fld id="{842F3FC1-2436-4D03-AB2B-08DF11913DF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10/9/19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16-</a:t>
            </a:r>
            <a:fld id="{CD779E5D-C1D2-43B7-8FC6-30A053C63BC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smtClean="0"/>
            </a:lvl1pPr>
          </a:lstStyle>
          <a:p>
            <a:pPr>
              <a:defRPr/>
            </a:pPr>
            <a:r>
              <a:rPr lang="en-US"/>
              <a:t>10/9/19</a:t>
            </a:r>
          </a:p>
        </p:txBody>
      </p:sp>
      <p:sp>
        <p:nvSpPr>
          <p:cNvPr id="351237" name="Rectangle 5"/>
          <p:cNvSpPr>
            <a:spLocks noGrp="1" noChangeArrowheads="1"/>
          </p:cNvSpPr>
          <p:nvPr>
            <p:ph type="ftr" sz="quarter" idx="3"/>
          </p:nvPr>
        </p:nvSpPr>
        <p:spPr bwMode="auto">
          <a:xfrm>
            <a:off x="1828800" y="6477000"/>
            <a:ext cx="5486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r>
              <a:rPr lang="en-US"/>
              <a:t>CS 2600 Computer Networks I</a:t>
            </a:r>
            <a:endParaRPr lang="en-US" dirty="0"/>
          </a:p>
        </p:txBody>
      </p:sp>
      <p:sp>
        <p:nvSpPr>
          <p:cNvPr id="351238"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a:t>16-</a:t>
            </a:r>
            <a:fld id="{4235BD8B-C726-4A38-A50E-DA37D9131DFB}"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Footer Placeholder 3"/>
          <p:cNvSpPr>
            <a:spLocks noGrp="1"/>
          </p:cNvSpPr>
          <p:nvPr>
            <p:ph type="ftr" sz="quarter" idx="11"/>
          </p:nvPr>
        </p:nvSpPr>
        <p:spPr>
          <a:noFill/>
        </p:spPr>
        <p:txBody>
          <a:bodyPr/>
          <a:lstStyle/>
          <a:p>
            <a:r>
              <a:rPr lang="en-US"/>
              <a:t>CS 2600 Computer Networks I</a:t>
            </a:r>
          </a:p>
        </p:txBody>
      </p:sp>
      <p:sp>
        <p:nvSpPr>
          <p:cNvPr id="14340" name="Slide Number Placeholder 4"/>
          <p:cNvSpPr>
            <a:spLocks noGrp="1"/>
          </p:cNvSpPr>
          <p:nvPr>
            <p:ph type="sldNum" sz="quarter" idx="12"/>
          </p:nvPr>
        </p:nvSpPr>
        <p:spPr>
          <a:noFill/>
        </p:spPr>
        <p:txBody>
          <a:bodyPr/>
          <a:lstStyle/>
          <a:p>
            <a:r>
              <a:rPr lang="en-US"/>
              <a:t>16-</a:t>
            </a:r>
            <a:fld id="{61F5E45E-D881-4E76-8E49-E6A02F3DA7A3}" type="slidenum">
              <a:rPr lang="en-US" smtClean="0"/>
              <a:pPr/>
              <a:t>1</a:t>
            </a:fld>
            <a:endParaRPr lang="en-US"/>
          </a:p>
        </p:txBody>
      </p:sp>
      <p:sp>
        <p:nvSpPr>
          <p:cNvPr id="14341" name="Rectangle 2"/>
          <p:cNvSpPr>
            <a:spLocks noGrp="1" noChangeArrowheads="1"/>
          </p:cNvSpPr>
          <p:nvPr>
            <p:ph type="title"/>
          </p:nvPr>
        </p:nvSpPr>
        <p:spPr>
          <a:xfrm>
            <a:off x="457200" y="274638"/>
            <a:ext cx="8229600" cy="6126162"/>
          </a:xfrm>
        </p:spPr>
        <p:txBody>
          <a:bodyPr/>
          <a:lstStyle/>
          <a:p>
            <a:pPr eaLnBrk="1" hangingPunct="1"/>
            <a:r>
              <a:rPr lang="en-US" sz="3200" b="1" dirty="0"/>
              <a:t>CS 2600</a:t>
            </a:r>
            <a:br>
              <a:rPr lang="en-US" sz="3200" b="1" dirty="0"/>
            </a:br>
            <a:r>
              <a:rPr lang="en-US" sz="3200" b="1" dirty="0"/>
              <a:t>Computer Networks I</a:t>
            </a:r>
            <a:br>
              <a:rPr lang="en-US" sz="3200" b="1" dirty="0"/>
            </a:br>
            <a:r>
              <a:rPr lang="en-US" sz="3200" b="1" dirty="0"/>
              <a:t>Dr. Sayeed Sajal</a:t>
            </a:r>
            <a:br>
              <a:rPr lang="en-US" sz="3200" b="1" dirty="0"/>
            </a:br>
            <a:br>
              <a:rPr lang="en-US" sz="3200" b="1" dirty="0"/>
            </a:br>
            <a:r>
              <a:rPr lang="en-US" sz="2800" b="1" dirty="0"/>
              <a:t>Lecture 16</a:t>
            </a:r>
            <a:br>
              <a:rPr lang="en-US" sz="2800" b="1" dirty="0"/>
            </a:br>
            <a:r>
              <a:rPr lang="en-US" sz="2800" b="1" dirty="0"/>
              <a:t>Link Utilization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57400" y="2379944"/>
            <a:ext cx="5029200" cy="40208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4" name="Footer Placeholder 5"/>
          <p:cNvSpPr>
            <a:spLocks noGrp="1"/>
          </p:cNvSpPr>
          <p:nvPr>
            <p:ph type="ftr" sz="quarter" idx="11"/>
          </p:nvPr>
        </p:nvSpPr>
        <p:spPr>
          <a:noFill/>
        </p:spPr>
        <p:txBody>
          <a:bodyPr/>
          <a:lstStyle/>
          <a:p>
            <a:r>
              <a:rPr lang="en-US"/>
              <a:t>CS 2600 Computer Networks I</a:t>
            </a:r>
          </a:p>
        </p:txBody>
      </p:sp>
      <p:sp>
        <p:nvSpPr>
          <p:cNvPr id="5125" name="Slide Number Placeholder 6"/>
          <p:cNvSpPr>
            <a:spLocks noGrp="1"/>
          </p:cNvSpPr>
          <p:nvPr>
            <p:ph type="sldNum" sz="quarter" idx="12"/>
          </p:nvPr>
        </p:nvSpPr>
        <p:spPr>
          <a:noFill/>
        </p:spPr>
        <p:txBody>
          <a:bodyPr/>
          <a:lstStyle/>
          <a:p>
            <a:r>
              <a:rPr lang="en-US"/>
              <a:t>16-</a:t>
            </a:r>
            <a:fld id="{F00789A7-D93F-48F7-B94C-EFEACA2B6911}" type="slidenum">
              <a:rPr lang="en-US" smtClean="0"/>
              <a:pPr/>
              <a:t>10</a:t>
            </a:fld>
            <a:endParaRPr lang="en-US"/>
          </a:p>
        </p:txBody>
      </p:sp>
      <p:sp>
        <p:nvSpPr>
          <p:cNvPr id="5126" name="Rectangle 2"/>
          <p:cNvSpPr>
            <a:spLocks noGrp="1" noChangeArrowheads="1"/>
          </p:cNvSpPr>
          <p:nvPr>
            <p:ph type="title"/>
          </p:nvPr>
        </p:nvSpPr>
        <p:spPr>
          <a:xfrm>
            <a:off x="457200" y="274638"/>
            <a:ext cx="8229600" cy="1001712"/>
          </a:xfrm>
        </p:spPr>
        <p:txBody>
          <a:bodyPr/>
          <a:lstStyle/>
          <a:p>
            <a:pPr eaLnBrk="1" hangingPunct="1"/>
            <a:r>
              <a:rPr lang="en-US" sz="2400" b="1" dirty="0"/>
              <a:t>The Sliding Window Alternative to Stop-and-Wait</a:t>
            </a:r>
            <a:endParaRPr lang="en-US" sz="1400" b="1" dirty="0"/>
          </a:p>
        </p:txBody>
      </p:sp>
      <p:sp>
        <p:nvSpPr>
          <p:cNvPr id="5128" name="Rectangle 5"/>
          <p:cNvSpPr>
            <a:spLocks noChangeArrowheads="1"/>
          </p:cNvSpPr>
          <p:nvPr/>
        </p:nvSpPr>
        <p:spPr bwMode="auto">
          <a:xfrm>
            <a:off x="0" y="1314450"/>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2" name="Object 14"/>
          <p:cNvGraphicFramePr>
            <a:graphicFrameLocks noGrp="1" noChangeAspect="1"/>
          </p:cNvGraphicFramePr>
          <p:nvPr>
            <p:ph sz="half" idx="2"/>
          </p:nvPr>
        </p:nvGraphicFramePr>
        <p:xfrm>
          <a:off x="2379663" y="2438400"/>
          <a:ext cx="4460875" cy="3971925"/>
        </p:xfrm>
        <a:graphic>
          <a:graphicData uri="http://schemas.openxmlformats.org/presentationml/2006/ole">
            <mc:AlternateContent xmlns:mc="http://schemas.openxmlformats.org/markup-compatibility/2006">
              <mc:Choice xmlns:v="urn:schemas-microsoft-com:vml" Requires="v">
                <p:oleObj spid="_x0000_s5183" name="Visio" r:id="rId3" imgW="4731378" imgH="4212347" progId="Visio.Drawing.11">
                  <p:embed/>
                </p:oleObj>
              </mc:Choice>
              <mc:Fallback>
                <p:oleObj name="Visio" r:id="rId3" imgW="4731378" imgH="4212347" progId="Visio.Drawing.11">
                  <p:embed/>
                  <p:pic>
                    <p:nvPicPr>
                      <p:cNvPr id="0" name="Picture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2438400"/>
                        <a:ext cx="4460875" cy="397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Rectangle 3"/>
          <p:cNvSpPr>
            <a:spLocks noGrp="1" noChangeArrowheads="1"/>
          </p:cNvSpPr>
          <p:nvPr>
            <p:ph sz="half" idx="1"/>
          </p:nvPr>
        </p:nvSpPr>
        <p:spPr>
          <a:xfrm>
            <a:off x="533400" y="1009651"/>
            <a:ext cx="8305800" cy="1570711"/>
          </a:xfrm>
        </p:spPr>
        <p:txBody>
          <a:bodyPr/>
          <a:lstStyle/>
          <a:p>
            <a:pPr marL="0" indent="0" eaLnBrk="1" hangingPunct="1">
              <a:buFontTx/>
              <a:buNone/>
            </a:pPr>
            <a:r>
              <a:rPr lang="en-US" sz="1400" dirty="0">
                <a:latin typeface="Bookman Old Style" pitchFamily="18" charset="0"/>
              </a:rPr>
              <a:t>Here we have the same link running a </a:t>
            </a:r>
            <a:r>
              <a:rPr lang="en-US" sz="1400" i="1" dirty="0">
                <a:latin typeface="Bookman Old Style" pitchFamily="18" charset="0"/>
              </a:rPr>
              <a:t>sliding window </a:t>
            </a:r>
            <a:r>
              <a:rPr lang="en-US" sz="1400" dirty="0">
                <a:latin typeface="Bookman Old Style" pitchFamily="18" charset="0"/>
              </a:rPr>
              <a:t>instead of  stop-and-wait (so we can transmit frames more-or-less continuously).  So when the ACK for Frame 1 returns at </a:t>
            </a:r>
            <a:r>
              <a:rPr lang="en-US" sz="1400" i="1" dirty="0">
                <a:latin typeface="Bookman Old Style" pitchFamily="18" charset="0"/>
              </a:rPr>
              <a:t>t</a:t>
            </a:r>
            <a:r>
              <a:rPr lang="en-US" sz="1400" dirty="0">
                <a:latin typeface="Bookman Old Style" pitchFamily="18" charset="0"/>
              </a:rPr>
              <a:t> = 87.6ms, frames 1, 2 and the beginning 3 have been transmitted, yielding a data rate of 1.5Mbps.  That should come as no surprise since that’s the data rate of the link, and we are transmitting frames continuously.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Footer Placeholder 4"/>
          <p:cNvSpPr>
            <a:spLocks noGrp="1"/>
          </p:cNvSpPr>
          <p:nvPr>
            <p:ph type="ftr" sz="quarter" idx="11"/>
          </p:nvPr>
        </p:nvSpPr>
        <p:spPr>
          <a:noFill/>
        </p:spPr>
        <p:txBody>
          <a:bodyPr/>
          <a:lstStyle/>
          <a:p>
            <a:r>
              <a:rPr lang="en-US"/>
              <a:t>CS 2600 Computer Networks I</a:t>
            </a:r>
          </a:p>
        </p:txBody>
      </p:sp>
      <p:sp>
        <p:nvSpPr>
          <p:cNvPr id="17412" name="Slide Number Placeholder 5"/>
          <p:cNvSpPr>
            <a:spLocks noGrp="1"/>
          </p:cNvSpPr>
          <p:nvPr>
            <p:ph type="sldNum" sz="quarter" idx="12"/>
          </p:nvPr>
        </p:nvSpPr>
        <p:spPr>
          <a:noFill/>
        </p:spPr>
        <p:txBody>
          <a:bodyPr/>
          <a:lstStyle/>
          <a:p>
            <a:r>
              <a:rPr lang="en-US"/>
              <a:t>16-</a:t>
            </a:r>
            <a:fld id="{641E9EBB-00F3-414A-8953-30E366696556}" type="slidenum">
              <a:rPr lang="en-US" smtClean="0"/>
              <a:pPr/>
              <a:t>11</a:t>
            </a:fld>
            <a:endParaRPr lang="en-US"/>
          </a:p>
        </p:txBody>
      </p:sp>
      <p:sp>
        <p:nvSpPr>
          <p:cNvPr id="17413" name="Rectangle 2"/>
          <p:cNvSpPr>
            <a:spLocks noGrp="1" noChangeArrowheads="1"/>
          </p:cNvSpPr>
          <p:nvPr>
            <p:ph type="title"/>
          </p:nvPr>
        </p:nvSpPr>
        <p:spPr/>
        <p:txBody>
          <a:bodyPr/>
          <a:lstStyle/>
          <a:p>
            <a:pPr eaLnBrk="1" hangingPunct="1"/>
            <a:r>
              <a:rPr lang="en-US" sz="2400" b="1" dirty="0"/>
              <a:t>It’s Even Worse Than That!</a:t>
            </a:r>
          </a:p>
        </p:txBody>
      </p:sp>
      <p:sp>
        <p:nvSpPr>
          <p:cNvPr id="17414" name="Rectangle 3"/>
          <p:cNvSpPr>
            <a:spLocks noGrp="1" noChangeArrowheads="1"/>
          </p:cNvSpPr>
          <p:nvPr>
            <p:ph idx="1"/>
          </p:nvPr>
        </p:nvSpPr>
        <p:spPr>
          <a:xfrm>
            <a:off x="457200" y="1447800"/>
            <a:ext cx="8229600" cy="5029200"/>
          </a:xfrm>
        </p:spPr>
        <p:txBody>
          <a:bodyPr/>
          <a:lstStyle/>
          <a:p>
            <a:pPr marL="0" indent="0" eaLnBrk="1" hangingPunct="1">
              <a:buFontTx/>
              <a:buNone/>
            </a:pPr>
            <a:r>
              <a:rPr lang="en-US" sz="1600" dirty="0">
                <a:latin typeface="Bookman Old Style" pitchFamily="18" charset="0"/>
              </a:rPr>
              <a:t>Most Data-link level protocols use a smaller frame size, in the range of  53 to 2,272 bytes.</a:t>
            </a:r>
          </a:p>
          <a:p>
            <a:pPr marL="0" indent="0" eaLnBrk="1" hangingPunct="1">
              <a:buFontTx/>
              <a:buNone/>
            </a:pPr>
            <a:endParaRPr lang="en-US" sz="1200" dirty="0">
              <a:latin typeface="Bookman Old Style" pitchFamily="18" charset="0"/>
            </a:endParaRPr>
          </a:p>
          <a:p>
            <a:pPr marL="457200" lvl="1" indent="0" eaLnBrk="1" hangingPunct="1">
              <a:buFontTx/>
              <a:buNone/>
            </a:pPr>
            <a:r>
              <a:rPr lang="en-US" sz="1600" dirty="0">
                <a:latin typeface="Bookman Old Style" pitchFamily="18" charset="0"/>
              </a:rPr>
              <a:t>If a frame is a more typical size like 1KB, what happens to the </a:t>
            </a:r>
            <a:r>
              <a:rPr lang="en-US" sz="1600" i="1" dirty="0">
                <a:latin typeface="Bookman Old Style" pitchFamily="18" charset="0"/>
              </a:rPr>
              <a:t>utilization </a:t>
            </a:r>
            <a:r>
              <a:rPr lang="en-US" sz="1600" dirty="0">
                <a:latin typeface="Bookman Old Style" pitchFamily="18" charset="0"/>
              </a:rPr>
              <a:t>of a stop-and-wait link?  </a:t>
            </a:r>
            <a:r>
              <a:rPr lang="en-US" sz="1600" i="1" dirty="0">
                <a:latin typeface="Bookman Old Style" pitchFamily="18" charset="0"/>
              </a:rPr>
              <a:t>For a frame with a transmission time less than the 22.5ms one-way propagation delay, the effective transmission rate is:</a:t>
            </a:r>
            <a:endParaRPr lang="en-US" sz="1600" i="1" u="sng" dirty="0">
              <a:latin typeface="Bookman Old Style" pitchFamily="18" charset="0"/>
            </a:endParaRPr>
          </a:p>
          <a:p>
            <a:pPr marL="0" indent="0" eaLnBrk="1" hangingPunct="1">
              <a:buFontTx/>
              <a:buNone/>
            </a:pPr>
            <a:endParaRPr lang="en-US" sz="1200" u="sng" dirty="0">
              <a:latin typeface="Bookman Old Style" pitchFamily="18" charset="0"/>
            </a:endParaRPr>
          </a:p>
          <a:p>
            <a:pPr marL="0" indent="0" eaLnBrk="1" hangingPunct="1">
              <a:buFontTx/>
              <a:buNone/>
            </a:pPr>
            <a:r>
              <a:rPr lang="en-US" sz="1600" dirty="0">
                <a:latin typeface="Bookman Old Style" pitchFamily="18" charset="0"/>
              </a:rPr>
              <a:t>		</a:t>
            </a:r>
            <a:r>
              <a:rPr lang="en-US" sz="1600" u="sng" dirty="0">
                <a:latin typeface="Bookman Old Style" pitchFamily="18" charset="0"/>
              </a:rPr>
              <a:t>frame size</a:t>
            </a:r>
            <a:r>
              <a:rPr lang="en-US" sz="1600" dirty="0">
                <a:latin typeface="Bookman Old Style" pitchFamily="18" charset="0"/>
              </a:rPr>
              <a:t>  =  </a:t>
            </a:r>
            <a:r>
              <a:rPr lang="en-US" sz="1600" u="sng" dirty="0">
                <a:latin typeface="Bookman Old Style" pitchFamily="18" charset="0"/>
              </a:rPr>
              <a:t>1024 </a:t>
            </a:r>
            <a:r>
              <a:rPr lang="en-US" sz="1600" u="sng" dirty="0"/>
              <a:t>x</a:t>
            </a:r>
            <a:r>
              <a:rPr lang="en-US" sz="1600" u="sng" dirty="0">
                <a:latin typeface="Bookman Old Style" pitchFamily="18" charset="0"/>
              </a:rPr>
              <a:t> 8</a:t>
            </a:r>
            <a:r>
              <a:rPr lang="en-US" sz="1600" dirty="0">
                <a:latin typeface="Bookman Old Style" pitchFamily="18" charset="0"/>
              </a:rPr>
              <a:t>  =  182Kbps</a:t>
            </a:r>
          </a:p>
          <a:p>
            <a:pPr marL="0" indent="0" eaLnBrk="1" hangingPunct="1">
              <a:buFontTx/>
              <a:buNone/>
            </a:pPr>
            <a:r>
              <a:rPr lang="en-US" sz="1600" dirty="0">
                <a:latin typeface="Bookman Old Style" pitchFamily="18" charset="0"/>
              </a:rPr>
              <a:t>		     RTT	          0.045</a:t>
            </a:r>
          </a:p>
          <a:p>
            <a:pPr marL="0" indent="0" eaLnBrk="1" hangingPunct="1">
              <a:buFontTx/>
              <a:buNone/>
            </a:pPr>
            <a:endParaRPr lang="en-US" sz="1200" dirty="0">
              <a:latin typeface="Bookman Old Style" pitchFamily="18" charset="0"/>
            </a:endParaRPr>
          </a:p>
          <a:p>
            <a:pPr marL="457200" lvl="1" indent="0" eaLnBrk="1" hangingPunct="1">
              <a:buFontTx/>
              <a:buNone/>
            </a:pPr>
            <a:r>
              <a:rPr lang="en-US" sz="1600" dirty="0">
                <a:latin typeface="Bookman Old Style" pitchFamily="18" charset="0"/>
              </a:rPr>
              <a:t>Read the calculation above as “if we use stop-and-wait, we can only send one 1KB frame per 45ms round trip.”</a:t>
            </a:r>
          </a:p>
          <a:p>
            <a:pPr marL="457200" lvl="1" indent="0" eaLnBrk="1" hangingPunct="1">
              <a:buFontTx/>
              <a:buNone/>
            </a:pPr>
            <a:endParaRPr lang="en-US" sz="1200" dirty="0">
              <a:latin typeface="Bookman Old Style" pitchFamily="18" charset="0"/>
            </a:endParaRPr>
          </a:p>
          <a:p>
            <a:pPr marL="457200" lvl="1" indent="0" eaLnBrk="1" hangingPunct="1">
              <a:buFontTx/>
              <a:buNone/>
            </a:pPr>
            <a:r>
              <a:rPr lang="en-US" sz="1600" dirty="0">
                <a:latin typeface="Bookman Old Style" pitchFamily="18" charset="0"/>
              </a:rPr>
              <a:t>Comparing the effective rate of 182Kbps to the maximum possible continuous rate of 1.5Mbps, we get this utilization:</a:t>
            </a:r>
          </a:p>
          <a:p>
            <a:pPr marL="0" indent="0" eaLnBrk="1" hangingPunct="1">
              <a:buFontTx/>
              <a:buNone/>
            </a:pPr>
            <a:endParaRPr lang="en-US" sz="1200" u="sng" dirty="0">
              <a:latin typeface="Bookman Old Style" pitchFamily="18" charset="0"/>
            </a:endParaRPr>
          </a:p>
          <a:p>
            <a:pPr marL="0" indent="0" eaLnBrk="1" hangingPunct="1">
              <a:buFontTx/>
              <a:buNone/>
            </a:pPr>
            <a:r>
              <a:rPr lang="en-US" sz="1600" dirty="0">
                <a:latin typeface="Bookman Old Style" pitchFamily="18" charset="0"/>
              </a:rPr>
              <a:t>		</a:t>
            </a:r>
            <a:r>
              <a:rPr lang="en-US" sz="1600" u="sng" dirty="0">
                <a:latin typeface="Bookman Old Style" pitchFamily="18" charset="0"/>
              </a:rPr>
              <a:t>Effective rate</a:t>
            </a:r>
            <a:r>
              <a:rPr lang="en-US" sz="1600" dirty="0">
                <a:latin typeface="Bookman Old Style" pitchFamily="18" charset="0"/>
              </a:rPr>
              <a:t>  =  </a:t>
            </a:r>
            <a:r>
              <a:rPr lang="en-US" sz="1600" u="sng" dirty="0">
                <a:latin typeface="Bookman Old Style" pitchFamily="18" charset="0"/>
              </a:rPr>
              <a:t>0.182Mbps</a:t>
            </a:r>
            <a:r>
              <a:rPr lang="en-US" sz="1600" dirty="0">
                <a:latin typeface="Bookman Old Style" pitchFamily="18" charset="0"/>
              </a:rPr>
              <a:t>  =  0.12 or 12% or approx. 1/8</a:t>
            </a:r>
          </a:p>
          <a:p>
            <a:pPr marL="0" indent="0" eaLnBrk="1" hangingPunct="1">
              <a:buFontTx/>
              <a:buNone/>
            </a:pPr>
            <a:r>
              <a:rPr lang="en-US" sz="1600" dirty="0">
                <a:latin typeface="Bookman Old Style" pitchFamily="18" charset="0"/>
              </a:rPr>
              <a:t>    		    Max rate	1.5Mbps</a:t>
            </a:r>
          </a:p>
          <a:p>
            <a:pPr marL="0" indent="0" eaLnBrk="1" hangingPunct="1">
              <a:buFontTx/>
              <a:buNone/>
            </a:pPr>
            <a:endParaRPr lang="en-US" sz="800" dirty="0">
              <a:latin typeface="Bookman Old Style" pitchFamily="18" charset="0"/>
            </a:endParaRPr>
          </a:p>
          <a:p>
            <a:pPr marL="0" indent="0" eaLnBrk="1" hangingPunct="1">
              <a:buFontTx/>
              <a:buNone/>
            </a:pPr>
            <a:endParaRPr lang="en-US" sz="1600" dirty="0">
              <a:latin typeface="Bookman Old Style" pitchFamily="18" charset="0"/>
            </a:endParaRPr>
          </a:p>
          <a:p>
            <a:pPr marL="0" indent="0" algn="ctr" eaLnBrk="1" hangingPunct="1">
              <a:buFontTx/>
              <a:buNone/>
            </a:pPr>
            <a:endParaRPr lang="en-US" sz="1600" dirty="0">
              <a:latin typeface="Bookman Old Style"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ooter Placeholder 4"/>
          <p:cNvSpPr>
            <a:spLocks noGrp="1"/>
          </p:cNvSpPr>
          <p:nvPr>
            <p:ph type="ftr" sz="quarter" idx="11"/>
          </p:nvPr>
        </p:nvSpPr>
        <p:spPr>
          <a:noFill/>
        </p:spPr>
        <p:txBody>
          <a:bodyPr/>
          <a:lstStyle/>
          <a:p>
            <a:r>
              <a:rPr lang="en-US"/>
              <a:t>CS 2600 Computer Networks I</a:t>
            </a:r>
          </a:p>
        </p:txBody>
      </p:sp>
      <p:sp>
        <p:nvSpPr>
          <p:cNvPr id="18436" name="Slide Number Placeholder 5"/>
          <p:cNvSpPr>
            <a:spLocks noGrp="1"/>
          </p:cNvSpPr>
          <p:nvPr>
            <p:ph type="sldNum" sz="quarter" idx="12"/>
          </p:nvPr>
        </p:nvSpPr>
        <p:spPr>
          <a:noFill/>
        </p:spPr>
        <p:txBody>
          <a:bodyPr/>
          <a:lstStyle/>
          <a:p>
            <a:r>
              <a:rPr lang="en-US"/>
              <a:t>16-</a:t>
            </a:r>
            <a:fld id="{F69831CB-B351-4CF1-A717-E2D417C4FDF0}" type="slidenum">
              <a:rPr lang="en-US" smtClean="0"/>
              <a:pPr/>
              <a:t>12</a:t>
            </a:fld>
            <a:endParaRPr lang="en-US"/>
          </a:p>
        </p:txBody>
      </p:sp>
      <p:sp>
        <p:nvSpPr>
          <p:cNvPr id="18437" name="Rectangle 2"/>
          <p:cNvSpPr>
            <a:spLocks noGrp="1" noChangeArrowheads="1"/>
          </p:cNvSpPr>
          <p:nvPr>
            <p:ph type="title"/>
          </p:nvPr>
        </p:nvSpPr>
        <p:spPr/>
        <p:txBody>
          <a:bodyPr/>
          <a:lstStyle/>
          <a:p>
            <a:pPr eaLnBrk="1" hangingPunct="1"/>
            <a:r>
              <a:rPr lang="en-US" sz="2400" b="1" dirty="0"/>
              <a:t>Conclusions About ARQ Systems</a:t>
            </a:r>
          </a:p>
        </p:txBody>
      </p:sp>
      <p:sp>
        <p:nvSpPr>
          <p:cNvPr id="18438" name="Rectangle 3"/>
          <p:cNvSpPr>
            <a:spLocks noGrp="1" noChangeArrowheads="1"/>
          </p:cNvSpPr>
          <p:nvPr>
            <p:ph idx="1"/>
          </p:nvPr>
        </p:nvSpPr>
        <p:spPr>
          <a:xfrm>
            <a:off x="457200" y="1371600"/>
            <a:ext cx="8229600" cy="5029200"/>
          </a:xfrm>
        </p:spPr>
        <p:txBody>
          <a:bodyPr/>
          <a:lstStyle/>
          <a:p>
            <a:pPr marL="57150" indent="0" eaLnBrk="1" hangingPunct="1">
              <a:spcBef>
                <a:spcPct val="10000"/>
              </a:spcBef>
              <a:buFontTx/>
              <a:buNone/>
            </a:pPr>
            <a:r>
              <a:rPr lang="en-US" sz="1600" dirty="0">
                <a:latin typeface="Bookman Old Style" pitchFamily="18" charset="0"/>
              </a:rPr>
              <a:t>1. Using stop-and-wait ARQ with an 1KB frame size on this link yields an effective data transfer rate of about 12% or 1/8 of the maximum possible rate.</a:t>
            </a:r>
          </a:p>
          <a:p>
            <a:pPr marL="57150" indent="0" eaLnBrk="1" hangingPunct="1">
              <a:spcBef>
                <a:spcPct val="10000"/>
              </a:spcBef>
              <a:buFontTx/>
              <a:buNone/>
            </a:pPr>
            <a:endParaRPr lang="en-US" sz="1600" dirty="0">
              <a:latin typeface="Bookman Old Style" pitchFamily="18" charset="0"/>
            </a:endParaRPr>
          </a:p>
          <a:p>
            <a:pPr marL="57150" indent="0" eaLnBrk="1" hangingPunct="1">
              <a:spcBef>
                <a:spcPct val="10000"/>
              </a:spcBef>
              <a:buFontTx/>
              <a:buNone/>
            </a:pPr>
            <a:r>
              <a:rPr lang="en-US" sz="1600" dirty="0">
                <a:latin typeface="Bookman Old Style" pitchFamily="18" charset="0"/>
              </a:rPr>
              <a:t>2. So, to “keep the pipe full” (utilize the link to its maximum efficiency), we should actually have about </a:t>
            </a:r>
            <a:r>
              <a:rPr lang="en-US" sz="1600" i="1" dirty="0">
                <a:latin typeface="Bookman Old Style" pitchFamily="18" charset="0"/>
              </a:rPr>
              <a:t>eight</a:t>
            </a:r>
            <a:r>
              <a:rPr lang="en-US" sz="1600" dirty="0">
                <a:latin typeface="Bookman Old Style" pitchFamily="18" charset="0"/>
              </a:rPr>
              <a:t> 1KB frames in the pipe at any given point in time.</a:t>
            </a:r>
          </a:p>
          <a:p>
            <a:pPr marL="57150" indent="0" eaLnBrk="1" hangingPunct="1">
              <a:spcBef>
                <a:spcPct val="10000"/>
              </a:spcBef>
              <a:buFontTx/>
              <a:buNone/>
            </a:pPr>
            <a:endParaRPr lang="en-US" sz="1600" dirty="0">
              <a:latin typeface="Bookman Old Style" pitchFamily="18" charset="0"/>
            </a:endParaRPr>
          </a:p>
          <a:p>
            <a:pPr marL="57150" indent="0" eaLnBrk="1" hangingPunct="1">
              <a:spcBef>
                <a:spcPct val="10000"/>
              </a:spcBef>
              <a:buFontTx/>
              <a:buNone/>
            </a:pPr>
            <a:r>
              <a:rPr lang="en-US" sz="1600" dirty="0">
                <a:latin typeface="Bookman Old Style" pitchFamily="18" charset="0"/>
              </a:rPr>
              <a:t>3. If the RTT was shorter, fewer 1KB frames would be required to keep that (shorter) pipe full.</a:t>
            </a:r>
          </a:p>
          <a:p>
            <a:pPr marL="57150" indent="0" eaLnBrk="1" hangingPunct="1">
              <a:spcBef>
                <a:spcPct val="10000"/>
              </a:spcBef>
              <a:buFontTx/>
              <a:buNone/>
            </a:pPr>
            <a:endParaRPr lang="en-US" sz="1600" dirty="0">
              <a:latin typeface="Bookman Old Style" pitchFamily="18" charset="0"/>
            </a:endParaRPr>
          </a:p>
          <a:p>
            <a:pPr marL="57150" indent="0" eaLnBrk="1" hangingPunct="1">
              <a:spcBef>
                <a:spcPct val="10000"/>
              </a:spcBef>
              <a:buFontTx/>
              <a:buNone/>
            </a:pPr>
            <a:r>
              <a:rPr lang="en-US" sz="1600" dirty="0">
                <a:latin typeface="Bookman Old Style" pitchFamily="18" charset="0"/>
              </a:rPr>
              <a:t>4. We want to get as close to maximum utilization as possible, because, if the cost of a link can be distributed across more frames, the per-frame cost is reduced.</a:t>
            </a:r>
          </a:p>
          <a:p>
            <a:pPr marL="57150" indent="0" eaLnBrk="1" hangingPunct="1">
              <a:spcBef>
                <a:spcPct val="10000"/>
              </a:spcBef>
              <a:buFontTx/>
              <a:buNone/>
            </a:pPr>
            <a:endParaRPr lang="en-US" sz="1600" dirty="0">
              <a:latin typeface="Bookman Old Style" pitchFamily="18" charset="0"/>
            </a:endParaRPr>
          </a:p>
          <a:p>
            <a:pPr marL="57150" indent="0" eaLnBrk="1" hangingPunct="1">
              <a:spcBef>
                <a:spcPct val="10000"/>
              </a:spcBef>
              <a:buFontTx/>
              <a:buNone/>
            </a:pPr>
            <a:r>
              <a:rPr lang="en-US" sz="1600" dirty="0">
                <a:latin typeface="Bookman Old Style" pitchFamily="18" charset="0"/>
              </a:rPr>
              <a:t>5. We can add a new factor to our list of things which restrict data transmission over a link: </a:t>
            </a:r>
            <a:r>
              <a:rPr lang="en-US" sz="1600" i="1" dirty="0">
                <a:latin typeface="Bookman Old Style" pitchFamily="18" charset="0"/>
              </a:rPr>
              <a:t>the ARQ method</a:t>
            </a:r>
            <a:r>
              <a:rPr lang="en-US" sz="1600" dirty="0">
                <a:latin typeface="Bookman Old Style" pitchFamily="18" charset="0"/>
              </a:rPr>
              <a:t>.  (Recall the other two factors were noise and bandwidth.)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Footer Placeholder 4"/>
          <p:cNvSpPr>
            <a:spLocks noGrp="1"/>
          </p:cNvSpPr>
          <p:nvPr>
            <p:ph type="ftr" sz="quarter" idx="11"/>
          </p:nvPr>
        </p:nvSpPr>
        <p:spPr>
          <a:noFill/>
        </p:spPr>
        <p:txBody>
          <a:bodyPr/>
          <a:lstStyle/>
          <a:p>
            <a:r>
              <a:rPr lang="en-US"/>
              <a:t>CS 2600 Computer Networks I</a:t>
            </a:r>
          </a:p>
        </p:txBody>
      </p:sp>
      <p:sp>
        <p:nvSpPr>
          <p:cNvPr id="19460" name="Slide Number Placeholder 5"/>
          <p:cNvSpPr>
            <a:spLocks noGrp="1"/>
          </p:cNvSpPr>
          <p:nvPr>
            <p:ph type="sldNum" sz="quarter" idx="12"/>
          </p:nvPr>
        </p:nvSpPr>
        <p:spPr>
          <a:noFill/>
        </p:spPr>
        <p:txBody>
          <a:bodyPr/>
          <a:lstStyle/>
          <a:p>
            <a:r>
              <a:rPr lang="en-US"/>
              <a:t>16-</a:t>
            </a:r>
            <a:fld id="{E9B09589-DA8B-4206-8C4E-4AE0675E00FD}" type="slidenum">
              <a:rPr lang="en-US" smtClean="0"/>
              <a:pPr/>
              <a:t>13</a:t>
            </a:fld>
            <a:endParaRPr lang="en-US"/>
          </a:p>
        </p:txBody>
      </p:sp>
      <p:sp>
        <p:nvSpPr>
          <p:cNvPr id="19461" name="Rectangle 2"/>
          <p:cNvSpPr>
            <a:spLocks noGrp="1" noChangeArrowheads="1"/>
          </p:cNvSpPr>
          <p:nvPr>
            <p:ph type="title"/>
          </p:nvPr>
        </p:nvSpPr>
        <p:spPr>
          <a:xfrm>
            <a:off x="457200" y="685800"/>
            <a:ext cx="8229600" cy="731838"/>
          </a:xfrm>
        </p:spPr>
        <p:txBody>
          <a:bodyPr/>
          <a:lstStyle/>
          <a:p>
            <a:pPr eaLnBrk="1" hangingPunct="1"/>
            <a:r>
              <a:rPr lang="en-US" sz="2400" b="1" dirty="0"/>
              <a:t>What Characteristics Affect Stop-and-Wait?</a:t>
            </a:r>
          </a:p>
        </p:txBody>
      </p:sp>
      <p:sp>
        <p:nvSpPr>
          <p:cNvPr id="19462" name="Rectangle 3"/>
          <p:cNvSpPr>
            <a:spLocks noGrp="1" noChangeArrowheads="1"/>
          </p:cNvSpPr>
          <p:nvPr>
            <p:ph idx="1"/>
          </p:nvPr>
        </p:nvSpPr>
        <p:spPr>
          <a:xfrm>
            <a:off x="819149" y="1581150"/>
            <a:ext cx="7722177" cy="3655868"/>
          </a:xfrm>
        </p:spPr>
        <p:txBody>
          <a:bodyPr/>
          <a:lstStyle/>
          <a:p>
            <a:pPr marL="225425" indent="-225425" eaLnBrk="1" hangingPunct="1">
              <a:spcBef>
                <a:spcPct val="10000"/>
              </a:spcBef>
            </a:pPr>
            <a:r>
              <a:rPr lang="en-US" sz="1600" dirty="0">
                <a:latin typeface="Bookman Old Style" pitchFamily="18" charset="0"/>
              </a:rPr>
              <a:t>All else being equal, </a:t>
            </a:r>
            <a:r>
              <a:rPr lang="en-US" sz="1600" i="1" dirty="0">
                <a:latin typeface="Bookman Old Style" pitchFamily="18" charset="0"/>
              </a:rPr>
              <a:t>a bigger pipe means lower efficiency </a:t>
            </a:r>
            <a:r>
              <a:rPr lang="en-US" sz="1600" dirty="0">
                <a:latin typeface="Bookman Old Style" pitchFamily="18" charset="0"/>
              </a:rPr>
              <a:t>with stop-and-wait</a:t>
            </a:r>
          </a:p>
          <a:p>
            <a:pPr marL="225425" indent="-225425" eaLnBrk="1" hangingPunct="1">
              <a:spcBef>
                <a:spcPct val="10000"/>
              </a:spcBef>
            </a:pPr>
            <a:endParaRPr lang="en-US" sz="800" dirty="0">
              <a:latin typeface="Bookman Old Style" pitchFamily="18" charset="0"/>
            </a:endParaRPr>
          </a:p>
          <a:p>
            <a:pPr marL="625475" lvl="1" indent="-225425" eaLnBrk="1" hangingPunct="1">
              <a:spcBef>
                <a:spcPct val="10000"/>
              </a:spcBef>
            </a:pPr>
            <a:r>
              <a:rPr lang="en-US" sz="1600" dirty="0">
                <a:latin typeface="Bookman Old Style" pitchFamily="18" charset="0"/>
              </a:rPr>
              <a:t>Longer distances and higher data rates make the pipe volume larger</a:t>
            </a:r>
          </a:p>
          <a:p>
            <a:pPr marL="625475" lvl="1" indent="-225425" eaLnBrk="1" hangingPunct="1">
              <a:spcBef>
                <a:spcPct val="10000"/>
              </a:spcBef>
            </a:pPr>
            <a:endParaRPr lang="en-US" sz="1600" dirty="0">
              <a:latin typeface="Bookman Old Style" pitchFamily="18" charset="0"/>
            </a:endParaRPr>
          </a:p>
          <a:p>
            <a:pPr marL="225425" indent="-225425" eaLnBrk="1" hangingPunct="1">
              <a:spcBef>
                <a:spcPct val="10000"/>
              </a:spcBef>
            </a:pPr>
            <a:r>
              <a:rPr lang="en-US" sz="1600" dirty="0">
                <a:latin typeface="Bookman Old Style" pitchFamily="18" charset="0"/>
              </a:rPr>
              <a:t>Smaller messages also make stop-and-wait less efficient (since it takes more of them to fill the pipe)</a:t>
            </a:r>
          </a:p>
          <a:p>
            <a:pPr marL="225425" indent="-225425" eaLnBrk="1" hangingPunct="1">
              <a:spcBef>
                <a:spcPct val="10000"/>
              </a:spcBef>
            </a:pPr>
            <a:endParaRPr lang="en-US" sz="1600" dirty="0">
              <a:latin typeface="Bookman Old Style" pitchFamily="18" charset="0"/>
            </a:endParaRPr>
          </a:p>
          <a:p>
            <a:pPr marL="225425" indent="-225425" eaLnBrk="1" hangingPunct="1">
              <a:spcBef>
                <a:spcPct val="10000"/>
              </a:spcBef>
            </a:pPr>
            <a:r>
              <a:rPr lang="en-US" sz="1600" dirty="0">
                <a:latin typeface="Bookman Old Style" pitchFamily="18" charset="0"/>
              </a:rPr>
              <a:t>On the other hand, stop-and-wait may fill the pipe nicely if these characteristics are present to a significant extent:</a:t>
            </a:r>
          </a:p>
          <a:p>
            <a:pPr marL="225425" indent="-225425" eaLnBrk="1" hangingPunct="1">
              <a:spcBef>
                <a:spcPct val="10000"/>
              </a:spcBef>
            </a:pPr>
            <a:endParaRPr lang="en-US" sz="800" dirty="0">
              <a:latin typeface="Bookman Old Style" pitchFamily="18" charset="0"/>
            </a:endParaRPr>
          </a:p>
          <a:p>
            <a:pPr marL="625475" lvl="1" indent="-225425" eaLnBrk="1" hangingPunct="1">
              <a:spcBef>
                <a:spcPct val="10000"/>
              </a:spcBef>
            </a:pPr>
            <a:r>
              <a:rPr lang="en-US" sz="1600" dirty="0">
                <a:latin typeface="Bookman Old Style" pitchFamily="18" charset="0"/>
              </a:rPr>
              <a:t>Large frame size</a:t>
            </a:r>
          </a:p>
          <a:p>
            <a:pPr marL="625475" lvl="1" indent="-225425" eaLnBrk="1" hangingPunct="1">
              <a:spcBef>
                <a:spcPct val="10000"/>
              </a:spcBef>
            </a:pPr>
            <a:r>
              <a:rPr lang="en-US" sz="1600" dirty="0">
                <a:latin typeface="Bookman Old Style" pitchFamily="18" charset="0"/>
              </a:rPr>
              <a:t>Low data rate (not so common in newer systems)</a:t>
            </a:r>
          </a:p>
          <a:p>
            <a:pPr marL="625475" lvl="1" indent="-225425" eaLnBrk="1" hangingPunct="1">
              <a:spcBef>
                <a:spcPct val="10000"/>
              </a:spcBef>
            </a:pPr>
            <a:r>
              <a:rPr lang="en-US" sz="1600" dirty="0">
                <a:latin typeface="Bookman Old Style" pitchFamily="18" charset="0"/>
              </a:rPr>
              <a:t>Low link propagation time (i.e., LANs)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61950" y="1314450"/>
            <a:ext cx="8439150" cy="34575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2" name="Footer Placeholder 4"/>
          <p:cNvSpPr>
            <a:spLocks noGrp="1"/>
          </p:cNvSpPr>
          <p:nvPr>
            <p:ph type="ftr" sz="quarter" idx="11"/>
          </p:nvPr>
        </p:nvSpPr>
        <p:spPr>
          <a:noFill/>
        </p:spPr>
        <p:txBody>
          <a:bodyPr/>
          <a:lstStyle/>
          <a:p>
            <a:r>
              <a:rPr lang="en-US"/>
              <a:t>CS 2600 Computer Networks I</a:t>
            </a:r>
          </a:p>
        </p:txBody>
      </p:sp>
      <p:sp>
        <p:nvSpPr>
          <p:cNvPr id="7173" name="Slide Number Placeholder 5"/>
          <p:cNvSpPr>
            <a:spLocks noGrp="1"/>
          </p:cNvSpPr>
          <p:nvPr>
            <p:ph type="sldNum" sz="quarter" idx="12"/>
          </p:nvPr>
        </p:nvSpPr>
        <p:spPr>
          <a:noFill/>
        </p:spPr>
        <p:txBody>
          <a:bodyPr/>
          <a:lstStyle/>
          <a:p>
            <a:r>
              <a:rPr lang="en-US"/>
              <a:t>16-</a:t>
            </a:r>
            <a:fld id="{F474BB21-AC87-4EEF-BCF5-11A88454FF4D}" type="slidenum">
              <a:rPr lang="en-US" smtClean="0"/>
              <a:pPr/>
              <a:t>14</a:t>
            </a:fld>
            <a:endParaRPr lang="en-US"/>
          </a:p>
        </p:txBody>
      </p:sp>
      <p:sp>
        <p:nvSpPr>
          <p:cNvPr id="7174" name="Rectangle 2"/>
          <p:cNvSpPr>
            <a:spLocks noGrp="1" noChangeArrowheads="1"/>
          </p:cNvSpPr>
          <p:nvPr>
            <p:ph type="title"/>
          </p:nvPr>
        </p:nvSpPr>
        <p:spPr/>
        <p:txBody>
          <a:bodyPr/>
          <a:lstStyle/>
          <a:p>
            <a:pPr eaLnBrk="1" hangingPunct="1"/>
            <a:r>
              <a:rPr lang="en-US" sz="2400" b="1" dirty="0"/>
              <a:t>The Effect of </a:t>
            </a:r>
            <a:r>
              <a:rPr lang="en-US" sz="2800" i="1" dirty="0">
                <a:latin typeface="Times New Roman" pitchFamily="18" charset="0"/>
              </a:rPr>
              <a:t>a</a:t>
            </a:r>
            <a:r>
              <a:rPr lang="en-US" sz="2400" b="1" dirty="0"/>
              <a:t> on Link Utilization</a:t>
            </a:r>
          </a:p>
        </p:txBody>
      </p:sp>
      <p:graphicFrame>
        <p:nvGraphicFramePr>
          <p:cNvPr id="7170" name="Object 3"/>
          <p:cNvGraphicFramePr>
            <a:graphicFrameLocks noGrp="1" noChangeAspect="1"/>
          </p:cNvGraphicFramePr>
          <p:nvPr>
            <p:ph idx="1"/>
            <p:extLst>
              <p:ext uri="{D42A27DB-BD31-4B8C-83A1-F6EECF244321}">
                <p14:modId xmlns:p14="http://schemas.microsoft.com/office/powerpoint/2010/main" val="840550431"/>
              </p:ext>
            </p:extLst>
          </p:nvPr>
        </p:nvGraphicFramePr>
        <p:xfrm>
          <a:off x="342900" y="1344773"/>
          <a:ext cx="8286750" cy="3460590"/>
        </p:xfrm>
        <a:graphic>
          <a:graphicData uri="http://schemas.openxmlformats.org/presentationml/2006/ole">
            <mc:AlternateContent xmlns:mc="http://schemas.openxmlformats.org/markup-compatibility/2006">
              <mc:Choice xmlns:v="urn:schemas-microsoft-com:vml" Requires="v">
                <p:oleObj spid="_x0000_s7232" name="Visio" r:id="rId3" imgW="8655870" imgH="3614096" progId="Visio.Drawing.11">
                  <p:embed/>
                </p:oleObj>
              </mc:Choice>
              <mc:Fallback>
                <p:oleObj name="Visio" r:id="rId3" imgW="8655870" imgH="3614096" progId="Visio.Drawing.11">
                  <p:embed/>
                  <p:pic>
                    <p:nvPicPr>
                      <p:cNvPr id="0" name="Picture 9"/>
                      <p:cNvPicPr>
                        <a:picLocks noGrp="1" noChangeAspect="1" noChangeArrowheads="1"/>
                      </p:cNvPicPr>
                      <p:nvPr/>
                    </p:nvPicPr>
                    <p:blipFill>
                      <a:blip r:embed="rId4"/>
                      <a:srcRect/>
                      <a:stretch>
                        <a:fillRect/>
                      </a:stretch>
                    </p:blipFill>
                    <p:spPr bwMode="auto">
                      <a:xfrm>
                        <a:off x="342900" y="1344773"/>
                        <a:ext cx="8286750" cy="3460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Text Box 4"/>
          <p:cNvSpPr txBox="1">
            <a:spLocks noChangeArrowheads="1"/>
          </p:cNvSpPr>
          <p:nvPr/>
        </p:nvSpPr>
        <p:spPr bwMode="auto">
          <a:xfrm>
            <a:off x="323850" y="4972049"/>
            <a:ext cx="8477250" cy="1246495"/>
          </a:xfrm>
          <a:prstGeom prst="rect">
            <a:avLst/>
          </a:prstGeom>
          <a:noFill/>
          <a:ln w="9525">
            <a:noFill/>
            <a:miter lim="800000"/>
            <a:headEnd/>
            <a:tailEnd/>
          </a:ln>
        </p:spPr>
        <p:txBody>
          <a:bodyPr wrap="square">
            <a:spAutoFit/>
          </a:bodyPr>
          <a:lstStyle/>
          <a:p>
            <a:pPr algn="l"/>
            <a:r>
              <a:rPr lang="en-US" sz="1500" dirty="0">
                <a:latin typeface="Bookman Old Style" pitchFamily="18" charset="0"/>
              </a:rPr>
              <a:t>The </a:t>
            </a:r>
            <a:r>
              <a:rPr lang="en-US" sz="1500" i="1" dirty="0">
                <a:latin typeface="Bookman Old Style" pitchFamily="18" charset="0"/>
              </a:rPr>
              <a:t>a value</a:t>
            </a:r>
            <a:r>
              <a:rPr lang="en-US" sz="1500" dirty="0">
                <a:latin typeface="Bookman Old Style" pitchFamily="18" charset="0"/>
              </a:rPr>
              <a:t> of a link is the ratio of propagation time to transmission time.  S</a:t>
            </a:r>
            <a:r>
              <a:rPr lang="en-US" sz="1500" i="1" dirty="0">
                <a:latin typeface="Bookman Old Style" pitchFamily="18" charset="0"/>
              </a:rPr>
              <a:t>top-and-wait is reasonably efficient when a &lt; 1</a:t>
            </a:r>
            <a:r>
              <a:rPr lang="en-US" sz="1500" dirty="0">
                <a:latin typeface="Bookman Old Style" pitchFamily="18" charset="0"/>
              </a:rPr>
              <a:t>, in other words, when it takes longer to transmit the message out of the adapter than it does for the front of the message to cross the link (as shown in the right hand example above.)  In that case, one frame fills the pipe and there’s little or no benefit to transmitting multiple frames prior to receiving the first ACK.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ooter Placeholder 3"/>
          <p:cNvSpPr>
            <a:spLocks noGrp="1"/>
          </p:cNvSpPr>
          <p:nvPr>
            <p:ph type="ftr" sz="quarter" idx="11"/>
          </p:nvPr>
        </p:nvSpPr>
        <p:spPr>
          <a:noFill/>
        </p:spPr>
        <p:txBody>
          <a:bodyPr/>
          <a:lstStyle/>
          <a:p>
            <a:r>
              <a:rPr lang="en-US"/>
              <a:t>CS 2600 Computer Networks I</a:t>
            </a:r>
          </a:p>
        </p:txBody>
      </p:sp>
      <p:sp>
        <p:nvSpPr>
          <p:cNvPr id="20484" name="Slide Number Placeholder 4"/>
          <p:cNvSpPr>
            <a:spLocks noGrp="1"/>
          </p:cNvSpPr>
          <p:nvPr>
            <p:ph type="sldNum" sz="quarter" idx="12"/>
          </p:nvPr>
        </p:nvSpPr>
        <p:spPr>
          <a:noFill/>
        </p:spPr>
        <p:txBody>
          <a:bodyPr/>
          <a:lstStyle/>
          <a:p>
            <a:r>
              <a:rPr lang="en-US"/>
              <a:t>16-</a:t>
            </a:r>
            <a:fld id="{00954404-2844-41E3-9675-BD94270A5573}" type="slidenum">
              <a:rPr lang="en-US" smtClean="0"/>
              <a:pPr/>
              <a:t>15</a:t>
            </a:fld>
            <a:endParaRPr lang="en-US"/>
          </a:p>
        </p:txBody>
      </p:sp>
      <p:sp>
        <p:nvSpPr>
          <p:cNvPr id="20485" name="Text Box 2"/>
          <p:cNvSpPr txBox="1">
            <a:spLocks noChangeArrowheads="1"/>
          </p:cNvSpPr>
          <p:nvPr/>
        </p:nvSpPr>
        <p:spPr bwMode="auto">
          <a:xfrm>
            <a:off x="1219200" y="2590800"/>
            <a:ext cx="6705600" cy="1250950"/>
          </a:xfrm>
          <a:prstGeom prst="rect">
            <a:avLst/>
          </a:prstGeom>
          <a:noFill/>
          <a:ln w="9525">
            <a:noFill/>
            <a:miter lim="800000"/>
            <a:headEnd/>
            <a:tailEnd/>
          </a:ln>
        </p:spPr>
        <p:txBody>
          <a:bodyPr>
            <a:spAutoFit/>
          </a:bodyPr>
          <a:lstStyle/>
          <a:p>
            <a:r>
              <a:rPr lang="en-US" sz="1800" b="1" i="1" dirty="0">
                <a:latin typeface="Bookman Old Style" pitchFamily="18" charset="0"/>
              </a:rPr>
              <a:t>The Fifth Principle of Network Design</a:t>
            </a:r>
            <a:r>
              <a:rPr lang="en-US" dirty="0"/>
              <a:t> </a:t>
            </a:r>
          </a:p>
          <a:p>
            <a:endParaRPr lang="en-US" sz="1800" dirty="0">
              <a:latin typeface="Bookman Old Style" pitchFamily="18" charset="0"/>
            </a:endParaRPr>
          </a:p>
          <a:p>
            <a:r>
              <a:rPr lang="en-US" sz="1800" b="1" i="1" dirty="0">
                <a:latin typeface="Bookman Old Style" pitchFamily="18" charset="0"/>
              </a:rPr>
              <a:t>“In general, stop-and-wait ARQ works better on LANs than it does on WANs </a:t>
            </a:r>
            <a:r>
              <a:rPr lang="en-US" b="1" i="1" dirty="0"/>
              <a:t>–</a:t>
            </a:r>
            <a:r>
              <a:rPr lang="en-US" dirty="0"/>
              <a:t> </a:t>
            </a:r>
            <a:r>
              <a:rPr lang="en-US" sz="1800" b="1" i="1" dirty="0">
                <a:latin typeface="Bookman Old Style" pitchFamily="18" charset="0"/>
              </a:rPr>
              <a:t>but there are exceptions.”</a:t>
            </a:r>
            <a:r>
              <a:rPr lang="en-US" sz="1800" dirty="0">
                <a:latin typeface="Bookman Old Style"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ooter Placeholder 4"/>
          <p:cNvSpPr>
            <a:spLocks noGrp="1"/>
          </p:cNvSpPr>
          <p:nvPr>
            <p:ph type="ftr" sz="quarter" idx="11"/>
          </p:nvPr>
        </p:nvSpPr>
        <p:spPr>
          <a:noFill/>
        </p:spPr>
        <p:txBody>
          <a:bodyPr/>
          <a:lstStyle/>
          <a:p>
            <a:r>
              <a:rPr lang="en-US"/>
              <a:t>CS 2600 Computer Networks I</a:t>
            </a:r>
          </a:p>
        </p:txBody>
      </p:sp>
      <p:sp>
        <p:nvSpPr>
          <p:cNvPr id="21508" name="Slide Number Placeholder 5"/>
          <p:cNvSpPr>
            <a:spLocks noGrp="1"/>
          </p:cNvSpPr>
          <p:nvPr>
            <p:ph type="sldNum" sz="quarter" idx="12"/>
          </p:nvPr>
        </p:nvSpPr>
        <p:spPr>
          <a:noFill/>
        </p:spPr>
        <p:txBody>
          <a:bodyPr/>
          <a:lstStyle/>
          <a:p>
            <a:r>
              <a:rPr lang="en-US"/>
              <a:t>16-</a:t>
            </a:r>
            <a:fld id="{9F1626D3-539B-4F51-ACDB-CDF90F16D211}" type="slidenum">
              <a:rPr lang="en-US" smtClean="0"/>
              <a:pPr/>
              <a:t>16</a:t>
            </a:fld>
            <a:endParaRPr lang="en-US"/>
          </a:p>
        </p:txBody>
      </p:sp>
      <p:sp>
        <p:nvSpPr>
          <p:cNvPr id="21509" name="Rectangle 2"/>
          <p:cNvSpPr>
            <a:spLocks noGrp="1" noChangeArrowheads="1"/>
          </p:cNvSpPr>
          <p:nvPr>
            <p:ph type="title"/>
          </p:nvPr>
        </p:nvSpPr>
        <p:spPr/>
        <p:txBody>
          <a:bodyPr/>
          <a:lstStyle/>
          <a:p>
            <a:pPr eaLnBrk="1" hangingPunct="1"/>
            <a:r>
              <a:rPr lang="en-US" sz="2400" b="1" dirty="0"/>
              <a:t>Homework Question 23.</a:t>
            </a:r>
          </a:p>
        </p:txBody>
      </p:sp>
      <p:sp>
        <p:nvSpPr>
          <p:cNvPr id="21510" name="Rectangle 3"/>
          <p:cNvSpPr>
            <a:spLocks noGrp="1" noChangeArrowheads="1"/>
          </p:cNvSpPr>
          <p:nvPr>
            <p:ph idx="1"/>
          </p:nvPr>
        </p:nvSpPr>
        <p:spPr/>
        <p:txBody>
          <a:bodyPr/>
          <a:lstStyle/>
          <a:p>
            <a:pPr marL="457200" indent="-457200" eaLnBrk="1" hangingPunct="1">
              <a:lnSpc>
                <a:spcPct val="95000"/>
              </a:lnSpc>
              <a:spcBef>
                <a:spcPct val="0"/>
              </a:spcBef>
              <a:buFontTx/>
              <a:buAutoNum type="arabicPeriod" startAt="23"/>
            </a:pPr>
            <a:r>
              <a:rPr lang="en-US" sz="1600" dirty="0">
                <a:latin typeface="Bookman Old Style" pitchFamily="18" charset="0"/>
              </a:rPr>
              <a:t>Consider an ARQ algorithm running over a 40-km point-to-point fiber optic link. (10 points)</a:t>
            </a:r>
          </a:p>
          <a:p>
            <a:pPr marL="457200" indent="-457200" eaLnBrk="1" hangingPunct="1">
              <a:lnSpc>
                <a:spcPct val="95000"/>
              </a:lnSpc>
              <a:spcBef>
                <a:spcPct val="0"/>
              </a:spcBef>
              <a:buFontTx/>
              <a:buAutoNum type="arabicPeriod" startAt="23"/>
            </a:pPr>
            <a:endParaRPr lang="en-US" sz="1600" dirty="0">
              <a:latin typeface="Bookman Old Style" pitchFamily="18" charset="0"/>
            </a:endParaRPr>
          </a:p>
          <a:p>
            <a:pPr marL="852488" lvl="1" indent="-395288" eaLnBrk="1" hangingPunct="1">
              <a:lnSpc>
                <a:spcPct val="95000"/>
              </a:lnSpc>
              <a:spcBef>
                <a:spcPct val="0"/>
              </a:spcBef>
              <a:buFontTx/>
              <a:buNone/>
            </a:pPr>
            <a:r>
              <a:rPr lang="en-US" sz="1600" dirty="0">
                <a:latin typeface="Bookman Old Style" pitchFamily="18" charset="0"/>
              </a:rPr>
              <a:t>(a)  Compute the propagation delay for this link, assuming that the speed of light is 2 </a:t>
            </a:r>
            <a:r>
              <a:rPr lang="en-US" sz="1600" dirty="0"/>
              <a:t>x</a:t>
            </a:r>
            <a:r>
              <a:rPr lang="en-US" sz="1600" dirty="0">
                <a:latin typeface="Bookman Old Style" pitchFamily="18" charset="0"/>
              </a:rPr>
              <a:t> 10</a:t>
            </a:r>
            <a:r>
              <a:rPr lang="en-US" sz="1600" baseline="30000" dirty="0">
                <a:latin typeface="Bookman Old Style" pitchFamily="18" charset="0"/>
              </a:rPr>
              <a:t>8</a:t>
            </a:r>
            <a:r>
              <a:rPr lang="en-US" sz="1600" dirty="0">
                <a:latin typeface="Bookman Old Style" pitchFamily="18" charset="0"/>
              </a:rPr>
              <a:t> meters per second in the fiber.</a:t>
            </a:r>
          </a:p>
          <a:p>
            <a:pPr marL="852488" lvl="1" indent="-395288" eaLnBrk="1" hangingPunct="1">
              <a:lnSpc>
                <a:spcPct val="95000"/>
              </a:lnSpc>
              <a:spcBef>
                <a:spcPct val="0"/>
              </a:spcBef>
              <a:buFontTx/>
              <a:buNone/>
            </a:pPr>
            <a:endParaRPr lang="en-US" sz="1600" u="sng" dirty="0">
              <a:latin typeface="Bookman Old Style" pitchFamily="18" charset="0"/>
            </a:endParaRPr>
          </a:p>
          <a:p>
            <a:pPr marL="852488" lvl="1" indent="-395288" eaLnBrk="1" hangingPunct="1">
              <a:lnSpc>
                <a:spcPct val="95000"/>
              </a:lnSpc>
              <a:spcBef>
                <a:spcPct val="0"/>
              </a:spcBef>
              <a:buFontTx/>
              <a:buNone/>
            </a:pPr>
            <a:r>
              <a:rPr lang="en-US" sz="1600" dirty="0">
                <a:latin typeface="Bookman Old Style" pitchFamily="18" charset="0"/>
              </a:rPr>
              <a:t>(b)  Suggest a suitable timeout value for the ARQ algorithm to use.  (Assume that transmission time for data frames and returning ACKs is insignificant, compared to link propagation delay.)</a:t>
            </a:r>
          </a:p>
          <a:p>
            <a:pPr marL="852488" lvl="1" indent="-395288" eaLnBrk="1" hangingPunct="1">
              <a:lnSpc>
                <a:spcPct val="95000"/>
              </a:lnSpc>
              <a:spcBef>
                <a:spcPct val="0"/>
              </a:spcBef>
              <a:buFontTx/>
              <a:buNone/>
            </a:pPr>
            <a:endParaRPr lang="en-US" sz="1600" dirty="0">
              <a:latin typeface="Bookman Old Style" pitchFamily="18" charset="0"/>
            </a:endParaRPr>
          </a:p>
          <a:p>
            <a:pPr marL="852488" lvl="1" indent="-395288" eaLnBrk="1" hangingPunct="1">
              <a:buNone/>
            </a:pPr>
            <a:r>
              <a:rPr lang="en-US" sz="1600" dirty="0">
                <a:latin typeface="Bookman Old Style" pitchFamily="18" charset="0"/>
              </a:rPr>
              <a:t>(c)  Why might it still be possible for the ARQ algorithm to time out and retransmit a frame, given this timeout value? </a:t>
            </a:r>
          </a:p>
          <a:p>
            <a:pPr marL="852488" lvl="1" indent="-395288" eaLnBrk="1" hangingPunct="1">
              <a:buFontTx/>
              <a:buNone/>
            </a:pPr>
            <a:endParaRPr lang="en-US" sz="1600" dirty="0">
              <a:latin typeface="Bookman Old Style" pitchFamily="18" charset="0"/>
            </a:endParaRPr>
          </a:p>
          <a:p>
            <a:pPr marL="852488" lvl="1" indent="-395288" eaLnBrk="1" hangingPunct="1">
              <a:lnSpc>
                <a:spcPct val="95000"/>
              </a:lnSpc>
              <a:spcBef>
                <a:spcPct val="0"/>
              </a:spcBef>
              <a:buFontTx/>
              <a:buNone/>
            </a:pPr>
            <a:endParaRPr lang="en-US" sz="1600" dirty="0">
              <a:latin typeface="Bookman Old Style" pitchFamily="18" charset="0"/>
            </a:endParaRPr>
          </a:p>
          <a:p>
            <a:pPr marL="852488" lvl="1" indent="-395288" eaLnBrk="1" hangingPunct="1">
              <a:lnSpc>
                <a:spcPct val="95000"/>
              </a:lnSpc>
              <a:spcBef>
                <a:spcPct val="0"/>
              </a:spcBef>
              <a:buFontTx/>
              <a:buNone/>
            </a:pPr>
            <a:endParaRPr lang="en-US" sz="1600" i="1" dirty="0">
              <a:latin typeface="Bookman Old Style" pitchFamily="18" charset="0"/>
            </a:endParaRPr>
          </a:p>
          <a:p>
            <a:pPr eaLnBrk="1" hangingPunct="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4"/>
          <p:cNvSpPr>
            <a:spLocks noGrp="1"/>
          </p:cNvSpPr>
          <p:nvPr>
            <p:ph type="ftr" sz="quarter" idx="11"/>
          </p:nvPr>
        </p:nvSpPr>
        <p:spPr>
          <a:noFill/>
        </p:spPr>
        <p:txBody>
          <a:bodyPr/>
          <a:lstStyle/>
          <a:p>
            <a:r>
              <a:rPr lang="en-US"/>
              <a:t>CS 2600 Computer Networks I</a:t>
            </a:r>
          </a:p>
        </p:txBody>
      </p:sp>
      <p:sp>
        <p:nvSpPr>
          <p:cNvPr id="16388" name="Slide Number Placeholder 5"/>
          <p:cNvSpPr>
            <a:spLocks noGrp="1"/>
          </p:cNvSpPr>
          <p:nvPr>
            <p:ph type="sldNum" sz="quarter" idx="12"/>
          </p:nvPr>
        </p:nvSpPr>
        <p:spPr>
          <a:noFill/>
        </p:spPr>
        <p:txBody>
          <a:bodyPr/>
          <a:lstStyle/>
          <a:p>
            <a:r>
              <a:rPr lang="en-US"/>
              <a:t>16-</a:t>
            </a:r>
            <a:fld id="{1FD3B0D3-ED70-4BB4-A1F6-BF921926F7A7}" type="slidenum">
              <a:rPr lang="en-US" smtClean="0"/>
              <a:pPr/>
              <a:t>2</a:t>
            </a:fld>
            <a:endParaRPr lang="en-US"/>
          </a:p>
        </p:txBody>
      </p:sp>
      <p:sp>
        <p:nvSpPr>
          <p:cNvPr id="16389" name="Rectangle 2"/>
          <p:cNvSpPr>
            <a:spLocks noGrp="1" noChangeArrowheads="1"/>
          </p:cNvSpPr>
          <p:nvPr>
            <p:ph type="title"/>
          </p:nvPr>
        </p:nvSpPr>
        <p:spPr/>
        <p:txBody>
          <a:bodyPr/>
          <a:lstStyle/>
          <a:p>
            <a:pPr eaLnBrk="1" hangingPunct="1"/>
            <a:r>
              <a:rPr lang="en-US" sz="2400" b="1" dirty="0"/>
              <a:t>Control Messages for Managing Retransmission</a:t>
            </a:r>
          </a:p>
        </p:txBody>
      </p:sp>
      <p:sp>
        <p:nvSpPr>
          <p:cNvPr id="16390" name="Rectangle 3"/>
          <p:cNvSpPr>
            <a:spLocks noGrp="1" noChangeArrowheads="1"/>
          </p:cNvSpPr>
          <p:nvPr>
            <p:ph idx="1"/>
          </p:nvPr>
        </p:nvSpPr>
        <p:spPr>
          <a:xfrm>
            <a:off x="457200" y="1600200"/>
            <a:ext cx="8229600" cy="4119879"/>
          </a:xfrm>
        </p:spPr>
        <p:txBody>
          <a:bodyPr/>
          <a:lstStyle/>
          <a:p>
            <a:pPr marL="0" indent="0" eaLnBrk="1" hangingPunct="1"/>
            <a:r>
              <a:rPr lang="en-US" sz="1600" dirty="0">
                <a:latin typeface="Bookman Old Style" pitchFamily="18" charset="0"/>
              </a:rPr>
              <a:t>  ACK (Acknowledgment)</a:t>
            </a:r>
          </a:p>
          <a:p>
            <a:pPr marL="0" indent="0" eaLnBrk="1" hangingPunct="1"/>
            <a:endParaRPr lang="en-US" sz="800" dirty="0">
              <a:latin typeface="Bookman Old Style" pitchFamily="18" charset="0"/>
            </a:endParaRPr>
          </a:p>
          <a:p>
            <a:pPr marL="400050" lvl="1" indent="0" eaLnBrk="1" hangingPunct="1"/>
            <a:r>
              <a:rPr lang="en-US" sz="1400" dirty="0">
                <a:latin typeface="Bookman Old Style" pitchFamily="18" charset="0"/>
              </a:rPr>
              <a:t>   Feedback from the receiver to the sender that says “I received the frame (or </a:t>
            </a:r>
          </a:p>
          <a:p>
            <a:pPr marL="400050" lvl="1" indent="0" eaLnBrk="1" hangingPunct="1">
              <a:buNone/>
            </a:pPr>
            <a:r>
              <a:rPr lang="en-US" sz="1400" dirty="0">
                <a:latin typeface="Bookman Old Style" pitchFamily="18" charset="0"/>
              </a:rPr>
              <a:t>     frames) correctly”</a:t>
            </a:r>
          </a:p>
          <a:p>
            <a:pPr marL="400050" lvl="1" indent="0" eaLnBrk="1" hangingPunct="1">
              <a:buNone/>
            </a:pPr>
            <a:endParaRPr lang="en-US" sz="800" dirty="0">
              <a:latin typeface="Bookman Old Style" pitchFamily="18" charset="0"/>
            </a:endParaRPr>
          </a:p>
          <a:p>
            <a:pPr marL="400050" lvl="1" indent="114300" eaLnBrk="1" hangingPunct="1"/>
            <a:r>
              <a:rPr lang="en-US" sz="1400" dirty="0">
                <a:latin typeface="Bookman Old Style" pitchFamily="18" charset="0"/>
              </a:rPr>
              <a:t>  Implies that the sender can discard the copy of the frame that it was holding for </a:t>
            </a:r>
          </a:p>
          <a:p>
            <a:pPr marL="400050" lvl="1" indent="0" eaLnBrk="1" hangingPunct="1">
              <a:buNone/>
            </a:pPr>
            <a:r>
              <a:rPr lang="en-US" sz="1400" dirty="0">
                <a:latin typeface="Bookman Old Style" pitchFamily="18" charset="0"/>
              </a:rPr>
              <a:t>    possible retransmission</a:t>
            </a:r>
          </a:p>
          <a:p>
            <a:pPr marL="400050" lvl="1" indent="0" eaLnBrk="1" hangingPunct="1">
              <a:buNone/>
            </a:pPr>
            <a:endParaRPr lang="en-US" sz="800" dirty="0">
              <a:latin typeface="Bookman Old Style" pitchFamily="18" charset="0"/>
            </a:endParaRPr>
          </a:p>
          <a:p>
            <a:pPr marL="400050" lvl="1" indent="114300" eaLnBrk="1" hangingPunct="1"/>
            <a:r>
              <a:rPr lang="en-US" sz="1400" dirty="0">
                <a:latin typeface="Bookman Old Style" pitchFamily="18" charset="0"/>
              </a:rPr>
              <a:t>  </a:t>
            </a:r>
            <a:r>
              <a:rPr lang="en-US" sz="1400" i="1" dirty="0">
                <a:latin typeface="Bookman Old Style" pitchFamily="18" charset="0"/>
              </a:rPr>
              <a:t>Cumulative</a:t>
            </a:r>
            <a:r>
              <a:rPr lang="en-US" sz="1400" dirty="0">
                <a:latin typeface="Bookman Old Style" pitchFamily="18" charset="0"/>
              </a:rPr>
              <a:t> ACK indicates that all prior frames were also received correctly</a:t>
            </a:r>
          </a:p>
          <a:p>
            <a:pPr marL="400050" lvl="1" indent="0" eaLnBrk="1" hangingPunct="1"/>
            <a:endParaRPr lang="en-US" sz="1200" dirty="0">
              <a:latin typeface="Bookman Old Style" pitchFamily="18" charset="0"/>
            </a:endParaRPr>
          </a:p>
          <a:p>
            <a:pPr marL="400050" lvl="1" indent="0" eaLnBrk="1" hangingPunct="1"/>
            <a:endParaRPr lang="en-US" sz="1200" dirty="0">
              <a:latin typeface="Bookman Old Style" pitchFamily="18" charset="0"/>
            </a:endParaRPr>
          </a:p>
          <a:p>
            <a:pPr marL="0" indent="0" eaLnBrk="1" hangingPunct="1"/>
            <a:r>
              <a:rPr lang="en-US" sz="1600" dirty="0">
                <a:latin typeface="Bookman Old Style" pitchFamily="18" charset="0"/>
              </a:rPr>
              <a:t>  NAK (Negative Acknowledgment)</a:t>
            </a:r>
          </a:p>
          <a:p>
            <a:pPr marL="0" indent="0" eaLnBrk="1" hangingPunct="1"/>
            <a:endParaRPr lang="en-US" sz="800" dirty="0">
              <a:latin typeface="Bookman Old Style" pitchFamily="18" charset="0"/>
            </a:endParaRPr>
          </a:p>
          <a:p>
            <a:pPr marL="400050" lvl="1" indent="0" eaLnBrk="1" hangingPunct="1"/>
            <a:r>
              <a:rPr lang="en-US" sz="1400" dirty="0">
                <a:latin typeface="Bookman Old Style" pitchFamily="18" charset="0"/>
              </a:rPr>
              <a:t>  Feedback from the receiver to the sender that says “I received a frame with errors”</a:t>
            </a:r>
          </a:p>
          <a:p>
            <a:pPr marL="400050" lvl="1" indent="0" eaLnBrk="1" hangingPunct="1"/>
            <a:endParaRPr lang="en-US" sz="1400" dirty="0">
              <a:latin typeface="Bookman Old Style" pitchFamily="18" charset="0"/>
            </a:endParaRPr>
          </a:p>
          <a:p>
            <a:pPr marL="400050" lvl="1" indent="0" eaLnBrk="1" hangingPunct="1"/>
            <a:r>
              <a:rPr lang="en-US" sz="1400" dirty="0">
                <a:latin typeface="Bookman Old Style" pitchFamily="18" charset="0"/>
              </a:rPr>
              <a:t>  Or it may say “I know a frame is missing because I’ve already received subsequent  </a:t>
            </a:r>
          </a:p>
          <a:p>
            <a:pPr marL="400050" lvl="1" indent="0" eaLnBrk="1" hangingPunct="1">
              <a:buNone/>
            </a:pPr>
            <a:r>
              <a:rPr lang="en-US" sz="1400" dirty="0">
                <a:latin typeface="Bookman Old Style" pitchFamily="18" charset="0"/>
              </a:rPr>
              <a:t>    frames”  (For example, “I got frames 1, 2 and 4, therefore frame 3 is missing”.)</a:t>
            </a:r>
          </a:p>
          <a:p>
            <a:pPr marL="400050" lvl="1" indent="0" eaLnBrk="1" hangingPunct="1"/>
            <a:endParaRPr lang="en-US" sz="800" dirty="0">
              <a:latin typeface="Bookman Old Style" pitchFamily="18" charset="0"/>
            </a:endParaRPr>
          </a:p>
          <a:p>
            <a:pPr marL="400050" lvl="1" indent="0" eaLnBrk="1" hangingPunct="1"/>
            <a:r>
              <a:rPr lang="en-US" sz="1400" dirty="0">
                <a:latin typeface="Bookman Old Style" pitchFamily="18" charset="0"/>
              </a:rPr>
              <a:t>  NAK’s are problematic, not as widely used as ACKs</a:t>
            </a:r>
          </a:p>
          <a:p>
            <a:pPr marL="457200" lvl="1" indent="0" eaLnBrk="1" hangingPunct="1">
              <a:buFontTx/>
              <a:buNone/>
            </a:pPr>
            <a:endParaRPr lang="en-US" sz="1600" dirty="0">
              <a:latin typeface="Bookman Old Style" pitchFamily="18" charset="0"/>
            </a:endParaRPr>
          </a:p>
          <a:p>
            <a:pPr marL="457200" lvl="1" indent="0" eaLnBrk="1" hangingPunct="1">
              <a:buFontTx/>
              <a:buNone/>
            </a:pPr>
            <a:endParaRPr lang="en-US" sz="1600" dirty="0">
              <a:latin typeface="Bookman Old Style" pitchFamily="18" charset="0"/>
            </a:endParaRPr>
          </a:p>
          <a:p>
            <a:pPr marL="457200" lvl="1" indent="0" eaLnBrk="1" hangingPunct="1">
              <a:buFontTx/>
              <a:buNone/>
            </a:pPr>
            <a:endParaRPr lang="en-US" sz="1600" dirty="0">
              <a:latin typeface="Bookman Old Style" pitchFamily="18" charset="0"/>
            </a:endParaRPr>
          </a:p>
          <a:p>
            <a:pPr marL="457200" lvl="1" indent="0" eaLnBrk="1" hangingPunct="1">
              <a:buFontTx/>
              <a:buNone/>
            </a:pPr>
            <a:endParaRPr lang="en-US" sz="1600" dirty="0">
              <a:latin typeface="Bookman Old Style"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5800" y="1295400"/>
            <a:ext cx="7772400" cy="4800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Footer Placeholder 4"/>
          <p:cNvSpPr>
            <a:spLocks noGrp="1"/>
          </p:cNvSpPr>
          <p:nvPr>
            <p:ph type="ftr" sz="quarter" idx="11"/>
          </p:nvPr>
        </p:nvSpPr>
        <p:spPr>
          <a:noFill/>
        </p:spPr>
        <p:txBody>
          <a:bodyPr/>
          <a:lstStyle/>
          <a:p>
            <a:r>
              <a:rPr lang="en-US"/>
              <a:t>CS 2600 Computer Networks I</a:t>
            </a:r>
          </a:p>
        </p:txBody>
      </p:sp>
      <p:sp>
        <p:nvSpPr>
          <p:cNvPr id="1029" name="Slide Number Placeholder 5"/>
          <p:cNvSpPr>
            <a:spLocks noGrp="1"/>
          </p:cNvSpPr>
          <p:nvPr>
            <p:ph type="sldNum" sz="quarter" idx="12"/>
          </p:nvPr>
        </p:nvSpPr>
        <p:spPr>
          <a:noFill/>
        </p:spPr>
        <p:txBody>
          <a:bodyPr/>
          <a:lstStyle/>
          <a:p>
            <a:r>
              <a:rPr lang="en-US"/>
              <a:t>16-</a:t>
            </a:r>
            <a:fld id="{BD591209-51DC-44F8-8A83-81837779723E}" type="slidenum">
              <a:rPr lang="en-US" smtClean="0"/>
              <a:pPr/>
              <a:t>3</a:t>
            </a:fld>
            <a:endParaRPr lang="en-US"/>
          </a:p>
        </p:txBody>
      </p:sp>
      <p:sp>
        <p:nvSpPr>
          <p:cNvPr id="1030" name="Rectangle 2"/>
          <p:cNvSpPr>
            <a:spLocks noGrp="1" noChangeArrowheads="1"/>
          </p:cNvSpPr>
          <p:nvPr>
            <p:ph type="title"/>
          </p:nvPr>
        </p:nvSpPr>
        <p:spPr/>
        <p:txBody>
          <a:bodyPr/>
          <a:lstStyle/>
          <a:p>
            <a:pPr eaLnBrk="1" hangingPunct="1"/>
            <a:r>
              <a:rPr lang="en-US" sz="2400" b="1"/>
              <a:t>HDLC Supervisory Frame Operations</a:t>
            </a:r>
          </a:p>
        </p:txBody>
      </p:sp>
      <p:graphicFrame>
        <p:nvGraphicFramePr>
          <p:cNvPr id="1026" name="Object 3"/>
          <p:cNvGraphicFramePr>
            <a:graphicFrameLocks noGrp="1" noChangeAspect="1"/>
          </p:cNvGraphicFramePr>
          <p:nvPr>
            <p:ph idx="1"/>
            <p:extLst>
              <p:ext uri="{D42A27DB-BD31-4B8C-83A1-F6EECF244321}">
                <p14:modId xmlns:p14="http://schemas.microsoft.com/office/powerpoint/2010/main" val="3066288418"/>
              </p:ext>
            </p:extLst>
          </p:nvPr>
        </p:nvGraphicFramePr>
        <p:xfrm>
          <a:off x="838200" y="1371600"/>
          <a:ext cx="7243763" cy="4525963"/>
        </p:xfrm>
        <a:graphic>
          <a:graphicData uri="http://schemas.openxmlformats.org/presentationml/2006/ole">
            <mc:AlternateContent xmlns:mc="http://schemas.openxmlformats.org/markup-compatibility/2006">
              <mc:Choice xmlns:v="urn:schemas-microsoft-com:vml" Requires="v">
                <p:oleObj spid="_x0000_s1087" name="Visio" r:id="rId3" imgW="7768213" imgH="4853562" progId="Visio.Drawing.11">
                  <p:embed/>
                </p:oleObj>
              </mc:Choice>
              <mc:Fallback>
                <p:oleObj name="Visio" r:id="rId3" imgW="7768213" imgH="4853562" progId="Visio.Drawing.11">
                  <p:embed/>
                  <p:pic>
                    <p:nvPicPr>
                      <p:cNvPr id="0" name="Picture 9"/>
                      <p:cNvPicPr>
                        <a:picLocks noGrp="1" noChangeAspect="1" noChangeArrowheads="1"/>
                      </p:cNvPicPr>
                      <p:nvPr/>
                    </p:nvPicPr>
                    <p:blipFill>
                      <a:blip r:embed="rId4"/>
                      <a:srcRect/>
                      <a:stretch>
                        <a:fillRect/>
                      </a:stretch>
                    </p:blipFill>
                    <p:spPr bwMode="auto">
                      <a:xfrm>
                        <a:off x="838200" y="1371600"/>
                        <a:ext cx="7243763"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828800" y="1371600"/>
            <a:ext cx="5486400" cy="5029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2" name="Footer Placeholder 4"/>
          <p:cNvSpPr>
            <a:spLocks noGrp="1"/>
          </p:cNvSpPr>
          <p:nvPr>
            <p:ph type="ftr" sz="quarter" idx="11"/>
          </p:nvPr>
        </p:nvSpPr>
        <p:spPr>
          <a:noFill/>
        </p:spPr>
        <p:txBody>
          <a:bodyPr/>
          <a:lstStyle/>
          <a:p>
            <a:r>
              <a:rPr lang="en-US"/>
              <a:t>CS 2600 Computer Networks I</a:t>
            </a:r>
          </a:p>
        </p:txBody>
      </p:sp>
      <p:sp>
        <p:nvSpPr>
          <p:cNvPr id="2053" name="Slide Number Placeholder 5"/>
          <p:cNvSpPr>
            <a:spLocks noGrp="1"/>
          </p:cNvSpPr>
          <p:nvPr>
            <p:ph type="sldNum" sz="quarter" idx="12"/>
          </p:nvPr>
        </p:nvSpPr>
        <p:spPr>
          <a:noFill/>
        </p:spPr>
        <p:txBody>
          <a:bodyPr/>
          <a:lstStyle/>
          <a:p>
            <a:r>
              <a:rPr lang="en-US"/>
              <a:t>16-</a:t>
            </a:r>
            <a:fld id="{5E484547-F948-49C1-ACD7-F57587B7258D}" type="slidenum">
              <a:rPr lang="en-US" smtClean="0"/>
              <a:pPr/>
              <a:t>4</a:t>
            </a:fld>
            <a:endParaRPr lang="en-US"/>
          </a:p>
        </p:txBody>
      </p:sp>
      <p:sp>
        <p:nvSpPr>
          <p:cNvPr id="2054" name="Rectangle 2"/>
          <p:cNvSpPr>
            <a:spLocks noGrp="1" noChangeArrowheads="1"/>
          </p:cNvSpPr>
          <p:nvPr>
            <p:ph type="title"/>
          </p:nvPr>
        </p:nvSpPr>
        <p:spPr/>
        <p:txBody>
          <a:bodyPr/>
          <a:lstStyle/>
          <a:p>
            <a:pPr eaLnBrk="1" hangingPunct="1"/>
            <a:r>
              <a:rPr lang="en-US" sz="2400" b="1" dirty="0"/>
              <a:t>Figure 2.17  Timeline Showing Four Different </a:t>
            </a:r>
            <a:br>
              <a:rPr lang="en-US" sz="2400" b="1" dirty="0"/>
            </a:br>
            <a:r>
              <a:rPr lang="en-US" sz="2400" b="1" dirty="0"/>
              <a:t>Scenarios for the Stop-and-Wait Algorithm</a:t>
            </a:r>
          </a:p>
        </p:txBody>
      </p:sp>
      <p:pic>
        <p:nvPicPr>
          <p:cNvPr id="7" name="Picture 5" descr="f02-17-9780123850591 copy"/>
          <p:cNvPicPr>
            <a:picLocks noChangeAspect="1" noChangeArrowheads="1"/>
          </p:cNvPicPr>
          <p:nvPr/>
        </p:nvPicPr>
        <p:blipFill>
          <a:blip r:embed="rId2" cstate="print"/>
          <a:srcRect/>
          <a:stretch>
            <a:fillRect/>
          </a:stretch>
        </p:blipFill>
        <p:spPr bwMode="auto">
          <a:xfrm>
            <a:off x="2057400" y="1600200"/>
            <a:ext cx="5029200" cy="4592782"/>
          </a:xfrm>
          <a:prstGeom prst="rect">
            <a:avLst/>
          </a:prstGeom>
          <a:noFill/>
          <a:ln w="9525">
            <a:noFill/>
            <a:miter lim="800000"/>
            <a:headEnd/>
            <a:tailEnd/>
          </a:ln>
        </p:spPr>
      </p:pic>
      <p:sp>
        <p:nvSpPr>
          <p:cNvPr id="2" name="TextBox 1"/>
          <p:cNvSpPr txBox="1"/>
          <p:nvPr/>
        </p:nvSpPr>
        <p:spPr>
          <a:xfrm>
            <a:off x="2859315" y="3130283"/>
            <a:ext cx="1451428" cy="276999"/>
          </a:xfrm>
          <a:prstGeom prst="rect">
            <a:avLst/>
          </a:prstGeom>
          <a:noFill/>
        </p:spPr>
        <p:txBody>
          <a:bodyPr wrap="square" rtlCol="0">
            <a:spAutoFit/>
          </a:bodyPr>
          <a:lstStyle/>
          <a:p>
            <a:r>
              <a:rPr lang="en-US" sz="1200" b="1" dirty="0">
                <a:solidFill>
                  <a:schemeClr val="bg1"/>
                </a:solidFill>
              </a:rPr>
              <a:t>Normal</a:t>
            </a:r>
          </a:p>
        </p:txBody>
      </p:sp>
      <p:sp>
        <p:nvSpPr>
          <p:cNvPr id="10" name="TextBox 9"/>
          <p:cNvSpPr txBox="1"/>
          <p:nvPr/>
        </p:nvSpPr>
        <p:spPr>
          <a:xfrm>
            <a:off x="5304971" y="5981112"/>
            <a:ext cx="1596572" cy="276999"/>
          </a:xfrm>
          <a:prstGeom prst="rect">
            <a:avLst/>
          </a:prstGeom>
          <a:noFill/>
        </p:spPr>
        <p:txBody>
          <a:bodyPr wrap="square" rtlCol="0">
            <a:spAutoFit/>
          </a:bodyPr>
          <a:lstStyle/>
          <a:p>
            <a:r>
              <a:rPr lang="en-US" sz="1200" b="1" dirty="0">
                <a:solidFill>
                  <a:schemeClr val="bg1"/>
                </a:solidFill>
              </a:rPr>
              <a:t>Premature Timeout</a:t>
            </a:r>
          </a:p>
        </p:txBody>
      </p:sp>
      <p:sp>
        <p:nvSpPr>
          <p:cNvPr id="11" name="TextBox 10"/>
          <p:cNvSpPr txBox="1"/>
          <p:nvPr/>
        </p:nvSpPr>
        <p:spPr>
          <a:xfrm>
            <a:off x="2859315" y="5981112"/>
            <a:ext cx="1451428" cy="276999"/>
          </a:xfrm>
          <a:prstGeom prst="rect">
            <a:avLst/>
          </a:prstGeom>
          <a:noFill/>
        </p:spPr>
        <p:txBody>
          <a:bodyPr wrap="square" rtlCol="0">
            <a:spAutoFit/>
          </a:bodyPr>
          <a:lstStyle/>
          <a:p>
            <a:r>
              <a:rPr lang="en-US" sz="1200" b="1" dirty="0">
                <a:solidFill>
                  <a:schemeClr val="bg1"/>
                </a:solidFill>
              </a:rPr>
              <a:t>Lost Frame</a:t>
            </a:r>
          </a:p>
        </p:txBody>
      </p:sp>
      <p:sp>
        <p:nvSpPr>
          <p:cNvPr id="12" name="TextBox 11"/>
          <p:cNvSpPr txBox="1"/>
          <p:nvPr/>
        </p:nvSpPr>
        <p:spPr>
          <a:xfrm>
            <a:off x="5377543" y="3619592"/>
            <a:ext cx="1451428" cy="276999"/>
          </a:xfrm>
          <a:prstGeom prst="rect">
            <a:avLst/>
          </a:prstGeom>
          <a:noFill/>
        </p:spPr>
        <p:txBody>
          <a:bodyPr wrap="square" rtlCol="0">
            <a:spAutoFit/>
          </a:bodyPr>
          <a:lstStyle/>
          <a:p>
            <a:r>
              <a:rPr lang="en-US" sz="1200" b="1" dirty="0">
                <a:solidFill>
                  <a:schemeClr val="bg1"/>
                </a:solidFill>
              </a:rPr>
              <a:t>Lost 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p:cNvSpPr>
            <a:spLocks noGrp="1"/>
          </p:cNvSpPr>
          <p:nvPr>
            <p:ph type="ftr" sz="quarter" idx="11"/>
          </p:nvPr>
        </p:nvSpPr>
        <p:spPr>
          <a:noFill/>
        </p:spPr>
        <p:txBody>
          <a:bodyPr/>
          <a:lstStyle/>
          <a:p>
            <a:r>
              <a:rPr lang="en-US"/>
              <a:t>CS 2600 Computer Networks I</a:t>
            </a:r>
          </a:p>
        </p:txBody>
      </p:sp>
      <p:sp>
        <p:nvSpPr>
          <p:cNvPr id="15364" name="Slide Number Placeholder 4"/>
          <p:cNvSpPr>
            <a:spLocks noGrp="1"/>
          </p:cNvSpPr>
          <p:nvPr>
            <p:ph type="sldNum" sz="quarter" idx="12"/>
          </p:nvPr>
        </p:nvSpPr>
        <p:spPr>
          <a:noFill/>
        </p:spPr>
        <p:txBody>
          <a:bodyPr/>
          <a:lstStyle/>
          <a:p>
            <a:r>
              <a:rPr lang="en-US"/>
              <a:t>16-</a:t>
            </a:r>
            <a:fld id="{8CE3FB4E-FB8D-4DA4-BB40-9EE486D2E52D}" type="slidenum">
              <a:rPr lang="en-US" smtClean="0"/>
              <a:pPr/>
              <a:t>5</a:t>
            </a:fld>
            <a:endParaRPr lang="en-US"/>
          </a:p>
        </p:txBody>
      </p:sp>
      <p:sp>
        <p:nvSpPr>
          <p:cNvPr id="15365" name="Text Box 2"/>
          <p:cNvSpPr txBox="1">
            <a:spLocks noChangeArrowheads="1"/>
          </p:cNvSpPr>
          <p:nvPr/>
        </p:nvSpPr>
        <p:spPr bwMode="auto">
          <a:xfrm>
            <a:off x="1752600" y="2590800"/>
            <a:ext cx="5410200" cy="946150"/>
          </a:xfrm>
          <a:prstGeom prst="rect">
            <a:avLst/>
          </a:prstGeom>
          <a:noFill/>
          <a:ln w="9525">
            <a:noFill/>
            <a:miter lim="800000"/>
            <a:headEnd/>
            <a:tailEnd/>
          </a:ln>
        </p:spPr>
        <p:txBody>
          <a:bodyPr>
            <a:spAutoFit/>
          </a:bodyPr>
          <a:lstStyle/>
          <a:p>
            <a:r>
              <a:rPr lang="en-US" sz="1800" b="1" i="1" dirty="0">
                <a:latin typeface="Bookman Old Style" pitchFamily="18" charset="0"/>
              </a:rPr>
              <a:t>The Fourth Principle of Network Design</a:t>
            </a:r>
            <a:r>
              <a:rPr lang="en-US" dirty="0"/>
              <a:t> </a:t>
            </a:r>
          </a:p>
          <a:p>
            <a:endParaRPr lang="en-US" sz="1800" dirty="0">
              <a:latin typeface="Bookman Old Style" pitchFamily="18" charset="0"/>
            </a:endParaRPr>
          </a:p>
          <a:p>
            <a:r>
              <a:rPr lang="en-US" sz="1800" b="1" i="1" dirty="0">
                <a:latin typeface="Bookman Old Style" pitchFamily="18" charset="0"/>
              </a:rPr>
              <a:t>“No undetected duplicate frames”</a:t>
            </a:r>
            <a:r>
              <a:rPr lang="en-US" sz="1800" dirty="0">
                <a:latin typeface="Bookman Old Style"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2425" y="1485900"/>
            <a:ext cx="8429626" cy="43815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0" name="Footer Placeholder 4"/>
          <p:cNvSpPr>
            <a:spLocks noGrp="1"/>
          </p:cNvSpPr>
          <p:nvPr>
            <p:ph type="ftr" sz="quarter" idx="11"/>
          </p:nvPr>
        </p:nvSpPr>
        <p:spPr>
          <a:noFill/>
        </p:spPr>
        <p:txBody>
          <a:bodyPr/>
          <a:lstStyle/>
          <a:p>
            <a:r>
              <a:rPr lang="en-US"/>
              <a:t>CS 2600 Computer Networks I</a:t>
            </a:r>
          </a:p>
        </p:txBody>
      </p:sp>
      <p:sp>
        <p:nvSpPr>
          <p:cNvPr id="4101" name="Slide Number Placeholder 5"/>
          <p:cNvSpPr>
            <a:spLocks noGrp="1"/>
          </p:cNvSpPr>
          <p:nvPr>
            <p:ph type="sldNum" sz="quarter" idx="12"/>
          </p:nvPr>
        </p:nvSpPr>
        <p:spPr>
          <a:noFill/>
        </p:spPr>
        <p:txBody>
          <a:bodyPr/>
          <a:lstStyle/>
          <a:p>
            <a:r>
              <a:rPr lang="en-US" dirty="0"/>
              <a:t>16-</a:t>
            </a:r>
            <a:fld id="{6F97A915-3B63-4150-A634-D324849D3886}" type="slidenum">
              <a:rPr lang="en-US" smtClean="0"/>
              <a:pPr/>
              <a:t>6</a:t>
            </a:fld>
            <a:endParaRPr lang="en-US" dirty="0"/>
          </a:p>
        </p:txBody>
      </p:sp>
      <p:sp>
        <p:nvSpPr>
          <p:cNvPr id="4102" name="Rectangle 2"/>
          <p:cNvSpPr>
            <a:spLocks noGrp="1" noChangeArrowheads="1"/>
          </p:cNvSpPr>
          <p:nvPr>
            <p:ph type="title"/>
          </p:nvPr>
        </p:nvSpPr>
        <p:spPr/>
        <p:txBody>
          <a:bodyPr/>
          <a:lstStyle/>
          <a:p>
            <a:pPr eaLnBrk="1" hangingPunct="1"/>
            <a:r>
              <a:rPr lang="en-US" sz="2400" b="1"/>
              <a:t>HDLC Frame Format</a:t>
            </a:r>
          </a:p>
        </p:txBody>
      </p:sp>
      <p:graphicFrame>
        <p:nvGraphicFramePr>
          <p:cNvPr id="4098" name="Object 3"/>
          <p:cNvGraphicFramePr>
            <a:graphicFrameLocks noGrp="1" noChangeAspect="1"/>
          </p:cNvGraphicFramePr>
          <p:nvPr>
            <p:ph idx="1"/>
            <p:extLst>
              <p:ext uri="{D42A27DB-BD31-4B8C-83A1-F6EECF244321}">
                <p14:modId xmlns:p14="http://schemas.microsoft.com/office/powerpoint/2010/main" val="233569612"/>
              </p:ext>
            </p:extLst>
          </p:nvPr>
        </p:nvGraphicFramePr>
        <p:xfrm>
          <a:off x="504825" y="1676400"/>
          <a:ext cx="8132763" cy="3965575"/>
        </p:xfrm>
        <a:graphic>
          <a:graphicData uri="http://schemas.openxmlformats.org/presentationml/2006/ole">
            <mc:AlternateContent xmlns:mc="http://schemas.openxmlformats.org/markup-compatibility/2006">
              <mc:Choice xmlns:v="urn:schemas-microsoft-com:vml" Requires="v">
                <p:oleObj spid="_x0000_s35904" name="Visio" r:id="rId3" imgW="8545926" imgH="4167762" progId="Visio.Drawing.11">
                  <p:embed/>
                </p:oleObj>
              </mc:Choice>
              <mc:Fallback>
                <p:oleObj name="Visio" r:id="rId3" imgW="8545926" imgH="4167762" progId="Visio.Drawing.11">
                  <p:embed/>
                  <p:pic>
                    <p:nvPicPr>
                      <p:cNvPr id="0" name="Picture 9"/>
                      <p:cNvPicPr>
                        <a:picLocks noGrp="1" noChangeAspect="1" noChangeArrowheads="1"/>
                      </p:cNvPicPr>
                      <p:nvPr/>
                    </p:nvPicPr>
                    <p:blipFill>
                      <a:blip r:embed="rId4"/>
                      <a:srcRect/>
                      <a:stretch>
                        <a:fillRect/>
                      </a:stretch>
                    </p:blipFill>
                    <p:spPr bwMode="auto">
                      <a:xfrm>
                        <a:off x="504825" y="1676400"/>
                        <a:ext cx="8132763" cy="396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4"/>
          <p:cNvSpPr>
            <a:spLocks noChangeArrowheads="1"/>
          </p:cNvSpPr>
          <p:nvPr/>
        </p:nvSpPr>
        <p:spPr bwMode="auto">
          <a:xfrm>
            <a:off x="1981200" y="3352800"/>
            <a:ext cx="2514600" cy="1143000"/>
          </a:xfrm>
          <a:prstGeom prst="ellipse">
            <a:avLst/>
          </a:prstGeom>
          <a:noFill/>
          <a:ln w="28575" algn="ctr">
            <a:solidFill>
              <a:srgbClr val="FF0000"/>
            </a:solidFill>
            <a:round/>
            <a:headEnd/>
            <a:tailEnd/>
          </a:ln>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4"/>
          <p:cNvSpPr>
            <a:spLocks noGrp="1"/>
          </p:cNvSpPr>
          <p:nvPr>
            <p:ph type="ftr" sz="quarter" idx="11"/>
          </p:nvPr>
        </p:nvSpPr>
        <p:spPr>
          <a:noFill/>
        </p:spPr>
        <p:txBody>
          <a:bodyPr/>
          <a:lstStyle/>
          <a:p>
            <a:r>
              <a:rPr lang="en-US"/>
              <a:t>CS 2600 Computer Networks I</a:t>
            </a:r>
          </a:p>
        </p:txBody>
      </p:sp>
      <p:sp>
        <p:nvSpPr>
          <p:cNvPr id="4101" name="Slide Number Placeholder 5"/>
          <p:cNvSpPr>
            <a:spLocks noGrp="1"/>
          </p:cNvSpPr>
          <p:nvPr>
            <p:ph type="sldNum" sz="quarter" idx="12"/>
          </p:nvPr>
        </p:nvSpPr>
        <p:spPr>
          <a:noFill/>
        </p:spPr>
        <p:txBody>
          <a:bodyPr/>
          <a:lstStyle/>
          <a:p>
            <a:r>
              <a:rPr lang="en-US"/>
              <a:t>16-</a:t>
            </a:r>
            <a:fld id="{EB09790B-51DB-483C-BB36-E434210524AA}" type="slidenum">
              <a:rPr lang="en-US" smtClean="0"/>
              <a:pPr/>
              <a:t>7</a:t>
            </a:fld>
            <a:endParaRPr lang="en-US"/>
          </a:p>
        </p:txBody>
      </p:sp>
      <p:sp>
        <p:nvSpPr>
          <p:cNvPr id="4102" name="Rectangle 2"/>
          <p:cNvSpPr>
            <a:spLocks noGrp="1" noChangeArrowheads="1"/>
          </p:cNvSpPr>
          <p:nvPr>
            <p:ph type="title"/>
          </p:nvPr>
        </p:nvSpPr>
        <p:spPr/>
        <p:txBody>
          <a:bodyPr/>
          <a:lstStyle/>
          <a:p>
            <a:pPr eaLnBrk="1" hangingPunct="1"/>
            <a:r>
              <a:rPr lang="en-US" sz="2400" b="1" dirty="0"/>
              <a:t>Figure 2.18  Timeline for Stop-and-Wait </a:t>
            </a:r>
            <a:br>
              <a:rPr lang="en-US" sz="2400" b="1" dirty="0"/>
            </a:br>
            <a:r>
              <a:rPr lang="en-US" sz="2400" b="1" dirty="0"/>
              <a:t>with 1-bit Sequence Number</a:t>
            </a:r>
          </a:p>
        </p:txBody>
      </p:sp>
      <p:grpSp>
        <p:nvGrpSpPr>
          <p:cNvPr id="11" name="Group 10"/>
          <p:cNvGrpSpPr/>
          <p:nvPr/>
        </p:nvGrpSpPr>
        <p:grpSpPr>
          <a:xfrm>
            <a:off x="4776868" y="1560870"/>
            <a:ext cx="3657600" cy="4417142"/>
            <a:chOff x="2753032" y="1531374"/>
            <a:chExt cx="3657600" cy="4417142"/>
          </a:xfrm>
        </p:grpSpPr>
        <p:sp>
          <p:nvSpPr>
            <p:cNvPr id="7" name="Rectangle 6"/>
            <p:cNvSpPr/>
            <p:nvPr/>
          </p:nvSpPr>
          <p:spPr>
            <a:xfrm>
              <a:off x="2753032" y="1531374"/>
              <a:ext cx="3657600" cy="44171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5" descr="f02-18-9780123850591 copy"/>
            <p:cNvPicPr>
              <a:picLocks noChangeAspect="1" noChangeArrowheads="1"/>
            </p:cNvPicPr>
            <p:nvPr/>
          </p:nvPicPr>
          <p:blipFill>
            <a:blip r:embed="rId2" cstate="print"/>
            <a:srcRect/>
            <a:stretch>
              <a:fillRect/>
            </a:stretch>
          </p:blipFill>
          <p:spPr bwMode="auto">
            <a:xfrm>
              <a:off x="3028336" y="1860755"/>
              <a:ext cx="3092450" cy="3889375"/>
            </a:xfrm>
            <a:prstGeom prst="rect">
              <a:avLst/>
            </a:prstGeom>
            <a:noFill/>
            <a:ln w="9525">
              <a:noFill/>
              <a:miter lim="800000"/>
              <a:headEnd/>
              <a:tailEnd/>
            </a:ln>
          </p:spPr>
        </p:pic>
      </p:grpSp>
      <p:sp>
        <p:nvSpPr>
          <p:cNvPr id="10" name="TextBox 9"/>
          <p:cNvSpPr txBox="1"/>
          <p:nvPr/>
        </p:nvSpPr>
        <p:spPr>
          <a:xfrm>
            <a:off x="481781" y="2893450"/>
            <a:ext cx="3890713" cy="1815882"/>
          </a:xfrm>
          <a:prstGeom prst="rect">
            <a:avLst/>
          </a:prstGeom>
          <a:noFill/>
        </p:spPr>
        <p:txBody>
          <a:bodyPr wrap="square" rtlCol="0">
            <a:spAutoFit/>
          </a:bodyPr>
          <a:lstStyle/>
          <a:p>
            <a:pPr algn="l"/>
            <a:r>
              <a:rPr lang="en-US" sz="1600" dirty="0">
                <a:latin typeface="Bookman Old Style" pitchFamily="18" charset="0"/>
              </a:rPr>
              <a:t>Note that stop-and-wait is limited to transmitting a maximum of one frame per round trip time (RTT).  </a:t>
            </a:r>
          </a:p>
          <a:p>
            <a:pPr algn="l"/>
            <a:endParaRPr lang="en-US" sz="1600" dirty="0">
              <a:latin typeface="Bookman Old Style" pitchFamily="18" charset="0"/>
            </a:endParaRPr>
          </a:p>
          <a:p>
            <a:pPr algn="l"/>
            <a:r>
              <a:rPr lang="en-US" sz="1600" dirty="0">
                <a:latin typeface="Bookman Old Style" pitchFamily="18" charset="0"/>
              </a:rPr>
              <a:t>If the “volume of the pipe” is larger than the size of a typical frame, then stop-and-wait is potentially wasteful.</a:t>
            </a:r>
          </a:p>
        </p:txBody>
      </p:sp>
      <p:cxnSp>
        <p:nvCxnSpPr>
          <p:cNvPr id="6" name="Straight Connector 5"/>
          <p:cNvCxnSpPr/>
          <p:nvPr/>
        </p:nvCxnSpPr>
        <p:spPr bwMode="auto">
          <a:xfrm flipH="1">
            <a:off x="5602514" y="2278743"/>
            <a:ext cx="145144" cy="805543"/>
          </a:xfrm>
          <a:prstGeom prst="line">
            <a:avLst/>
          </a:prstGeom>
          <a:noFill/>
          <a:ln w="9525" cap="flat" cmpd="sng" algn="ctr">
            <a:solidFill>
              <a:schemeClr val="tx1"/>
            </a:solidFill>
            <a:prstDash val="solid"/>
            <a:round/>
            <a:headEnd type="none" w="med" len="med"/>
            <a:tailEnd type="none" w="med" len="med"/>
          </a:ln>
          <a:effectLst/>
        </p:spPr>
      </p:cxnSp>
      <p:grpSp>
        <p:nvGrpSpPr>
          <p:cNvPr id="26" name="Group 25"/>
          <p:cNvGrpSpPr/>
          <p:nvPr/>
        </p:nvGrpSpPr>
        <p:grpSpPr>
          <a:xfrm>
            <a:off x="5615578" y="2278743"/>
            <a:ext cx="182880" cy="1069848"/>
            <a:chOff x="1284514" y="1581736"/>
            <a:chExt cx="137886" cy="856665"/>
          </a:xfrm>
        </p:grpSpPr>
        <p:cxnSp>
          <p:nvCxnSpPr>
            <p:cNvPr id="23" name="Straight Connector 22"/>
            <p:cNvCxnSpPr/>
            <p:nvPr/>
          </p:nvCxnSpPr>
          <p:spPr bwMode="auto">
            <a:xfrm flipH="1">
              <a:off x="1284514" y="1581736"/>
              <a:ext cx="137886" cy="0"/>
            </a:xfrm>
            <a:prstGeom prst="line">
              <a:avLst/>
            </a:prstGeom>
            <a:noFill/>
            <a:ln w="127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a:off x="1284514" y="1581736"/>
              <a:ext cx="0" cy="856665"/>
            </a:xfrm>
            <a:prstGeom prst="line">
              <a:avLst/>
            </a:prstGeom>
            <a:noFill/>
            <a:ln w="127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flipH="1">
              <a:off x="1284514" y="2438401"/>
              <a:ext cx="137886" cy="0"/>
            </a:xfrm>
            <a:prstGeom prst="line">
              <a:avLst/>
            </a:prstGeom>
            <a:noFill/>
            <a:ln w="12700" cap="flat" cmpd="sng" algn="ctr">
              <a:solidFill>
                <a:schemeClr val="bg1"/>
              </a:solidFill>
              <a:prstDash val="solid"/>
              <a:round/>
              <a:headEnd type="none" w="med" len="med"/>
              <a:tailEnd type="none" w="med" len="med"/>
            </a:ln>
            <a:effectLst/>
          </p:spPr>
        </p:cxnSp>
      </p:grpSp>
      <p:sp>
        <p:nvSpPr>
          <p:cNvPr id="27" name="TextBox 26"/>
          <p:cNvSpPr txBox="1"/>
          <p:nvPr/>
        </p:nvSpPr>
        <p:spPr>
          <a:xfrm>
            <a:off x="5443287" y="2618503"/>
            <a:ext cx="344582" cy="400110"/>
          </a:xfrm>
          <a:prstGeom prst="rect">
            <a:avLst/>
          </a:prstGeom>
          <a:solidFill>
            <a:schemeClr val="tx1"/>
          </a:solidFill>
        </p:spPr>
        <p:txBody>
          <a:bodyPr wrap="none" lIns="0" tIns="91440" rIns="0" bIns="91440" rtlCol="0" anchor="ctr" anchorCtr="0">
            <a:spAutoFit/>
          </a:bodyPr>
          <a:lstStyle/>
          <a:p>
            <a:r>
              <a:rPr lang="en-US" sz="1400" dirty="0">
                <a:solidFill>
                  <a:schemeClr val="bg1"/>
                </a:solidFill>
              </a:rPr>
              <a:t>RTT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57400" y="2286000"/>
            <a:ext cx="5029200" cy="411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8" name="Footer Placeholder 5"/>
          <p:cNvSpPr>
            <a:spLocks noGrp="1"/>
          </p:cNvSpPr>
          <p:nvPr>
            <p:ph type="ftr" sz="quarter" idx="11"/>
          </p:nvPr>
        </p:nvSpPr>
        <p:spPr>
          <a:noFill/>
        </p:spPr>
        <p:txBody>
          <a:bodyPr/>
          <a:lstStyle/>
          <a:p>
            <a:r>
              <a:rPr lang="en-US"/>
              <a:t>CS 2600 Computer Networks I</a:t>
            </a:r>
          </a:p>
        </p:txBody>
      </p:sp>
      <p:sp>
        <p:nvSpPr>
          <p:cNvPr id="6149" name="Slide Number Placeholder 6"/>
          <p:cNvSpPr>
            <a:spLocks noGrp="1"/>
          </p:cNvSpPr>
          <p:nvPr>
            <p:ph type="sldNum" sz="quarter" idx="12"/>
          </p:nvPr>
        </p:nvSpPr>
        <p:spPr>
          <a:noFill/>
        </p:spPr>
        <p:txBody>
          <a:bodyPr/>
          <a:lstStyle/>
          <a:p>
            <a:r>
              <a:rPr lang="en-US"/>
              <a:t>16-</a:t>
            </a:r>
            <a:fld id="{637B91FA-66C1-42A9-A30D-D06E9D8896A2}" type="slidenum">
              <a:rPr lang="en-US" smtClean="0"/>
              <a:pPr/>
              <a:t>8</a:t>
            </a:fld>
            <a:endParaRPr lang="en-US"/>
          </a:p>
        </p:txBody>
      </p:sp>
      <p:sp>
        <p:nvSpPr>
          <p:cNvPr id="6150" name="Rectangle 2"/>
          <p:cNvSpPr>
            <a:spLocks noGrp="1" noChangeArrowheads="1"/>
          </p:cNvSpPr>
          <p:nvPr>
            <p:ph type="title"/>
          </p:nvPr>
        </p:nvSpPr>
        <p:spPr/>
        <p:txBody>
          <a:bodyPr/>
          <a:lstStyle/>
          <a:p>
            <a:pPr eaLnBrk="1" hangingPunct="1"/>
            <a:r>
              <a:rPr lang="en-US" sz="2400" b="1" dirty="0"/>
              <a:t>The Effect of Stop-and-Wait on Link Utilization </a:t>
            </a:r>
            <a:br>
              <a:rPr lang="en-US" sz="2400" b="1" dirty="0"/>
            </a:br>
            <a:r>
              <a:rPr lang="en-US" sz="1400" b="1" dirty="0"/>
              <a:t> (Based on text pp. 105 - 106)</a:t>
            </a:r>
          </a:p>
        </p:txBody>
      </p:sp>
      <p:sp>
        <p:nvSpPr>
          <p:cNvPr id="6151" name="Rectangle 3"/>
          <p:cNvSpPr>
            <a:spLocks noGrp="1" noChangeArrowheads="1"/>
          </p:cNvSpPr>
          <p:nvPr>
            <p:ph sz="half" idx="1"/>
          </p:nvPr>
        </p:nvSpPr>
        <p:spPr>
          <a:xfrm>
            <a:off x="457200" y="1371600"/>
            <a:ext cx="8229600" cy="990600"/>
          </a:xfrm>
        </p:spPr>
        <p:txBody>
          <a:bodyPr/>
          <a:lstStyle/>
          <a:p>
            <a:pPr marL="457200" lvl="1" indent="0" eaLnBrk="1" hangingPunct="1">
              <a:buFontTx/>
              <a:buNone/>
            </a:pPr>
            <a:r>
              <a:rPr lang="en-US" sz="1400" dirty="0">
                <a:latin typeface="Bookman Old Style" pitchFamily="18" charset="0"/>
              </a:rPr>
              <a:t>Assume that we have a 1.5Mbps link with a 45ms RTT and 8KB frame size.  If stop-and-wait ARQ is used, there will be some wasted “bandwidth” while we wait for the ACK.  This wastes transmission capability, especially on expensive WAN links. </a:t>
            </a:r>
          </a:p>
        </p:txBody>
      </p:sp>
      <p:graphicFrame>
        <p:nvGraphicFramePr>
          <p:cNvPr id="6146" name="Object 7"/>
          <p:cNvGraphicFramePr>
            <a:graphicFrameLocks noGrp="1" noChangeAspect="1"/>
          </p:cNvGraphicFramePr>
          <p:nvPr>
            <p:ph sz="half" idx="2"/>
          </p:nvPr>
        </p:nvGraphicFramePr>
        <p:xfrm>
          <a:off x="2286000" y="2362200"/>
          <a:ext cx="4554537" cy="4041775"/>
        </p:xfrm>
        <a:graphic>
          <a:graphicData uri="http://schemas.openxmlformats.org/presentationml/2006/ole">
            <mc:AlternateContent xmlns:mc="http://schemas.openxmlformats.org/markup-compatibility/2006">
              <mc:Choice xmlns:v="urn:schemas-microsoft-com:vml" Requires="v">
                <p:oleObj spid="_x0000_s6209" name="Visio" r:id="rId3" imgW="4746236" imgH="4212347" progId="Visio.Drawing.11">
                  <p:embed/>
                </p:oleObj>
              </mc:Choice>
              <mc:Fallback>
                <p:oleObj name="Visio" r:id="rId3" imgW="4746236" imgH="4212347" progId="Visio.Drawing.11">
                  <p:embed/>
                  <p:pic>
                    <p:nvPicPr>
                      <p:cNvPr id="0" name="Picture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362200"/>
                        <a:ext cx="4554537" cy="404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5181600" y="3429000"/>
            <a:ext cx="1877437" cy="400110"/>
          </a:xfrm>
          <a:prstGeom prst="rect">
            <a:avLst/>
          </a:prstGeom>
          <a:noFill/>
        </p:spPr>
        <p:txBody>
          <a:bodyPr wrap="none" rtlCol="0">
            <a:spAutoFit/>
          </a:bodyPr>
          <a:lstStyle/>
          <a:p>
            <a:r>
              <a:rPr lang="en-US" sz="1000" b="1" dirty="0">
                <a:solidFill>
                  <a:srgbClr val="FF0000"/>
                </a:solidFill>
              </a:rPr>
              <a:t>Stop here and wait for ACK </a:t>
            </a:r>
          </a:p>
          <a:p>
            <a:r>
              <a:rPr lang="en-US" sz="1000" b="1" dirty="0">
                <a:solidFill>
                  <a:srgbClr val="FF0000"/>
                </a:solidFill>
              </a:rPr>
              <a:t>before sending Frame 2</a:t>
            </a:r>
          </a:p>
        </p:txBody>
      </p:sp>
      <p:cxnSp>
        <p:nvCxnSpPr>
          <p:cNvPr id="13" name="Straight Arrow Connector 12"/>
          <p:cNvCxnSpPr/>
          <p:nvPr/>
        </p:nvCxnSpPr>
        <p:spPr bwMode="auto">
          <a:xfrm flipH="1">
            <a:off x="4069080" y="3648456"/>
            <a:ext cx="1201057" cy="384631"/>
          </a:xfrm>
          <a:prstGeom prst="straightConnector1">
            <a:avLst/>
          </a:prstGeom>
          <a:noFill/>
          <a:ln w="19050" cap="flat" cmpd="sng" algn="ctr">
            <a:solidFill>
              <a:srgbClr val="FF0000"/>
            </a:solidFill>
            <a:prstDash val="solid"/>
            <a:round/>
            <a:headEnd type="none" w="med" len="med"/>
            <a:tailEnd type="triangle"/>
          </a:ln>
          <a:effectLst/>
        </p:spPr>
      </p:cxnSp>
      <p:sp>
        <p:nvSpPr>
          <p:cNvPr id="21" name="TextBox 20"/>
          <p:cNvSpPr txBox="1"/>
          <p:nvPr/>
        </p:nvSpPr>
        <p:spPr>
          <a:xfrm>
            <a:off x="4648200" y="5257800"/>
            <a:ext cx="1371599" cy="246221"/>
          </a:xfrm>
          <a:prstGeom prst="rect">
            <a:avLst/>
          </a:prstGeom>
          <a:noFill/>
        </p:spPr>
        <p:txBody>
          <a:bodyPr wrap="square" rtlCol="0">
            <a:spAutoFit/>
          </a:bodyPr>
          <a:lstStyle/>
          <a:p>
            <a:r>
              <a:rPr lang="en-US" sz="1000" b="1" dirty="0">
                <a:solidFill>
                  <a:srgbClr val="FF0000"/>
                </a:solidFill>
              </a:rPr>
              <a:t>Wasted capacity</a:t>
            </a:r>
          </a:p>
        </p:txBody>
      </p:sp>
      <p:sp>
        <p:nvSpPr>
          <p:cNvPr id="22" name="Right Brace 21"/>
          <p:cNvSpPr/>
          <p:nvPr/>
        </p:nvSpPr>
        <p:spPr bwMode="auto">
          <a:xfrm>
            <a:off x="4191000" y="4495800"/>
            <a:ext cx="304800" cy="1295400"/>
          </a:xfrm>
          <a:prstGeom prst="rightBrac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23" name="Straight Arrow Connector 22"/>
          <p:cNvCxnSpPr/>
          <p:nvPr/>
        </p:nvCxnSpPr>
        <p:spPr bwMode="auto">
          <a:xfrm rot="10800000">
            <a:off x="4572000" y="5181604"/>
            <a:ext cx="152400" cy="152397"/>
          </a:xfrm>
          <a:prstGeom prst="straightConnector1">
            <a:avLst/>
          </a:prstGeom>
          <a:noFill/>
          <a:ln w="19050" cap="flat" cmpd="sng" algn="ctr">
            <a:solidFill>
              <a:srgbClr val="FF0000"/>
            </a:solidFill>
            <a:prstDash val="solid"/>
            <a:round/>
            <a:headEnd type="none" w="med" len="med"/>
            <a:tailEnd type="none"/>
          </a:ln>
          <a:effectLst/>
        </p:spPr>
      </p:cxnSp>
      <p:sp>
        <p:nvSpPr>
          <p:cNvPr id="26" name="TextBox 25"/>
          <p:cNvSpPr txBox="1"/>
          <p:nvPr/>
        </p:nvSpPr>
        <p:spPr>
          <a:xfrm>
            <a:off x="5105400" y="5551714"/>
            <a:ext cx="2147455" cy="246221"/>
          </a:xfrm>
          <a:prstGeom prst="rect">
            <a:avLst/>
          </a:prstGeom>
          <a:noFill/>
        </p:spPr>
        <p:txBody>
          <a:bodyPr wrap="square" rtlCol="0">
            <a:spAutoFit/>
          </a:bodyPr>
          <a:lstStyle/>
          <a:p>
            <a:pPr algn="l"/>
            <a:r>
              <a:rPr lang="en-US" sz="1000" b="1" dirty="0">
                <a:solidFill>
                  <a:srgbClr val="FF0000"/>
                </a:solidFill>
              </a:rPr>
              <a:t>Transmit frame 2 here (finally!)</a:t>
            </a:r>
          </a:p>
        </p:txBody>
      </p:sp>
      <p:cxnSp>
        <p:nvCxnSpPr>
          <p:cNvPr id="27" name="Straight Arrow Connector 26"/>
          <p:cNvCxnSpPr>
            <a:stCxn id="26" idx="1"/>
          </p:cNvCxnSpPr>
          <p:nvPr/>
        </p:nvCxnSpPr>
        <p:spPr bwMode="auto">
          <a:xfrm flipH="1" flipV="1">
            <a:off x="4114800" y="5504021"/>
            <a:ext cx="990600" cy="170804"/>
          </a:xfrm>
          <a:prstGeom prst="straightConnector1">
            <a:avLst/>
          </a:prstGeom>
          <a:noFill/>
          <a:ln w="19050" cap="flat" cmpd="sng" algn="ctr">
            <a:solidFill>
              <a:srgbClr val="FF0000"/>
            </a:solidFill>
            <a:prstDash val="solid"/>
            <a:round/>
            <a:headEnd type="none" w="med" len="med"/>
            <a:tailEnd type="triangle"/>
          </a:ln>
          <a:effectLst/>
        </p:spPr>
      </p:cxnSp>
      <p:sp>
        <p:nvSpPr>
          <p:cNvPr id="36" name="TextBox 35"/>
          <p:cNvSpPr txBox="1"/>
          <p:nvPr/>
        </p:nvSpPr>
        <p:spPr>
          <a:xfrm>
            <a:off x="4114800" y="2667000"/>
            <a:ext cx="838200" cy="369332"/>
          </a:xfrm>
          <a:prstGeom prst="rect">
            <a:avLst/>
          </a:prstGeom>
          <a:noFill/>
        </p:spPr>
        <p:txBody>
          <a:bodyPr wrap="square" rtlCol="0">
            <a:spAutoFit/>
          </a:bodyPr>
          <a:lstStyle/>
          <a:p>
            <a:r>
              <a:rPr lang="en-US" sz="900" b="1" dirty="0">
                <a:solidFill>
                  <a:srgbClr val="FF0000"/>
                </a:solidFill>
              </a:rPr>
              <a:t>22.5ms</a:t>
            </a:r>
          </a:p>
          <a:p>
            <a:r>
              <a:rPr lang="en-US" sz="900" b="1" dirty="0">
                <a:solidFill>
                  <a:srgbClr val="FF0000"/>
                </a:solidFill>
              </a:rPr>
              <a:t>prop. delay</a:t>
            </a:r>
          </a:p>
        </p:txBody>
      </p:sp>
      <p:cxnSp>
        <p:nvCxnSpPr>
          <p:cNvPr id="37" name="Straight Arrow Connector 36"/>
          <p:cNvCxnSpPr/>
          <p:nvPr/>
        </p:nvCxnSpPr>
        <p:spPr bwMode="auto">
          <a:xfrm rot="10800000" flipV="1">
            <a:off x="4114800" y="2862942"/>
            <a:ext cx="838200" cy="1"/>
          </a:xfrm>
          <a:prstGeom prst="straightConnector1">
            <a:avLst/>
          </a:prstGeom>
          <a:noFill/>
          <a:ln w="19050" cap="flat" cmpd="sng" algn="ctr">
            <a:solidFill>
              <a:srgbClr val="FF0000"/>
            </a:solidFill>
            <a:prstDash val="sysDot"/>
            <a:round/>
            <a:headEnd type="triangle" w="med" len="med"/>
            <a:tailEnd type="none"/>
          </a:ln>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4"/>
          <p:cNvSpPr>
            <a:spLocks noGrp="1"/>
          </p:cNvSpPr>
          <p:nvPr>
            <p:ph type="ftr" sz="quarter" idx="11"/>
          </p:nvPr>
        </p:nvSpPr>
        <p:spPr>
          <a:noFill/>
        </p:spPr>
        <p:txBody>
          <a:bodyPr/>
          <a:lstStyle/>
          <a:p>
            <a:r>
              <a:rPr lang="en-US"/>
              <a:t>CS 2600 Computer Networks I</a:t>
            </a:r>
          </a:p>
        </p:txBody>
      </p:sp>
      <p:sp>
        <p:nvSpPr>
          <p:cNvPr id="16388" name="Slide Number Placeholder 5"/>
          <p:cNvSpPr>
            <a:spLocks noGrp="1"/>
          </p:cNvSpPr>
          <p:nvPr>
            <p:ph type="sldNum" sz="quarter" idx="12"/>
          </p:nvPr>
        </p:nvSpPr>
        <p:spPr>
          <a:noFill/>
        </p:spPr>
        <p:txBody>
          <a:bodyPr/>
          <a:lstStyle/>
          <a:p>
            <a:r>
              <a:rPr lang="en-US"/>
              <a:t>16-</a:t>
            </a:r>
            <a:fld id="{1FD3B0D3-ED70-4BB4-A1F6-BF921926F7A7}" type="slidenum">
              <a:rPr lang="en-US" smtClean="0"/>
              <a:pPr/>
              <a:t>9</a:t>
            </a:fld>
            <a:endParaRPr lang="en-US"/>
          </a:p>
        </p:txBody>
      </p:sp>
      <p:sp>
        <p:nvSpPr>
          <p:cNvPr id="16389" name="Rectangle 2"/>
          <p:cNvSpPr>
            <a:spLocks noGrp="1" noChangeArrowheads="1"/>
          </p:cNvSpPr>
          <p:nvPr>
            <p:ph type="title"/>
          </p:nvPr>
        </p:nvSpPr>
        <p:spPr/>
        <p:txBody>
          <a:bodyPr/>
          <a:lstStyle/>
          <a:p>
            <a:pPr eaLnBrk="1" hangingPunct="1"/>
            <a:r>
              <a:rPr lang="en-US" sz="2400" b="1" dirty="0"/>
              <a:t>The Problem with Stop-and-Wait</a:t>
            </a:r>
          </a:p>
        </p:txBody>
      </p:sp>
      <p:sp>
        <p:nvSpPr>
          <p:cNvPr id="16390" name="Rectangle 3"/>
          <p:cNvSpPr>
            <a:spLocks noGrp="1" noChangeArrowheads="1"/>
          </p:cNvSpPr>
          <p:nvPr>
            <p:ph idx="1"/>
          </p:nvPr>
        </p:nvSpPr>
        <p:spPr>
          <a:xfrm>
            <a:off x="457200" y="1600201"/>
            <a:ext cx="8229600" cy="3335054"/>
          </a:xfrm>
        </p:spPr>
        <p:txBody>
          <a:bodyPr/>
          <a:lstStyle/>
          <a:p>
            <a:pPr marL="0" indent="0" eaLnBrk="1" hangingPunct="1">
              <a:buFontTx/>
              <a:buNone/>
            </a:pPr>
            <a:r>
              <a:rPr lang="en-US" sz="1600" dirty="0">
                <a:latin typeface="Bookman Old Style" pitchFamily="18" charset="0"/>
              </a:rPr>
              <a:t>Conclusions so far:</a:t>
            </a:r>
          </a:p>
          <a:p>
            <a:pPr marL="0" indent="0" eaLnBrk="1" hangingPunct="1">
              <a:buFontTx/>
              <a:buNone/>
            </a:pPr>
            <a:endParaRPr lang="en-US" sz="1600" dirty="0">
              <a:latin typeface="Bookman Old Style" pitchFamily="18" charset="0"/>
            </a:endParaRPr>
          </a:p>
          <a:p>
            <a:pPr marL="457200" lvl="1" indent="0" eaLnBrk="1" hangingPunct="1">
              <a:buFontTx/>
              <a:buNone/>
            </a:pPr>
            <a:r>
              <a:rPr lang="en-US" sz="1600" dirty="0">
                <a:latin typeface="Bookman Old Style" pitchFamily="18" charset="0"/>
              </a:rPr>
              <a:t>1. In the previous scenario, the available data rate is 1.5Mbps, but we can’t do any better than about 730Kbps on a continuous basis (49% link utilization).</a:t>
            </a:r>
          </a:p>
          <a:p>
            <a:pPr marL="457200" lvl="1" indent="0" eaLnBrk="1" hangingPunct="1">
              <a:buFontTx/>
              <a:buNone/>
            </a:pPr>
            <a:endParaRPr lang="en-US" sz="1600" dirty="0">
              <a:latin typeface="Bookman Old Style" pitchFamily="18" charset="0"/>
            </a:endParaRPr>
          </a:p>
          <a:p>
            <a:pPr marL="457200" lvl="1" indent="0" eaLnBrk="1" hangingPunct="1">
              <a:buFontTx/>
              <a:buNone/>
            </a:pPr>
            <a:r>
              <a:rPr lang="en-US" sz="1600" dirty="0">
                <a:latin typeface="Bookman Old Style" pitchFamily="18" charset="0"/>
              </a:rPr>
              <a:t>	Calculation:  </a:t>
            </a:r>
            <a:r>
              <a:rPr lang="en-US" sz="1600" dirty="0">
                <a:latin typeface="Courier New" pitchFamily="49" charset="0"/>
                <a:cs typeface="Courier New" pitchFamily="49" charset="0"/>
              </a:rPr>
              <a:t>8KB/87.6ms = 64,000bits/.0876sec ≈ 730Kbps</a:t>
            </a:r>
          </a:p>
          <a:p>
            <a:pPr marL="457200" lvl="1" indent="0" eaLnBrk="1" hangingPunct="1">
              <a:buFontTx/>
              <a:buNone/>
            </a:pPr>
            <a:endParaRPr lang="en-US" sz="1600" dirty="0">
              <a:latin typeface="Bookman Old Style" pitchFamily="18" charset="0"/>
            </a:endParaRPr>
          </a:p>
          <a:p>
            <a:pPr marL="457200" lvl="1" indent="0" eaLnBrk="1" hangingPunct="1">
              <a:buFontTx/>
              <a:buNone/>
            </a:pPr>
            <a:r>
              <a:rPr lang="en-US" sz="1600" dirty="0">
                <a:latin typeface="Bookman Old Style" pitchFamily="18" charset="0"/>
              </a:rPr>
              <a:t>2. If we could avoid having to wait for the ACK for each frame before transmitting the next, we should be able to do a better job of “filling the pipe”.</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12080</TotalTime>
  <Words>1251</Words>
  <Application>Microsoft Macintosh PowerPoint</Application>
  <PresentationFormat>On-screen Show (4:3)</PresentationFormat>
  <Paragraphs>141</Paragraphs>
  <Slides>16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Bookman Old Style</vt:lpstr>
      <vt:lpstr>Courier New</vt:lpstr>
      <vt:lpstr>Times New Roman</vt:lpstr>
      <vt:lpstr>Default Design</vt:lpstr>
      <vt:lpstr>Visio</vt:lpstr>
      <vt:lpstr>CS 2600 Computer Networks I Dr. Sayeed Sajal  Lecture 16 Link Utilization</vt:lpstr>
      <vt:lpstr>Control Messages for Managing Retransmission</vt:lpstr>
      <vt:lpstr>HDLC Supervisory Frame Operations</vt:lpstr>
      <vt:lpstr>Figure 2.17  Timeline Showing Four Different  Scenarios for the Stop-and-Wait Algorithm</vt:lpstr>
      <vt:lpstr>PowerPoint Presentation</vt:lpstr>
      <vt:lpstr>HDLC Frame Format</vt:lpstr>
      <vt:lpstr>Figure 2.18  Timeline for Stop-and-Wait  with 1-bit Sequence Number</vt:lpstr>
      <vt:lpstr>The Effect of Stop-and-Wait on Link Utilization   (Based on text pp. 105 - 106)</vt:lpstr>
      <vt:lpstr>The Problem with Stop-and-Wait</vt:lpstr>
      <vt:lpstr>The Sliding Window Alternative to Stop-and-Wait</vt:lpstr>
      <vt:lpstr>It’s Even Worse Than That!</vt:lpstr>
      <vt:lpstr>Conclusions About ARQ Systems</vt:lpstr>
      <vt:lpstr>What Characteristics Affect Stop-and-Wait?</vt:lpstr>
      <vt:lpstr>The Effect of a on Link Utilization</vt:lpstr>
      <vt:lpstr>PowerPoint Presentation</vt:lpstr>
      <vt:lpstr>Homework Question 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Sayeed Sajal</cp:lastModifiedBy>
  <cp:revision>726</cp:revision>
  <cp:lastPrinted>1601-01-01T00:00:00Z</cp:lastPrinted>
  <dcterms:created xsi:type="dcterms:W3CDTF">2003-04-27T18:03:04Z</dcterms:created>
  <dcterms:modified xsi:type="dcterms:W3CDTF">2020-10-19T03:20:41Z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