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7"/>
  </p:notesMasterIdLst>
  <p:handoutMasterIdLst>
    <p:handoutMasterId r:id="rId18"/>
  </p:handoutMasterIdLst>
  <p:sldIdLst>
    <p:sldId id="275" r:id="rId2"/>
    <p:sldId id="441" r:id="rId3"/>
    <p:sldId id="442" r:id="rId4"/>
    <p:sldId id="443" r:id="rId5"/>
    <p:sldId id="444" r:id="rId6"/>
    <p:sldId id="445" r:id="rId7"/>
    <p:sldId id="392" r:id="rId8"/>
    <p:sldId id="393" r:id="rId9"/>
    <p:sldId id="394" r:id="rId10"/>
    <p:sldId id="395" r:id="rId11"/>
    <p:sldId id="434" r:id="rId12"/>
    <p:sldId id="435" r:id="rId13"/>
    <p:sldId id="436" r:id="rId14"/>
    <p:sldId id="437" r:id="rId15"/>
    <p:sldId id="440" r:id="rId16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33CC33"/>
    <a:srgbClr val="99CC00"/>
    <a:srgbClr val="DDDDDD"/>
    <a:srgbClr val="C0C0C0"/>
    <a:srgbClr val="CCCCFF"/>
    <a:srgbClr val="CCECFF"/>
    <a:srgbClr val="99CC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57" autoAdjust="0"/>
    <p:restoredTop sz="94569" autoAdjust="0"/>
  </p:normalViewPr>
  <p:slideViewPr>
    <p:cSldViewPr snapToGrid="0">
      <p:cViewPr varScale="1">
        <p:scale>
          <a:sx n="114" d="100"/>
          <a:sy n="114" d="100"/>
        </p:scale>
        <p:origin x="13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7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9C3A7FE-FB84-4458-B431-09777B598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54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2D426D9-9B0A-4CD1-A80A-1A8641F593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466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4674FD-F945-41C1-9E5F-0F8C41A32A5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3/2/19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D58DF311-6B61-4C27-860C-5E3029B866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3/2/19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689C30C1-BC44-4775-80C2-BD22BE205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3/2/19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E73D4E1D-58A0-46D3-A8A2-9912E2393E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3/2/19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CA7DB686-C949-464A-B4EB-8641E5CFD3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3/2/19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D0F22AD9-8D62-4FDA-88C3-0D3ACBD12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3/2/19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85C9D28A-7E6D-438A-B176-C230D208C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3/2/19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23F4DDA9-571C-43BF-A555-C788E8A0D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3/2/19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925F5221-58B6-42F8-BB5A-B8ADE7CB4B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3/2/19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4A36C388-BDA9-409C-9E37-E686F6407A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3/2/19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40345A52-8A0A-4F42-A0D8-E5403B1D0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3/2/19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530373FE-AF94-48DF-9345-6CC6B3B4E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/>
            </a:lvl1pPr>
          </a:lstStyle>
          <a:p>
            <a:pPr>
              <a:defRPr/>
            </a:pPr>
            <a:r>
              <a:rPr lang="en-US"/>
              <a:t>3/2/19</a:t>
            </a:r>
          </a:p>
        </p:txBody>
      </p:sp>
      <p:sp>
        <p:nvSpPr>
          <p:cNvPr id="351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477000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351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r>
              <a:rPr lang="en-US"/>
              <a:t>17-</a:t>
            </a:r>
            <a:fld id="{FC73FACE-A0F9-458F-B889-3AF2F40B2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hyperlink" Target="http://www.datacottage.com/nch/index_htm_files/enetani.gif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datacottage.com/nch/eoperation.htm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71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17-</a:t>
            </a:r>
            <a:fld id="{CD92ED14-F4CF-4691-AC74-08D7C9B4E28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/>
          <a:lstStyle/>
          <a:p>
            <a:pPr eaLnBrk="1" hangingPunct="1"/>
            <a:r>
              <a:rPr lang="en-US" sz="3200" b="1" dirty="0"/>
              <a:t>CS 2600</a:t>
            </a:r>
            <a:br>
              <a:rPr lang="en-US" sz="3200" b="1" dirty="0"/>
            </a:br>
            <a:r>
              <a:rPr lang="en-US" sz="3200" b="1" dirty="0"/>
              <a:t>Computer Networks I</a:t>
            </a:r>
            <a:br>
              <a:rPr lang="en-US" sz="3200" b="1" dirty="0"/>
            </a:br>
            <a:r>
              <a:rPr lang="en-US" sz="3200" b="1" dirty="0"/>
              <a:t>Dr. Sayeed Sajal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2800" b="1" dirty="0"/>
              <a:t>Lecture 17</a:t>
            </a:r>
            <a:br>
              <a:rPr lang="en-US" sz="2800" b="1" dirty="0"/>
            </a:br>
            <a:r>
              <a:rPr lang="en-US" sz="2800" b="1" dirty="0"/>
              <a:t>Sliding Window ARQ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4925" y="2867025"/>
            <a:ext cx="6629400" cy="1752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17-</a:t>
            </a:r>
            <a:fld id="{68E7F65D-15FD-4DEF-BCD9-199CAB74039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Receive Sliding Window Example Showing </a:t>
            </a:r>
            <a:br>
              <a:rPr lang="en-US" sz="2400" b="1" dirty="0"/>
            </a:br>
            <a:r>
              <a:rPr lang="en-US" sz="2400" b="1" dirty="0"/>
              <a:t>Recovery From Missing Frame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95425"/>
            <a:ext cx="8229600" cy="13239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600" dirty="0">
                <a:latin typeface="Bookman Old Style" pitchFamily="18" charset="0"/>
              </a:rPr>
              <a:t>Eventually the sender’s T1 timer expires (or the receiver NAKs frame 6), and 6 is retransmitted.  When frame 6 is received, </a:t>
            </a:r>
            <a:r>
              <a:rPr lang="en-US" sz="1600" b="1" dirty="0"/>
              <a:t>SeqNumToAck</a:t>
            </a:r>
            <a:r>
              <a:rPr lang="en-US" sz="1600" dirty="0">
                <a:latin typeface="Bookman Old Style" pitchFamily="18" charset="0"/>
              </a:rPr>
              <a:t> will be set to 8, the new </a:t>
            </a:r>
            <a:r>
              <a:rPr lang="en-US" sz="1600" b="1" dirty="0"/>
              <a:t>LAF</a:t>
            </a:r>
            <a:r>
              <a:rPr lang="en-US" sz="1600" dirty="0">
                <a:latin typeface="Bookman Old Style" pitchFamily="18" charset="0"/>
              </a:rPr>
              <a:t> will become 12, a </a:t>
            </a:r>
            <a:r>
              <a:rPr lang="en-US" sz="1600" i="1" dirty="0">
                <a:latin typeface="Bookman Old Style" pitchFamily="18" charset="0"/>
              </a:rPr>
              <a:t>cumulative</a:t>
            </a:r>
            <a:r>
              <a:rPr lang="en-US" sz="1600" dirty="0">
                <a:latin typeface="Bookman Old Style" pitchFamily="18" charset="0"/>
              </a:rPr>
              <a:t> ACK for frame 8 will be returned to the sender, and </a:t>
            </a:r>
            <a:r>
              <a:rPr lang="en-US" sz="1600" b="1" dirty="0"/>
              <a:t>LFR</a:t>
            </a:r>
            <a:r>
              <a:rPr lang="en-US" sz="1600" dirty="0">
                <a:latin typeface="Bookman Old Style" pitchFamily="18" charset="0"/>
              </a:rPr>
              <a:t> will be set to 8.  The receive window is then advanced beyond the </a:t>
            </a:r>
            <a:r>
              <a:rPr lang="en-US" sz="1600" b="1" dirty="0"/>
              <a:t>LFR</a:t>
            </a:r>
            <a:r>
              <a:rPr lang="en-US" sz="1600" dirty="0">
                <a:latin typeface="Bookman Old Style" pitchFamily="18" charset="0"/>
              </a:rPr>
              <a:t>.</a:t>
            </a:r>
          </a:p>
          <a:p>
            <a:pPr marL="0" indent="0" eaLnBrk="1" hangingPunct="1"/>
            <a:endParaRPr lang="en-US" sz="1600" dirty="0">
              <a:latin typeface="Bookman Old Style" pitchFamily="18" charset="0"/>
            </a:endParaRPr>
          </a:p>
        </p:txBody>
      </p:sp>
      <p:sp>
        <p:nvSpPr>
          <p:cNvPr id="4104" name="Rect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580516"/>
              </p:ext>
            </p:extLst>
          </p:nvPr>
        </p:nvGraphicFramePr>
        <p:xfrm>
          <a:off x="1371600" y="2895600"/>
          <a:ext cx="6477000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110446" imgH="855193" progId="Visio.Drawing.11">
                  <p:embed/>
                </p:oleObj>
              </mc:Choice>
              <mc:Fallback>
                <p:oleObj name="Visio" r:id="rId2" imgW="3110446" imgH="855193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895600"/>
                        <a:ext cx="6477000" cy="177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7725" y="1466850"/>
            <a:ext cx="7515225" cy="48196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17-</a:t>
            </a:r>
            <a:fld id="{A6741634-EECD-4732-8616-DF3D0449562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HDLC Supervisory Frame Types for </a:t>
            </a:r>
            <a:br>
              <a:rPr lang="en-US" sz="2400" b="1"/>
            </a:br>
            <a:r>
              <a:rPr lang="en-US" sz="2400" b="1"/>
              <a:t>Go-Back-</a:t>
            </a:r>
            <a:r>
              <a:rPr lang="en-US" sz="2400" b="1" i="1"/>
              <a:t>n</a:t>
            </a:r>
            <a:r>
              <a:rPr lang="en-US" sz="2400" b="1"/>
              <a:t> and Selective Reject</a:t>
            </a:r>
          </a:p>
        </p:txBody>
      </p:sp>
      <p:graphicFrame>
        <p:nvGraphicFramePr>
          <p:cNvPr id="5122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487551"/>
              </p:ext>
            </p:extLst>
          </p:nvPr>
        </p:nvGraphicFramePr>
        <p:xfrm>
          <a:off x="920750" y="1581150"/>
          <a:ext cx="7243763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768133" imgH="4853635" progId="Visio.Drawing.11">
                  <p:embed/>
                </p:oleObj>
              </mc:Choice>
              <mc:Fallback>
                <p:oleObj name="Visio" r:id="rId2" imgW="7768133" imgH="4853635" progId="Visio.Drawing.11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1581150"/>
                        <a:ext cx="7243763" cy="452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17-</a:t>
            </a:r>
            <a:fld id="{953DB743-741C-4755-B80C-CACA4C9B1F6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Bob Metcalfe (1946 - )</a:t>
            </a:r>
          </a:p>
        </p:txBody>
      </p:sp>
      <p:sp>
        <p:nvSpPr>
          <p:cNvPr id="11271" name="Rectangle 28"/>
          <p:cNvSpPr>
            <a:spLocks noChangeArrowheads="1"/>
          </p:cNvSpPr>
          <p:nvPr/>
        </p:nvSpPr>
        <p:spPr bwMode="auto">
          <a:xfrm>
            <a:off x="4596283" y="1656160"/>
            <a:ext cx="40386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800" i="1" dirty="0">
                <a:latin typeface="Bookman Old Style" pitchFamily="18" charset="0"/>
              </a:rPr>
              <a:t>Inventor of Ethernet (with David Boggs)</a:t>
            </a:r>
          </a:p>
          <a:p>
            <a:endParaRPr lang="en-US" sz="1800" i="1" dirty="0">
              <a:latin typeface="Bookman Old Style" pitchFamily="18" charset="0"/>
            </a:endParaRPr>
          </a:p>
          <a:p>
            <a:r>
              <a:rPr lang="en-US" sz="1800" i="1" dirty="0">
                <a:latin typeface="Bookman Old Style" pitchFamily="18" charset="0"/>
              </a:rPr>
              <a:t>Recipient of the National Medal of Technology, awarded by President George W. Bush in 2005 for “the invention, standardization and commercialization of Ethernet” </a:t>
            </a:r>
          </a:p>
          <a:p>
            <a:endParaRPr lang="en-US" sz="1800" i="1" dirty="0">
              <a:latin typeface="Bookman Old Style" pitchFamily="18" charset="0"/>
            </a:endParaRPr>
          </a:p>
          <a:p>
            <a:endParaRPr lang="en-US" sz="1800" i="1" dirty="0">
              <a:latin typeface="Bookman Old Style" pitchFamily="18" charset="0"/>
            </a:endParaRPr>
          </a:p>
          <a:p>
            <a:r>
              <a:rPr lang="en-US" sz="1800" i="1" dirty="0">
                <a:latin typeface="Bookman Old Style" pitchFamily="18" charset="0"/>
              </a:rPr>
              <a:t>Metcalfe’s Law: “The value of a communications network is proportional to the square of the number of connected users of the system (n</a:t>
            </a:r>
            <a:r>
              <a:rPr lang="en-US" sz="1800" i="1" baseline="30000" dirty="0">
                <a:latin typeface="Bookman Old Style" panose="02050604050505020204" pitchFamily="18" charset="0"/>
              </a:rPr>
              <a:t>2</a:t>
            </a:r>
            <a:r>
              <a:rPr lang="en-US" sz="1800" i="1" dirty="0">
                <a:latin typeface="Bookman Old Style" panose="02050604050505020204" pitchFamily="18" charset="0"/>
              </a:rPr>
              <a:t>).”</a:t>
            </a:r>
          </a:p>
        </p:txBody>
      </p:sp>
      <p:pic>
        <p:nvPicPr>
          <p:cNvPr id="22530" name="Picture 2" descr="A picture of Bob Metcal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78" y="1580870"/>
            <a:ext cx="3291552" cy="439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17-</a:t>
            </a:r>
            <a:fld id="{5158DBC2-88C3-4F60-BFFE-D93F94E0F20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Parsing “CSMA/CD” and “10BASE5”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600200"/>
            <a:ext cx="5943600" cy="381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dirty="0">
                <a:latin typeface="Bookman Old Style" pitchFamily="18" charset="0"/>
              </a:rPr>
              <a:t>Carrier Sense Multiple Access with Collision Detect</a:t>
            </a:r>
          </a:p>
        </p:txBody>
      </p:sp>
      <p:grpSp>
        <p:nvGrpSpPr>
          <p:cNvPr id="2" name="Group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981200"/>
            <a:ext cx="1562100" cy="914400"/>
            <a:chOff x="336" y="1248"/>
            <a:chExt cx="984" cy="576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336" y="1248"/>
              <a:ext cx="984" cy="96"/>
              <a:chOff x="336" y="1248"/>
              <a:chExt cx="984" cy="96"/>
            </a:xfrm>
          </p:grpSpPr>
          <p:sp>
            <p:nvSpPr>
              <p:cNvPr id="12311" name="Line 5"/>
              <p:cNvSpPr>
                <a:spLocks noChangeShapeType="1"/>
              </p:cNvSpPr>
              <p:nvPr/>
            </p:nvSpPr>
            <p:spPr bwMode="auto">
              <a:xfrm>
                <a:off x="336" y="1344"/>
                <a:ext cx="9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2" name="Line 6"/>
              <p:cNvSpPr>
                <a:spLocks noChangeShapeType="1"/>
              </p:cNvSpPr>
              <p:nvPr/>
            </p:nvSpPr>
            <p:spPr bwMode="auto">
              <a:xfrm>
                <a:off x="336" y="1248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3" name="Line 7"/>
              <p:cNvSpPr>
                <a:spLocks noChangeShapeType="1"/>
              </p:cNvSpPr>
              <p:nvPr/>
            </p:nvSpPr>
            <p:spPr bwMode="auto">
              <a:xfrm>
                <a:off x="1320" y="1248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10" name="Line 9"/>
            <p:cNvSpPr>
              <a:spLocks noChangeShapeType="1"/>
            </p:cNvSpPr>
            <p:nvPr/>
          </p:nvSpPr>
          <p:spPr bwMode="auto">
            <a:xfrm flipH="1">
              <a:off x="720" y="1344"/>
              <a:ext cx="96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6" name="Text Box 11"/>
          <p:cNvSpPr txBox="1">
            <a:spLocks noChangeArrowheads="1"/>
          </p:cNvSpPr>
          <p:nvPr/>
        </p:nvSpPr>
        <p:spPr bwMode="auto">
          <a:xfrm>
            <a:off x="326571" y="2870200"/>
            <a:ext cx="360427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500" dirty="0"/>
              <a:t>Listen for other nodes’ transmissions…</a:t>
            </a:r>
          </a:p>
        </p:txBody>
      </p:sp>
      <p:grpSp>
        <p:nvGrpSpPr>
          <p:cNvPr id="4" name="Group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981200"/>
            <a:ext cx="1752600" cy="152400"/>
            <a:chOff x="336" y="1248"/>
            <a:chExt cx="984" cy="96"/>
          </a:xfrm>
        </p:grpSpPr>
        <p:sp>
          <p:nvSpPr>
            <p:cNvPr id="12306" name="Line 14"/>
            <p:cNvSpPr>
              <a:spLocks noChangeShapeType="1"/>
            </p:cNvSpPr>
            <p:nvPr/>
          </p:nvSpPr>
          <p:spPr bwMode="auto">
            <a:xfrm>
              <a:off x="336" y="1344"/>
              <a:ext cx="9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Line 15"/>
            <p:cNvSpPr>
              <a:spLocks noChangeShapeType="1"/>
            </p:cNvSpPr>
            <p:nvPr/>
          </p:nvSpPr>
          <p:spPr bwMode="auto">
            <a:xfrm>
              <a:off x="336" y="1248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Line 16"/>
            <p:cNvSpPr>
              <a:spLocks noChangeShapeType="1"/>
            </p:cNvSpPr>
            <p:nvPr/>
          </p:nvSpPr>
          <p:spPr bwMode="auto">
            <a:xfrm>
              <a:off x="1320" y="1248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8" name="Lin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2133600"/>
            <a:ext cx="17463" cy="1295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1981200"/>
            <a:ext cx="1752600" cy="152400"/>
            <a:chOff x="336" y="1248"/>
            <a:chExt cx="984" cy="96"/>
          </a:xfrm>
        </p:grpSpPr>
        <p:sp>
          <p:nvSpPr>
            <p:cNvPr id="12303" name="Line 20"/>
            <p:cNvSpPr>
              <a:spLocks noChangeShapeType="1"/>
            </p:cNvSpPr>
            <p:nvPr/>
          </p:nvSpPr>
          <p:spPr bwMode="auto">
            <a:xfrm>
              <a:off x="336" y="1344"/>
              <a:ext cx="9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Line 21"/>
            <p:cNvSpPr>
              <a:spLocks noChangeShapeType="1"/>
            </p:cNvSpPr>
            <p:nvPr/>
          </p:nvSpPr>
          <p:spPr bwMode="auto">
            <a:xfrm>
              <a:off x="336" y="1248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5" name="Line 22"/>
            <p:cNvSpPr>
              <a:spLocks noChangeShapeType="1"/>
            </p:cNvSpPr>
            <p:nvPr/>
          </p:nvSpPr>
          <p:spPr bwMode="auto">
            <a:xfrm>
              <a:off x="1320" y="1248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00" name="Line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6494463" y="2133600"/>
            <a:ext cx="287337" cy="762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1" name="Text Box 24"/>
          <p:cNvSpPr txBox="1">
            <a:spLocks noChangeArrowheads="1"/>
          </p:cNvSpPr>
          <p:nvPr/>
        </p:nvSpPr>
        <p:spPr bwMode="auto">
          <a:xfrm>
            <a:off x="4376057" y="2870200"/>
            <a:ext cx="4626429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500" dirty="0"/>
              <a:t>…sense when multiple messages cross on the wire</a:t>
            </a:r>
          </a:p>
        </p:txBody>
      </p:sp>
      <p:sp>
        <p:nvSpPr>
          <p:cNvPr id="12302" name="Text Box 25"/>
          <p:cNvSpPr txBox="1">
            <a:spLocks noChangeArrowheads="1"/>
          </p:cNvSpPr>
          <p:nvPr/>
        </p:nvSpPr>
        <p:spPr bwMode="auto">
          <a:xfrm>
            <a:off x="2143125" y="3422650"/>
            <a:ext cx="394370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 dirty="0"/>
              <a:t>…allow multiple nodes to share the cable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3833436" y="4111824"/>
            <a:ext cx="1419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buFontTx/>
              <a:buNone/>
            </a:pPr>
            <a:r>
              <a:rPr lang="en-US" sz="1800" dirty="0">
                <a:latin typeface="Bookman Old Style" pitchFamily="18" charset="0"/>
              </a:rPr>
              <a:t>10BASE5</a:t>
            </a:r>
          </a:p>
        </p:txBody>
      </p:sp>
      <p:grpSp>
        <p:nvGrpSpPr>
          <p:cNvPr id="33" name="Group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3833435" y="4481455"/>
            <a:ext cx="426507" cy="533514"/>
            <a:chOff x="-199" y="1248"/>
            <a:chExt cx="1519" cy="430"/>
          </a:xfrm>
        </p:grpSpPr>
        <p:grpSp>
          <p:nvGrpSpPr>
            <p:cNvPr id="34" name="Group 8"/>
            <p:cNvGrpSpPr>
              <a:grpSpLocks/>
            </p:cNvGrpSpPr>
            <p:nvPr/>
          </p:nvGrpSpPr>
          <p:grpSpPr bwMode="auto">
            <a:xfrm>
              <a:off x="336" y="1248"/>
              <a:ext cx="984" cy="96"/>
              <a:chOff x="336" y="1248"/>
              <a:chExt cx="984" cy="96"/>
            </a:xfrm>
          </p:grpSpPr>
          <p:sp>
            <p:nvSpPr>
              <p:cNvPr id="36" name="Line 5"/>
              <p:cNvSpPr>
                <a:spLocks noChangeShapeType="1"/>
              </p:cNvSpPr>
              <p:nvPr/>
            </p:nvSpPr>
            <p:spPr bwMode="auto">
              <a:xfrm>
                <a:off x="336" y="1344"/>
                <a:ext cx="9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6"/>
              <p:cNvSpPr>
                <a:spLocks noChangeShapeType="1"/>
              </p:cNvSpPr>
              <p:nvPr/>
            </p:nvSpPr>
            <p:spPr bwMode="auto">
              <a:xfrm>
                <a:off x="336" y="1248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7"/>
              <p:cNvSpPr>
                <a:spLocks noChangeShapeType="1"/>
              </p:cNvSpPr>
              <p:nvPr/>
            </p:nvSpPr>
            <p:spPr bwMode="auto">
              <a:xfrm>
                <a:off x="1320" y="1248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" name="Line 9"/>
            <p:cNvSpPr>
              <a:spLocks noChangeShapeType="1"/>
            </p:cNvSpPr>
            <p:nvPr/>
          </p:nvSpPr>
          <p:spPr bwMode="auto">
            <a:xfrm flipH="1">
              <a:off x="-199" y="1344"/>
              <a:ext cx="1015" cy="3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4289553" y="4481455"/>
            <a:ext cx="659818" cy="837493"/>
            <a:chOff x="336" y="1248"/>
            <a:chExt cx="984" cy="675"/>
          </a:xfrm>
        </p:grpSpPr>
        <p:grpSp>
          <p:nvGrpSpPr>
            <p:cNvPr id="41" name="Group 8"/>
            <p:cNvGrpSpPr>
              <a:grpSpLocks/>
            </p:cNvGrpSpPr>
            <p:nvPr/>
          </p:nvGrpSpPr>
          <p:grpSpPr bwMode="auto">
            <a:xfrm>
              <a:off x="336" y="1248"/>
              <a:ext cx="984" cy="96"/>
              <a:chOff x="336" y="1248"/>
              <a:chExt cx="984" cy="96"/>
            </a:xfrm>
          </p:grpSpPr>
          <p:sp>
            <p:nvSpPr>
              <p:cNvPr id="43" name="Line 5"/>
              <p:cNvSpPr>
                <a:spLocks noChangeShapeType="1"/>
              </p:cNvSpPr>
              <p:nvPr/>
            </p:nvSpPr>
            <p:spPr bwMode="auto">
              <a:xfrm>
                <a:off x="336" y="1344"/>
                <a:ext cx="9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6"/>
              <p:cNvSpPr>
                <a:spLocks noChangeShapeType="1"/>
              </p:cNvSpPr>
              <p:nvPr/>
            </p:nvSpPr>
            <p:spPr bwMode="auto">
              <a:xfrm>
                <a:off x="336" y="1248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7"/>
              <p:cNvSpPr>
                <a:spLocks noChangeShapeType="1"/>
              </p:cNvSpPr>
              <p:nvPr/>
            </p:nvSpPr>
            <p:spPr bwMode="auto">
              <a:xfrm>
                <a:off x="1320" y="1248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" name="Line 9"/>
            <p:cNvSpPr>
              <a:spLocks noChangeShapeType="1"/>
            </p:cNvSpPr>
            <p:nvPr/>
          </p:nvSpPr>
          <p:spPr bwMode="auto">
            <a:xfrm flipH="1">
              <a:off x="816" y="1344"/>
              <a:ext cx="0" cy="57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" name="Group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4974336" y="4480560"/>
            <a:ext cx="483035" cy="570736"/>
            <a:chOff x="336" y="1248"/>
            <a:chExt cx="2626" cy="460"/>
          </a:xfrm>
        </p:grpSpPr>
        <p:grpSp>
          <p:nvGrpSpPr>
            <p:cNvPr id="47" name="Group 8"/>
            <p:cNvGrpSpPr>
              <a:grpSpLocks/>
            </p:cNvGrpSpPr>
            <p:nvPr/>
          </p:nvGrpSpPr>
          <p:grpSpPr bwMode="auto">
            <a:xfrm>
              <a:off x="336" y="1248"/>
              <a:ext cx="984" cy="96"/>
              <a:chOff x="336" y="1248"/>
              <a:chExt cx="984" cy="96"/>
            </a:xfrm>
          </p:grpSpPr>
          <p:sp>
            <p:nvSpPr>
              <p:cNvPr id="49" name="Line 5"/>
              <p:cNvSpPr>
                <a:spLocks noChangeShapeType="1"/>
              </p:cNvSpPr>
              <p:nvPr/>
            </p:nvSpPr>
            <p:spPr bwMode="auto">
              <a:xfrm>
                <a:off x="336" y="1344"/>
                <a:ext cx="9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6"/>
              <p:cNvSpPr>
                <a:spLocks noChangeShapeType="1"/>
              </p:cNvSpPr>
              <p:nvPr/>
            </p:nvSpPr>
            <p:spPr bwMode="auto">
              <a:xfrm>
                <a:off x="336" y="1248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7"/>
              <p:cNvSpPr>
                <a:spLocks noChangeShapeType="1"/>
              </p:cNvSpPr>
              <p:nvPr/>
            </p:nvSpPr>
            <p:spPr bwMode="auto">
              <a:xfrm>
                <a:off x="1320" y="1248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" name="Line 9"/>
            <p:cNvSpPr>
              <a:spLocks noChangeShapeType="1"/>
            </p:cNvSpPr>
            <p:nvPr/>
          </p:nvSpPr>
          <p:spPr bwMode="auto">
            <a:xfrm>
              <a:off x="816" y="1344"/>
              <a:ext cx="2146" cy="3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" name="Text Box 11"/>
          <p:cNvSpPr txBox="1">
            <a:spLocks noChangeArrowheads="1"/>
          </p:cNvSpPr>
          <p:nvPr/>
        </p:nvSpPr>
        <p:spPr bwMode="auto">
          <a:xfrm>
            <a:off x="3423946" y="4999904"/>
            <a:ext cx="655949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 dirty="0"/>
              <a:t>Mbps</a:t>
            </a:r>
          </a:p>
        </p:txBody>
      </p:sp>
      <p:sp>
        <p:nvSpPr>
          <p:cNvPr id="53" name="Text Box 11"/>
          <p:cNvSpPr txBox="1">
            <a:spLocks noChangeArrowheads="1"/>
          </p:cNvSpPr>
          <p:nvPr/>
        </p:nvSpPr>
        <p:spPr bwMode="auto">
          <a:xfrm>
            <a:off x="4114800" y="5303393"/>
            <a:ext cx="108555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 dirty="0"/>
              <a:t>baseband </a:t>
            </a:r>
          </a:p>
          <a:p>
            <a:pPr algn="ctr"/>
            <a:r>
              <a:rPr lang="en-US" sz="1500" dirty="0"/>
              <a:t>(digital)</a:t>
            </a:r>
          </a:p>
        </p:txBody>
      </p:sp>
      <p:sp>
        <p:nvSpPr>
          <p:cNvPr id="54" name="Text Box 11"/>
          <p:cNvSpPr txBox="1">
            <a:spLocks noChangeArrowheads="1"/>
          </p:cNvSpPr>
          <p:nvPr/>
        </p:nvSpPr>
        <p:spPr bwMode="auto">
          <a:xfrm>
            <a:off x="5146205" y="5015315"/>
            <a:ext cx="19511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500" dirty="0"/>
              <a:t>cable segment</a:t>
            </a:r>
          </a:p>
          <a:p>
            <a:pPr algn="ctr"/>
            <a:r>
              <a:rPr lang="en-US" sz="1500" dirty="0"/>
              <a:t>length (x100 meters)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331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17-</a:t>
            </a:r>
            <a:fld id="{DAC7A3B3-FEF6-4ABF-8EB4-B54C187E554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IEEE 802.3 10BASE 5 (Thick Ethernet) Topology</a:t>
            </a:r>
          </a:p>
        </p:txBody>
      </p:sp>
      <p:pic>
        <p:nvPicPr>
          <p:cNvPr id="13318" name="Picture 4" descr="10BASE5 (Thick Ethernet) Topology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31520" y="1192213"/>
            <a:ext cx="7620000" cy="4906962"/>
          </a:xfrm>
          <a:noFill/>
        </p:spPr>
      </p:pic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5181600" y="6172200"/>
            <a:ext cx="34988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From </a:t>
            </a:r>
            <a:r>
              <a:rPr lang="en-US" sz="800" u="sng"/>
              <a:t>LAN Troubleshooting Handbook</a:t>
            </a:r>
            <a:r>
              <a:rPr lang="en-US" sz="800"/>
              <a:t>, 2</a:t>
            </a:r>
            <a:r>
              <a:rPr lang="en-US" sz="800" baseline="30000"/>
              <a:t>nd</a:t>
            </a:r>
            <a:r>
              <a:rPr lang="en-US" sz="800"/>
              <a:t> Ed. by M. Miller (M &amp; T Books)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49240" y="4178808"/>
            <a:ext cx="936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(the “Bus”)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hlinkClick r:id="rId2"/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66900" y="2714625"/>
            <a:ext cx="5438775" cy="1562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3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434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17-</a:t>
            </a:r>
            <a:fld id="{B2CD8CD6-C976-4F4E-86D9-92EAAEA2E31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Ethernet Animation: Normal Transmission*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47650" y="1962150"/>
            <a:ext cx="8667750" cy="523875"/>
          </a:xfrm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Bookman Old Style" pitchFamily="18" charset="0"/>
              </a:rPr>
              <a:t>This demonstrates a normal Ethernet frame transmission, where no collision occurs.</a:t>
            </a:r>
          </a:p>
          <a:p>
            <a:pPr marL="0" indent="0" algn="ctr" eaLnBrk="1" hangingPunct="1">
              <a:spcBef>
                <a:spcPct val="0"/>
              </a:spcBef>
              <a:buFontTx/>
              <a:buNone/>
            </a:pP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4344" name="Lin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048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5" name="Text Box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2373313"/>
            <a:ext cx="6492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28800" y="4533900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Bookman Old Style" pitchFamily="18" charset="0"/>
              </a:rPr>
              <a:t>*Click the image to run the animation in your browser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18047" y="6166688"/>
            <a:ext cx="317827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http://www.datacottage.com/nch/eoperation.htm#.Um2CghDhL8o</a:t>
            </a:r>
          </a:p>
        </p:txBody>
      </p:sp>
      <p:graphicFrame>
        <p:nvGraphicFramePr>
          <p:cNvPr id="22" name="Object 21">
            <a:hlinkClick r:id="rId2"/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983009"/>
              </p:ext>
            </p:extLst>
          </p:nvPr>
        </p:nvGraphicFramePr>
        <p:xfrm>
          <a:off x="2033588" y="2976563"/>
          <a:ext cx="50768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076190" imgH="905001" progId="PBrush">
                  <p:embed/>
                </p:oleObj>
              </mc:Choice>
              <mc:Fallback>
                <p:oleObj name="Bitmap Image" r:id="rId3" imgW="5076190" imgH="905001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2976563"/>
                        <a:ext cx="5076825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4853" y="5118919"/>
            <a:ext cx="8177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  <a:cs typeface="Courier New" pitchFamily="49" charset="0"/>
                <a:hlinkClick r:id="rId5"/>
              </a:rPr>
              <a:t>http://www.datacottage.com/nch/eoperation.htm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Bookman Old Style" pitchFamily="18" charset="0"/>
              </a:rPr>
              <a:t>has a series of  Ethernet animations along with a good introductory-level Ethernet tutorial.</a:t>
            </a:r>
          </a:p>
        </p:txBody>
      </p:sp>
    </p:spTree>
    <p:extLst>
      <p:ext uri="{BB962C8B-B14F-4D97-AF65-F5344CB8AC3E}">
        <p14:creationId xmlns:p14="http://schemas.microsoft.com/office/powerpoint/2010/main" val="284716729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57400" y="1600200"/>
            <a:ext cx="5029200" cy="3924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17-</a:t>
            </a:r>
            <a:fld id="{2FDF1DCA-2E6C-46EC-A0BC-D586A7E909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Figure 2.19  Timeline for the Sliding Window Algorithm</a:t>
            </a:r>
          </a:p>
        </p:txBody>
      </p:sp>
      <p:pic>
        <p:nvPicPr>
          <p:cNvPr id="8" name="Picture 5" descr="f02-19-9780123850591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8725" y="1949450"/>
            <a:ext cx="4032250" cy="322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00978" y="2441448"/>
            <a:ext cx="182880" cy="1354038"/>
            <a:chOff x="1284514" y="1581736"/>
            <a:chExt cx="137886" cy="856665"/>
          </a:xfrm>
        </p:grpSpPr>
        <p:cxnSp>
          <p:nvCxnSpPr>
            <p:cNvPr id="10" name="Straight Connector 9"/>
            <p:cNvCxnSpPr/>
            <p:nvPr/>
          </p:nvCxnSpPr>
          <p:spPr bwMode="auto">
            <a:xfrm flipH="1">
              <a:off x="1284514" y="1581736"/>
              <a:ext cx="137886" cy="0"/>
            </a:xfrm>
            <a:prstGeom prst="lin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1284514" y="1581736"/>
              <a:ext cx="0" cy="856665"/>
            </a:xfrm>
            <a:prstGeom prst="lin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H="1">
              <a:off x="1284514" y="2438401"/>
              <a:ext cx="137886" cy="0"/>
            </a:xfrm>
            <a:prstGeom prst="lin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" name="TextBox 12"/>
          <p:cNvSpPr txBox="1"/>
          <p:nvPr/>
        </p:nvSpPr>
        <p:spPr>
          <a:xfrm>
            <a:off x="2916780" y="2918412"/>
            <a:ext cx="344582" cy="400110"/>
          </a:xfrm>
          <a:prstGeom prst="rect">
            <a:avLst/>
          </a:prstGeom>
          <a:solidFill>
            <a:schemeClr val="tx1"/>
          </a:solidFill>
        </p:spPr>
        <p:txBody>
          <a:bodyPr wrap="none" lIns="0" tIns="91440" rIns="0" bIns="91440" rtlCol="0" anchor="ctr" anchorCtr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RTT</a:t>
            </a:r>
          </a:p>
        </p:txBody>
      </p:sp>
    </p:spTree>
    <p:extLst>
      <p:ext uri="{BB962C8B-B14F-4D97-AF65-F5344CB8AC3E}">
        <p14:creationId xmlns:p14="http://schemas.microsoft.com/office/powerpoint/2010/main" val="296772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2425" y="1485900"/>
            <a:ext cx="8429626" cy="3362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17-</a:t>
            </a:r>
            <a:fld id="{6B618970-12CD-42B9-B481-0CBC29CB352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Example of a Sequence Number in HDLC</a:t>
            </a:r>
          </a:p>
        </p:txBody>
      </p:sp>
      <p:graphicFrame>
        <p:nvGraphicFramePr>
          <p:cNvPr id="9218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967095"/>
              </p:ext>
            </p:extLst>
          </p:nvPr>
        </p:nvGraphicFramePr>
        <p:xfrm>
          <a:off x="558800" y="1676400"/>
          <a:ext cx="8024813" cy="266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431474" imgH="2796203" progId="Visio.Drawing.11">
                  <p:embed/>
                </p:oleObj>
              </mc:Choice>
              <mc:Fallback>
                <p:oleObj name="Visio" r:id="rId2" imgW="8431474" imgH="2796203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1676400"/>
                        <a:ext cx="8024813" cy="2660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auto">
          <a:xfrm flipH="1" flipV="1">
            <a:off x="3231877" y="4193945"/>
            <a:ext cx="335188" cy="28752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048001" y="4443984"/>
            <a:ext cx="5734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FF0000"/>
                </a:solidFill>
              </a:rPr>
              <a:t>Increment by 1 for each new frame, ranging from 0 (000</a:t>
            </a:r>
            <a:r>
              <a:rPr lang="en-US" sz="1100" b="1" baseline="-25000" dirty="0">
                <a:solidFill>
                  <a:srgbClr val="FF0000"/>
                </a:solidFill>
              </a:rPr>
              <a:t>2</a:t>
            </a:r>
            <a:r>
              <a:rPr lang="en-US" sz="1100" b="1" dirty="0">
                <a:solidFill>
                  <a:srgbClr val="FF0000"/>
                </a:solidFill>
              </a:rPr>
              <a:t>) to 7 (111</a:t>
            </a:r>
            <a:r>
              <a:rPr lang="en-US" sz="1100" b="1" baseline="-25000" dirty="0">
                <a:solidFill>
                  <a:srgbClr val="FF0000"/>
                </a:solidFill>
              </a:rPr>
              <a:t>2</a:t>
            </a:r>
            <a:r>
              <a:rPr lang="en-US" sz="1100" b="1" dirty="0">
                <a:solidFill>
                  <a:srgbClr val="FF0000"/>
                </a:solidFill>
              </a:rPr>
              <a:t>) in HDLC.</a:t>
            </a:r>
          </a:p>
        </p:txBody>
      </p:sp>
    </p:spTree>
    <p:extLst>
      <p:ext uri="{BB962C8B-B14F-4D97-AF65-F5344CB8AC3E}">
        <p14:creationId xmlns:p14="http://schemas.microsoft.com/office/powerpoint/2010/main" val="76840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2425" y="1485900"/>
            <a:ext cx="8429626" cy="21526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17-</a:t>
            </a:r>
            <a:fld id="{436B1B01-F71F-48D9-B6DD-6FD00457894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Figure 2.20  Sliding Window on Sender</a:t>
            </a:r>
          </a:p>
        </p:txBody>
      </p:sp>
      <p:sp>
        <p:nvSpPr>
          <p:cNvPr id="10247" name="Text Box 3"/>
          <p:cNvSpPr txBox="1">
            <a:spLocks noChangeArrowheads="1"/>
          </p:cNvSpPr>
          <p:nvPr/>
        </p:nvSpPr>
        <p:spPr bwMode="auto">
          <a:xfrm>
            <a:off x="904875" y="3819525"/>
            <a:ext cx="7331075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b="1" dirty="0"/>
              <a:t>SeqNum</a:t>
            </a:r>
            <a:r>
              <a:rPr lang="en-US" sz="1600" dirty="0"/>
              <a:t> - </a:t>
            </a:r>
            <a:r>
              <a:rPr lang="en-US" sz="1600" dirty="0">
                <a:latin typeface="Bookman Old Style" pitchFamily="18" charset="0"/>
              </a:rPr>
              <a:t>a frame number (must be one greater than the number of the previous frame)</a:t>
            </a:r>
          </a:p>
          <a:p>
            <a:pPr algn="l"/>
            <a:endParaRPr lang="en-US" sz="800" dirty="0">
              <a:latin typeface="Bookman Old Style" pitchFamily="18" charset="0"/>
            </a:endParaRPr>
          </a:p>
          <a:p>
            <a:pPr algn="l"/>
            <a:r>
              <a:rPr lang="en-US" sz="1600" b="1" dirty="0"/>
              <a:t>SWS</a:t>
            </a:r>
            <a:r>
              <a:rPr lang="en-US" sz="1600" dirty="0"/>
              <a:t> </a:t>
            </a:r>
            <a:r>
              <a:rPr lang="en-US" sz="1600" dirty="0">
                <a:latin typeface="Bookman Old Style" pitchFamily="18" charset="0"/>
              </a:rPr>
              <a:t>- Send Window Size (maximum number of unacknowledged frames that can be transmitted – a constant in Data-link protocols)</a:t>
            </a:r>
          </a:p>
          <a:p>
            <a:pPr algn="l"/>
            <a:endParaRPr lang="en-US" sz="800" dirty="0">
              <a:latin typeface="Bookman Old Style" pitchFamily="18" charset="0"/>
            </a:endParaRPr>
          </a:p>
          <a:p>
            <a:pPr algn="l"/>
            <a:r>
              <a:rPr lang="en-US" sz="1600" b="1" dirty="0"/>
              <a:t>LAR</a:t>
            </a:r>
            <a:r>
              <a:rPr lang="en-US" sz="1600" dirty="0"/>
              <a:t> - </a:t>
            </a:r>
            <a:r>
              <a:rPr lang="en-US" sz="1600" dirty="0">
                <a:latin typeface="Bookman Old Style" pitchFamily="18" charset="0"/>
              </a:rPr>
              <a:t>Last ACK Received (the </a:t>
            </a:r>
            <a:r>
              <a:rPr lang="en-US" sz="1600" b="1" dirty="0"/>
              <a:t>SeqNum</a:t>
            </a:r>
            <a:r>
              <a:rPr lang="en-US" sz="1600" dirty="0"/>
              <a:t> </a:t>
            </a:r>
            <a:r>
              <a:rPr lang="en-US" sz="1600" dirty="0">
                <a:latin typeface="Bookman Old Style" pitchFamily="18" charset="0"/>
              </a:rPr>
              <a:t>of the last frame that has been acknowledged by the receiver)</a:t>
            </a:r>
          </a:p>
          <a:p>
            <a:pPr algn="l"/>
            <a:endParaRPr lang="en-US" sz="800" b="1" dirty="0">
              <a:latin typeface="Bookman Old Style" pitchFamily="18" charset="0"/>
            </a:endParaRPr>
          </a:p>
          <a:p>
            <a:pPr algn="l"/>
            <a:r>
              <a:rPr lang="en-US" sz="1600" b="1" dirty="0"/>
              <a:t>LFS</a:t>
            </a:r>
            <a:r>
              <a:rPr lang="en-US" sz="1600" dirty="0"/>
              <a:t> - </a:t>
            </a:r>
            <a:r>
              <a:rPr lang="en-US" sz="1600" dirty="0">
                <a:latin typeface="Bookman Old Style" pitchFamily="18" charset="0"/>
              </a:rPr>
              <a:t>Last Frame Sent (sequence number of the last frame transmitted by the sender, ≤ largest frame number in current window)</a:t>
            </a:r>
          </a:p>
        </p:txBody>
      </p:sp>
      <p:graphicFrame>
        <p:nvGraphicFramePr>
          <p:cNvPr id="10242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5685615"/>
              </p:ext>
            </p:extLst>
          </p:nvPr>
        </p:nvGraphicFramePr>
        <p:xfrm>
          <a:off x="457200" y="1604963"/>
          <a:ext cx="8229600" cy="191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061195" imgH="1876072" progId="Visio.Drawing.11">
                  <p:embed/>
                </p:oleObj>
              </mc:Choice>
              <mc:Fallback>
                <p:oleObj name="Visio" r:id="rId2" imgW="8061195" imgH="1876072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04963"/>
                        <a:ext cx="8229600" cy="191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auto">
          <a:xfrm>
            <a:off x="1560286" y="1894114"/>
            <a:ext cx="333828" cy="268515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10766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2425" y="1485900"/>
            <a:ext cx="8429626" cy="21526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17-</a:t>
            </a:r>
            <a:fld id="{A211503E-E9FF-4B9A-80D1-E2E64D1FA5D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2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Initial State of Sender’s Sliding Window</a:t>
            </a:r>
          </a:p>
        </p:txBody>
      </p:sp>
      <p:graphicFrame>
        <p:nvGraphicFramePr>
          <p:cNvPr id="1126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923916"/>
              </p:ext>
            </p:extLst>
          </p:nvPr>
        </p:nvGraphicFramePr>
        <p:xfrm>
          <a:off x="447675" y="1614488"/>
          <a:ext cx="8229600" cy="191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061307" imgH="1876087" progId="Visio.Drawing.11">
                  <p:embed/>
                </p:oleObj>
              </mc:Choice>
              <mc:Fallback>
                <p:oleObj name="Visio" r:id="rId2" imgW="8061307" imgH="1876087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1614488"/>
                        <a:ext cx="8229600" cy="191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184187" y="5303161"/>
            <a:ext cx="26645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Bookman Old Style" pitchFamily="18" charset="0"/>
              </a:rPr>
              <a:t>(continued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240971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2425" y="1485900"/>
            <a:ext cx="8429626" cy="21526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17-</a:t>
            </a:r>
            <a:fld id="{AD10A256-7929-4CC7-80C9-A967454DB5D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Sliding Window After Two Frames Acknowledged </a:t>
            </a:r>
            <a:br>
              <a:rPr lang="en-US" sz="2400" b="1"/>
            </a:br>
            <a:r>
              <a:rPr lang="en-US" sz="2400" b="1"/>
              <a:t>and One Additional Frame Sent</a:t>
            </a:r>
          </a:p>
        </p:txBody>
      </p:sp>
      <p:graphicFrame>
        <p:nvGraphicFramePr>
          <p:cNvPr id="12290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473714"/>
              </p:ext>
            </p:extLst>
          </p:nvPr>
        </p:nvGraphicFramePr>
        <p:xfrm>
          <a:off x="407307" y="1604736"/>
          <a:ext cx="8305800" cy="193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78217" imgH="1786852" progId="Visio.Drawing.11">
                  <p:embed/>
                </p:oleObj>
              </mc:Choice>
              <mc:Fallback>
                <p:oleObj name="Visio" r:id="rId2" imgW="7678217" imgH="1786852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07" y="1604736"/>
                        <a:ext cx="8305800" cy="193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685800" y="4495800"/>
            <a:ext cx="7924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dirty="0">
                <a:latin typeface="Bookman Old Style" pitchFamily="18" charset="0"/>
              </a:rPr>
              <a:t>Note that the window has advanced by two, and that one additional frame may be transmitted at this point without receiving any more ACKs.</a:t>
            </a:r>
          </a:p>
        </p:txBody>
      </p:sp>
    </p:spTree>
    <p:extLst>
      <p:ext uri="{BB962C8B-B14F-4D97-AF65-F5344CB8AC3E}">
        <p14:creationId xmlns:p14="http://schemas.microsoft.com/office/powerpoint/2010/main" val="371907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2425" y="1371600"/>
            <a:ext cx="8429626" cy="1981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0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17-</a:t>
            </a:r>
            <a:fld id="{D76798A5-059C-4C61-9851-5260E07F27B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Figure 2.21  Sliding Window on Receiver</a:t>
            </a:r>
          </a:p>
        </p:txBody>
      </p:sp>
      <p:graphicFrame>
        <p:nvGraphicFramePr>
          <p:cNvPr id="102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319266"/>
              </p:ext>
            </p:extLst>
          </p:nvPr>
        </p:nvGraphicFramePr>
        <p:xfrm>
          <a:off x="457200" y="1447800"/>
          <a:ext cx="8229600" cy="186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257694" imgH="1868251" progId="Visio.Drawing.11">
                  <p:embed/>
                </p:oleObj>
              </mc:Choice>
              <mc:Fallback>
                <p:oleObj name="Visio" r:id="rId2" imgW="8257694" imgH="1868251" progId="Visio.Drawing.11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47800"/>
                        <a:ext cx="8229600" cy="186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4"/>
          <p:cNvSpPr txBox="1">
            <a:spLocks noChangeArrowheads="1"/>
          </p:cNvSpPr>
          <p:nvPr/>
        </p:nvSpPr>
        <p:spPr bwMode="auto">
          <a:xfrm>
            <a:off x="536576" y="3505200"/>
            <a:ext cx="8245475" cy="3030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1400" b="1" dirty="0"/>
              <a:t>RWS</a:t>
            </a:r>
            <a:r>
              <a:rPr lang="en-US" sz="1400" dirty="0"/>
              <a:t> - </a:t>
            </a:r>
            <a:r>
              <a:rPr lang="en-US" sz="1400" dirty="0">
                <a:latin typeface="Bookman Old Style" pitchFamily="18" charset="0"/>
              </a:rPr>
              <a:t>Receive Window Size.  Limits the range of frame numbers that the receiver will accept (in case some are lost).  When </a:t>
            </a:r>
            <a:r>
              <a:rPr lang="en-US" sz="1400" b="1" dirty="0"/>
              <a:t>RWS </a:t>
            </a:r>
            <a:r>
              <a:rPr lang="en-US" sz="1400" dirty="0">
                <a:latin typeface="Bookman Old Style" pitchFamily="18" charset="0"/>
              </a:rPr>
              <a:t>&gt; 1, any out-of-order frames that reside within the window will be buffered (saved) until the missing frame is received.</a:t>
            </a:r>
          </a:p>
          <a:p>
            <a:pPr>
              <a:lnSpc>
                <a:spcPct val="95000"/>
              </a:lnSpc>
            </a:pPr>
            <a:endParaRPr lang="en-US" sz="1000" b="1" dirty="0">
              <a:latin typeface="Bookman Old Style" pitchFamily="18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/>
              <a:t>LFR</a:t>
            </a:r>
            <a:r>
              <a:rPr lang="en-US" sz="1400" dirty="0"/>
              <a:t> - </a:t>
            </a:r>
            <a:r>
              <a:rPr lang="en-US" sz="1400" dirty="0">
                <a:latin typeface="Bookman Old Style" pitchFamily="18" charset="0"/>
              </a:rPr>
              <a:t>Last Frame Received.  The</a:t>
            </a:r>
            <a:r>
              <a:rPr lang="en-US" sz="1400" dirty="0"/>
              <a:t> </a:t>
            </a:r>
            <a:r>
              <a:rPr lang="en-US" sz="1400" b="1" dirty="0"/>
              <a:t>SeqNum</a:t>
            </a:r>
            <a:r>
              <a:rPr lang="en-US" sz="1400" dirty="0"/>
              <a:t> </a:t>
            </a:r>
            <a:r>
              <a:rPr lang="en-US" sz="1400" dirty="0">
                <a:latin typeface="Bookman Old Style" pitchFamily="18" charset="0"/>
              </a:rPr>
              <a:t>of the last frame correctly received.</a:t>
            </a:r>
          </a:p>
          <a:p>
            <a:pPr>
              <a:lnSpc>
                <a:spcPct val="95000"/>
              </a:lnSpc>
            </a:pPr>
            <a:endParaRPr lang="en-US" sz="1000" b="1" dirty="0"/>
          </a:p>
          <a:p>
            <a:pPr>
              <a:lnSpc>
                <a:spcPct val="95000"/>
              </a:lnSpc>
            </a:pPr>
            <a:r>
              <a:rPr lang="en-US" sz="1400" b="1" dirty="0"/>
              <a:t>LAF</a:t>
            </a:r>
            <a:r>
              <a:rPr lang="en-US" sz="1400" dirty="0"/>
              <a:t> - </a:t>
            </a:r>
            <a:r>
              <a:rPr lang="en-US" sz="1400" dirty="0">
                <a:latin typeface="Bookman Old Style" pitchFamily="18" charset="0"/>
              </a:rPr>
              <a:t>Largest Acceptable Frame.  </a:t>
            </a:r>
            <a:r>
              <a:rPr lang="en-US" sz="1400" i="1" dirty="0">
                <a:latin typeface="Bookman Old Style" pitchFamily="18" charset="0"/>
              </a:rPr>
              <a:t>(Largest frame number, not frame size).  </a:t>
            </a:r>
            <a:r>
              <a:rPr lang="en-US" sz="1400" dirty="0">
                <a:latin typeface="Bookman Old Style" pitchFamily="18" charset="0"/>
              </a:rPr>
              <a:t>This is the</a:t>
            </a:r>
            <a:r>
              <a:rPr lang="en-US" sz="1400" dirty="0"/>
              <a:t> </a:t>
            </a:r>
            <a:r>
              <a:rPr lang="en-US" sz="1400" b="1" dirty="0"/>
              <a:t>SeqNum</a:t>
            </a:r>
            <a:r>
              <a:rPr lang="en-US" sz="1400" dirty="0"/>
              <a:t> </a:t>
            </a:r>
            <a:r>
              <a:rPr lang="en-US" sz="1400" dirty="0">
                <a:latin typeface="Bookman Old Style" pitchFamily="18" charset="0"/>
              </a:rPr>
              <a:t>of the last frame that the receiver will accept.  Incoming frames with a</a:t>
            </a:r>
            <a:r>
              <a:rPr lang="en-US" sz="1400" dirty="0"/>
              <a:t> </a:t>
            </a:r>
            <a:r>
              <a:rPr lang="en-US" sz="1400" b="1" dirty="0"/>
              <a:t>SeqNum</a:t>
            </a:r>
            <a:r>
              <a:rPr lang="en-US" sz="1400" dirty="0"/>
              <a:t> </a:t>
            </a:r>
            <a:r>
              <a:rPr lang="en-US" sz="1400" dirty="0">
                <a:latin typeface="Bookman Old Style" pitchFamily="18" charset="0"/>
              </a:rPr>
              <a:t>outside of the receive window will be discarded.</a:t>
            </a:r>
          </a:p>
          <a:p>
            <a:pPr>
              <a:lnSpc>
                <a:spcPct val="95000"/>
              </a:lnSpc>
            </a:pPr>
            <a:br>
              <a:rPr lang="en-US" sz="1000" b="1" dirty="0">
                <a:latin typeface="Bookman Old Style" pitchFamily="18" charset="0"/>
              </a:rPr>
            </a:br>
            <a:r>
              <a:rPr lang="en-US" sz="1400" b="1" dirty="0"/>
              <a:t>SeqNumToAck</a:t>
            </a:r>
            <a:r>
              <a:rPr lang="en-US" sz="1400" dirty="0"/>
              <a:t> - </a:t>
            </a:r>
            <a:r>
              <a:rPr lang="en-US" sz="1400" dirty="0">
                <a:latin typeface="Bookman Old Style" pitchFamily="18" charset="0"/>
              </a:rPr>
              <a:t>Sequence Number to ACK. This is the </a:t>
            </a:r>
            <a:r>
              <a:rPr lang="en-US" sz="1400" b="1" dirty="0"/>
              <a:t>SeqNum</a:t>
            </a:r>
            <a:r>
              <a:rPr lang="en-US" sz="1400" dirty="0">
                <a:latin typeface="Bookman Old Style" pitchFamily="18" charset="0"/>
              </a:rPr>
              <a:t> of the last frame received so far (</a:t>
            </a:r>
            <a:r>
              <a:rPr lang="en-US" sz="1400" b="1" dirty="0"/>
              <a:t>LFR</a:t>
            </a:r>
            <a:r>
              <a:rPr lang="en-US" sz="1400" dirty="0">
                <a:latin typeface="Bookman Old Style" pitchFamily="18" charset="0"/>
              </a:rPr>
              <a:t>), implying that all frames with </a:t>
            </a:r>
            <a:r>
              <a:rPr lang="en-US" sz="1400" b="1" dirty="0"/>
              <a:t>SeqNum</a:t>
            </a:r>
            <a:r>
              <a:rPr lang="en-US" sz="1400" dirty="0">
                <a:latin typeface="Bookman Old Style" pitchFamily="18" charset="0"/>
              </a:rPr>
              <a:t> less than or equal to </a:t>
            </a:r>
            <a:r>
              <a:rPr lang="en-US" sz="1400" b="1" dirty="0"/>
              <a:t>SeqNumToAck</a:t>
            </a:r>
            <a:r>
              <a:rPr lang="en-US" sz="1400" dirty="0">
                <a:latin typeface="Bookman Old Style" pitchFamily="18" charset="0"/>
              </a:rPr>
              <a:t> have all been received correctly.  This facilitates a </a:t>
            </a:r>
            <a:r>
              <a:rPr lang="en-US" sz="1400" i="1" dirty="0">
                <a:latin typeface="Bookman Old Style" pitchFamily="18" charset="0"/>
              </a:rPr>
              <a:t>cumulative ACK message</a:t>
            </a:r>
            <a:r>
              <a:rPr lang="en-US" sz="1400" dirty="0">
                <a:latin typeface="Bookman Old Style" pitchFamily="18" charset="0"/>
              </a:rPr>
              <a:t>. Some systems (e.g. HDLC) acknowledge “next frame expected” (</a:t>
            </a:r>
            <a:r>
              <a:rPr lang="en-US" sz="1400" b="1" dirty="0">
                <a:latin typeface="+mn-lt"/>
              </a:rPr>
              <a:t>SeqNumToAck</a:t>
            </a:r>
            <a:r>
              <a:rPr lang="en-US" sz="1400" dirty="0">
                <a:latin typeface="Bookman Old Style" pitchFamily="18" charset="0"/>
              </a:rPr>
              <a:t> + 1), rather than “last frame received”.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5400" y="3962400"/>
            <a:ext cx="6629400" cy="1752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20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17-</a:t>
            </a:r>
            <a:fld id="{16508DFC-0C0E-4511-8667-EEB6B994C23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Receive Sliding Window Example</a:t>
            </a:r>
            <a:br>
              <a:rPr lang="en-US" sz="2400" b="1" dirty="0"/>
            </a:br>
            <a:r>
              <a:rPr lang="en-US" sz="1400" b="1" dirty="0"/>
              <a:t>(Based on text p. 108 – 109)</a:t>
            </a:r>
          </a:p>
        </p:txBody>
      </p:sp>
      <p:sp>
        <p:nvSpPr>
          <p:cNvPr id="20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600" dirty="0">
                <a:latin typeface="Bookman Old Style" pitchFamily="18" charset="0"/>
              </a:rPr>
              <a:t>When a frame arrives, the receiving data-link protocol does a check.  If          </a:t>
            </a:r>
            <a:r>
              <a:rPr lang="en-US" sz="1600" b="1" dirty="0"/>
              <a:t>LFR &lt; SeqNum &lt;= LAF</a:t>
            </a:r>
            <a:r>
              <a:rPr lang="en-US" sz="1600" dirty="0">
                <a:latin typeface="Bookman Old Style" pitchFamily="18" charset="0"/>
              </a:rPr>
              <a:t>, it is accepted.  Otherwise, it is discarded as “outside of the receive window”.</a:t>
            </a:r>
          </a:p>
          <a:p>
            <a:pPr marL="0" indent="0" eaLnBrk="1" hangingPunct="1">
              <a:buFontTx/>
              <a:buNone/>
            </a:pPr>
            <a:endParaRPr lang="en-US" sz="800" dirty="0">
              <a:latin typeface="Bookman Old Style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sz="1600" dirty="0">
                <a:latin typeface="Bookman Old Style" pitchFamily="18" charset="0"/>
              </a:rPr>
              <a:t>Now the receiver must decide how to ACK that frame.  The receiver will ACK using the </a:t>
            </a:r>
            <a:r>
              <a:rPr lang="en-US" sz="1600" b="1" dirty="0"/>
              <a:t>SeqNumToAck</a:t>
            </a:r>
            <a:r>
              <a:rPr lang="en-US" sz="1600" dirty="0">
                <a:latin typeface="Bookman Old Style" pitchFamily="18" charset="0"/>
              </a:rPr>
              <a:t>, the highest </a:t>
            </a:r>
            <a:r>
              <a:rPr lang="en-US" sz="1600" b="1" dirty="0"/>
              <a:t>SeqNum</a:t>
            </a:r>
            <a:r>
              <a:rPr lang="en-US" sz="1600" dirty="0">
                <a:latin typeface="Bookman Old Style" pitchFamily="18" charset="0"/>
              </a:rPr>
              <a:t> of the </a:t>
            </a:r>
            <a:r>
              <a:rPr lang="en-US" sz="1600" i="1" dirty="0">
                <a:latin typeface="Bookman Old Style" pitchFamily="18" charset="0"/>
              </a:rPr>
              <a:t>contiguous</a:t>
            </a:r>
            <a:r>
              <a:rPr lang="en-US" sz="1600" dirty="0">
                <a:latin typeface="Bookman Old Style" pitchFamily="18" charset="0"/>
              </a:rPr>
              <a:t> frames which it has received and not yet acknowledged.  For example, assume that </a:t>
            </a:r>
            <a:r>
              <a:rPr lang="en-US" sz="1600" b="1" dirty="0"/>
              <a:t>LFR</a:t>
            </a:r>
            <a:r>
              <a:rPr lang="en-US" sz="1600" dirty="0">
                <a:latin typeface="Bookman Old Style" pitchFamily="18" charset="0"/>
              </a:rPr>
              <a:t> = 5 (frames 1 - 5  have arrived), and that the </a:t>
            </a:r>
            <a:r>
              <a:rPr lang="en-US" sz="1600" b="1" dirty="0"/>
              <a:t>RWS</a:t>
            </a:r>
            <a:r>
              <a:rPr lang="en-US" sz="1600" dirty="0">
                <a:latin typeface="Bookman Old Style" pitchFamily="18" charset="0"/>
              </a:rPr>
              <a:t> = 4, as shown below.</a:t>
            </a:r>
            <a:r>
              <a:rPr lang="en-US" sz="1600" dirty="0"/>
              <a:t> </a:t>
            </a:r>
            <a:endParaRPr lang="en-US" sz="1600" dirty="0">
              <a:latin typeface="Bookman Old Style" pitchFamily="18" charset="0"/>
            </a:endParaRPr>
          </a:p>
          <a:p>
            <a:pPr marL="0" indent="0" eaLnBrk="1" hangingPunct="1">
              <a:buFontTx/>
              <a:buNone/>
            </a:pPr>
            <a:endParaRPr lang="en-US" sz="1600" dirty="0"/>
          </a:p>
        </p:txBody>
      </p:sp>
      <p:sp>
        <p:nvSpPr>
          <p:cNvPr id="2056" name="Rect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81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563978"/>
              </p:ext>
            </p:extLst>
          </p:nvPr>
        </p:nvGraphicFramePr>
        <p:xfrm>
          <a:off x="1524000" y="3981450"/>
          <a:ext cx="6248400" cy="171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110446" imgH="848335" progId="Visio.Drawing.11">
                  <p:embed/>
                </p:oleObj>
              </mc:Choice>
              <mc:Fallback>
                <p:oleObj name="Visio" r:id="rId2" imgW="3110446" imgH="848335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81450"/>
                        <a:ext cx="6248400" cy="171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6"/>
          <p:cNvSpPr txBox="1">
            <a:spLocks noChangeArrowheads="1"/>
          </p:cNvSpPr>
          <p:nvPr/>
        </p:nvSpPr>
        <p:spPr bwMode="auto">
          <a:xfrm>
            <a:off x="4114800" y="5943600"/>
            <a:ext cx="803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Bookman Old Style" pitchFamily="18" charset="0"/>
              </a:rPr>
              <a:t>(cont.)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17-</a:t>
            </a:r>
            <a:fld id="{22EE19A9-A5C3-4439-AC53-79F1C517EC9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Receive Sliding Window Example </a:t>
            </a:r>
            <a:br>
              <a:rPr lang="en-US" sz="2400" b="1" dirty="0"/>
            </a:br>
            <a:r>
              <a:rPr lang="en-US" sz="2400" b="1" dirty="0"/>
              <a:t>Showing Missing Frame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04950"/>
            <a:ext cx="8229600" cy="762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600" dirty="0">
                <a:latin typeface="Bookman Old Style" pitchFamily="18" charset="0"/>
              </a:rPr>
              <a:t>If frames 7 and 8 arrive next, they can be buffered (stored in memory) because they lie within the invariant </a:t>
            </a:r>
            <a:r>
              <a:rPr lang="en-US" sz="1600" b="1" dirty="0"/>
              <a:t>LFR &lt; SeqNum &lt;= LAF</a:t>
            </a:r>
            <a:r>
              <a:rPr lang="en-US" sz="1600" dirty="0">
                <a:latin typeface="Bookman Old Style" pitchFamily="18" charset="0"/>
              </a:rPr>
              <a:t>.  In other words, they are “within the receive window”.</a:t>
            </a:r>
          </a:p>
          <a:p>
            <a:pPr marL="0" indent="0" eaLnBrk="1" hangingPunct="1"/>
            <a:endParaRPr lang="en-US" dirty="0"/>
          </a:p>
        </p:txBody>
      </p:sp>
      <p:sp>
        <p:nvSpPr>
          <p:cNvPr id="3080" name="Rect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3" name="Group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95399" y="2475322"/>
            <a:ext cx="6629400" cy="1778998"/>
            <a:chOff x="1295399" y="2475322"/>
            <a:chExt cx="6629400" cy="1778998"/>
          </a:xfrm>
        </p:grpSpPr>
        <p:sp>
          <p:nvSpPr>
            <p:cNvPr id="12" name="Rectangle 11"/>
            <p:cNvSpPr/>
            <p:nvPr/>
          </p:nvSpPr>
          <p:spPr>
            <a:xfrm>
              <a:off x="1295399" y="2475322"/>
              <a:ext cx="6629400" cy="1752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3074" name="Object 4"/>
            <p:cNvGraphicFramePr>
              <a:graphicFrameLocks noChangeAspect="1"/>
            </p:cNvGraphicFramePr>
            <p:nvPr/>
          </p:nvGraphicFramePr>
          <p:xfrm>
            <a:off x="1466850" y="2541407"/>
            <a:ext cx="6248400" cy="1712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3110446" imgH="848335" progId="Visio.Drawing.11">
                    <p:embed/>
                  </p:oleObj>
                </mc:Choice>
                <mc:Fallback>
                  <p:oleObj name="Visio" r:id="rId2" imgW="3110446" imgH="848335" progId="Visio.Drawing.11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6850" y="2541407"/>
                          <a:ext cx="6248400" cy="17129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1" name="Text Box 7"/>
          <p:cNvSpPr txBox="1">
            <a:spLocks noChangeArrowheads="1"/>
          </p:cNvSpPr>
          <p:nvPr/>
        </p:nvSpPr>
        <p:spPr bwMode="auto">
          <a:xfrm>
            <a:off x="457200" y="4383464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Bookman Old Style" pitchFamily="18" charset="0"/>
              </a:rPr>
              <a:t>However, the cumulative ACK for frame 8 </a:t>
            </a:r>
            <a:r>
              <a:rPr lang="en-US" sz="1600" i="1" dirty="0">
                <a:latin typeface="Bookman Old Style" pitchFamily="18" charset="0"/>
              </a:rPr>
              <a:t>cannot be returned</a:t>
            </a:r>
            <a:r>
              <a:rPr lang="en-US" sz="1600" dirty="0">
                <a:latin typeface="Bookman Old Style" pitchFamily="18" charset="0"/>
              </a:rPr>
              <a:t> at this point (and </a:t>
            </a:r>
            <a:r>
              <a:rPr lang="en-US" sz="1600" b="1" dirty="0"/>
              <a:t>SeqNumToAck</a:t>
            </a:r>
            <a:r>
              <a:rPr lang="en-US" sz="1600" dirty="0">
                <a:latin typeface="Bookman Old Style" pitchFamily="18" charset="0"/>
              </a:rPr>
              <a:t> and </a:t>
            </a:r>
            <a:r>
              <a:rPr lang="en-US" sz="1600" b="1" dirty="0"/>
              <a:t>LFR</a:t>
            </a:r>
            <a:r>
              <a:rPr lang="en-US" sz="1600" dirty="0">
                <a:latin typeface="Bookman Old Style" pitchFamily="18" charset="0"/>
              </a:rPr>
              <a:t> will remain set to 5) because frame 6 has not yet been correctly received.  For the same reason, the receive window does not advance.</a:t>
            </a:r>
          </a:p>
        </p:txBody>
      </p:sp>
      <p:sp>
        <p:nvSpPr>
          <p:cNvPr id="3082" name="Text Box 8"/>
          <p:cNvSpPr txBox="1">
            <a:spLocks noChangeArrowheads="1"/>
          </p:cNvSpPr>
          <p:nvPr/>
        </p:nvSpPr>
        <p:spPr bwMode="auto">
          <a:xfrm>
            <a:off x="4114800" y="5858758"/>
            <a:ext cx="803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Bookman Old Style" pitchFamily="18" charset="0"/>
              </a:rPr>
              <a:t>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00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12575</TotalTime>
  <Words>1011</Words>
  <Application>Microsoft Office PowerPoint</Application>
  <PresentationFormat>On-screen Show (4:3)</PresentationFormat>
  <Paragraphs>93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Courier New</vt:lpstr>
      <vt:lpstr>Default Design</vt:lpstr>
      <vt:lpstr>Visio</vt:lpstr>
      <vt:lpstr>Bitmap Image</vt:lpstr>
      <vt:lpstr>CS 2600 Computer Networks I Dr. Sayeed Sajal  Lecture 17 Sliding Window ARQ</vt:lpstr>
      <vt:lpstr>Figure 2.19  Timeline for the Sliding Window Algorithm</vt:lpstr>
      <vt:lpstr>Example of a Sequence Number in HDLC</vt:lpstr>
      <vt:lpstr>Figure 2.20  Sliding Window on Sender</vt:lpstr>
      <vt:lpstr>Initial State of Sender’s Sliding Window</vt:lpstr>
      <vt:lpstr>Sliding Window After Two Frames Acknowledged  and One Additional Frame Sent</vt:lpstr>
      <vt:lpstr>Figure 2.21  Sliding Window on Receiver</vt:lpstr>
      <vt:lpstr>Receive Sliding Window Example (Based on text p. 108 – 109)</vt:lpstr>
      <vt:lpstr>Receive Sliding Window Example  Showing Missing Frame</vt:lpstr>
      <vt:lpstr>Receive Sliding Window Example Showing  Recovery From Missing Frame</vt:lpstr>
      <vt:lpstr>HDLC Supervisory Frame Types for  Go-Back-n and Selective Reject</vt:lpstr>
      <vt:lpstr>Bob Metcalfe (1946 - )</vt:lpstr>
      <vt:lpstr>Parsing “CSMA/CD” and “10BASE5”</vt:lpstr>
      <vt:lpstr>IEEE 802.3 10BASE 5 (Thick Ethernet) Topology</vt:lpstr>
      <vt:lpstr>Ethernet Animation: Normal Transmission*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 Pt. Slide Title (Bold)</dc:title>
  <dc:creator>David Heldenbrand</dc:creator>
  <cp:lastModifiedBy>Lisa Cannon</cp:lastModifiedBy>
  <cp:revision>638</cp:revision>
  <cp:lastPrinted>1601-01-01T00:00:00Z</cp:lastPrinted>
  <dcterms:created xsi:type="dcterms:W3CDTF">2003-04-27T18:03:04Z</dcterms:created>
  <dcterms:modified xsi:type="dcterms:W3CDTF">2021-11-17T22:41:49Z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