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handoutMasterIdLst>
    <p:handoutMasterId r:id="rId21"/>
  </p:handoutMasterIdLst>
  <p:sldIdLst>
    <p:sldId id="275" r:id="rId2"/>
    <p:sldId id="400" r:id="rId3"/>
    <p:sldId id="401" r:id="rId4"/>
    <p:sldId id="469" r:id="rId5"/>
    <p:sldId id="402" r:id="rId6"/>
    <p:sldId id="476" r:id="rId7"/>
    <p:sldId id="417" r:id="rId8"/>
    <p:sldId id="403" r:id="rId9"/>
    <p:sldId id="418" r:id="rId10"/>
    <p:sldId id="419" r:id="rId11"/>
    <p:sldId id="404" r:id="rId12"/>
    <p:sldId id="405" r:id="rId13"/>
    <p:sldId id="473" r:id="rId14"/>
    <p:sldId id="474" r:id="rId15"/>
    <p:sldId id="475" r:id="rId16"/>
    <p:sldId id="477" r:id="rId17"/>
    <p:sldId id="471" r:id="rId18"/>
    <p:sldId id="472" r:id="rId19"/>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123812"/>
    <a:srgbClr val="0E2C0E"/>
    <a:srgbClr val="133327"/>
    <a:srgbClr val="123612"/>
    <a:srgbClr val="113511"/>
    <a:srgbClr val="164216"/>
    <a:srgbClr val="1A4E1A"/>
    <a:srgbClr val="216521"/>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14" d="100"/>
          <a:sy n="114" d="100"/>
        </p:scale>
        <p:origin x="13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970938"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970938"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a:defRPr sz="1200"/>
            </a:lvl1pPr>
          </a:lstStyle>
          <a:p>
            <a:pPr>
              <a:defRPr/>
            </a:pPr>
            <a:fld id="{22DC820F-44EB-4B58-9FD6-9E6EDFDC9120}" type="slidenum">
              <a:rPr lang="en-US"/>
              <a:pPr>
                <a:defRPr/>
              </a:pPr>
              <a:t>‹#›</a:t>
            </a:fld>
            <a:endParaRPr lang="en-US"/>
          </a:p>
        </p:txBody>
      </p:sp>
    </p:spTree>
    <p:extLst>
      <p:ext uri="{BB962C8B-B14F-4D97-AF65-F5344CB8AC3E}">
        <p14:creationId xmlns:p14="http://schemas.microsoft.com/office/powerpoint/2010/main" val="2067730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970938"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701040" y="4415911"/>
            <a:ext cx="5608320" cy="4182813"/>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970938"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a:defRPr sz="1200"/>
            </a:lvl1pPr>
          </a:lstStyle>
          <a:p>
            <a:pPr>
              <a:defRPr/>
            </a:pPr>
            <a:fld id="{9C267EA7-ADA0-4946-A747-FB6FFF5AA606}" type="slidenum">
              <a:rPr lang="en-US"/>
              <a:pPr>
                <a:defRPr/>
              </a:pPr>
              <a:t>‹#›</a:t>
            </a:fld>
            <a:endParaRPr lang="en-US"/>
          </a:p>
        </p:txBody>
      </p:sp>
    </p:spTree>
    <p:extLst>
      <p:ext uri="{BB962C8B-B14F-4D97-AF65-F5344CB8AC3E}">
        <p14:creationId xmlns:p14="http://schemas.microsoft.com/office/powerpoint/2010/main" val="357238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1B9EBEE-FFBB-49E0-BFD4-C294CEAFDF39}" type="slidenum">
              <a:rPr lang="en-US" smtClean="0"/>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3/5/19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1150BD04-680C-4D32-9C94-A8117A07426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3/5/19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F74EEA86-D12A-4119-BBE4-D0B5DC70A76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3/5/19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7443DF68-6DA3-4C50-AFB0-E0B3991C040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3/5/19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5E2725F4-748D-400F-AD87-2AFED7F138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3/5/19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842C4B74-0F06-46C6-B499-CAA2A035D31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3/5/19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E43CF51F-254F-4E6F-92EC-A2F2ADE9D30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3/5/19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18-</a:t>
            </a:r>
            <a:fld id="{C06F9B74-F219-4689-8A96-38BCD1C984C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3/5/19</a:t>
            </a:r>
          </a:p>
        </p:txBody>
      </p:sp>
      <p:sp>
        <p:nvSpPr>
          <p:cNvPr id="4" name="Rectangle 5"/>
          <p:cNvSpPr>
            <a:spLocks noGrp="1" noChangeArrowheads="1"/>
          </p:cNvSpPr>
          <p:nvPr>
            <p:ph type="ftr" sz="quarter" idx="11"/>
          </p:nvPr>
        </p:nvSpPr>
        <p:spPr>
          <a:xfrm>
            <a:off x="1828799" y="6477000"/>
            <a:ext cx="5495925" cy="244475"/>
          </a:xfrm>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18-</a:t>
            </a:r>
            <a:fld id="{404B76C8-F573-48AC-AA0D-D641C41F43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3/5/19</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18-</a:t>
            </a:r>
            <a:fld id="{61284E5C-DEA6-4213-834A-4CBB69D667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3/5/19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F68002EF-E263-49B3-8E7E-4AC7AD02E6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3/5/19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63343387-1C97-4228-818E-B77AD2D592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3/5/19</a:t>
            </a:r>
          </a:p>
        </p:txBody>
      </p:sp>
      <p:sp>
        <p:nvSpPr>
          <p:cNvPr id="351237" name="Rectangle 5"/>
          <p:cNvSpPr>
            <a:spLocks noGrp="1" noChangeArrowheads="1"/>
          </p:cNvSpPr>
          <p:nvPr>
            <p:ph type="ftr" sz="quarter" idx="3"/>
          </p:nvPr>
        </p:nvSpPr>
        <p:spPr bwMode="auto">
          <a:xfrm>
            <a:off x="1838325" y="6477000"/>
            <a:ext cx="5476875"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a:t>18-</a:t>
            </a:r>
            <a:fld id="{B321403F-9B90-4DD2-B79C-A9B3E7355613}"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hyperlink" Target="https://www.iana.org/assignments/ieee-802-numbers/ieee-802-numbers.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andards-oui.ieee.org/oui/oui.tx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www.datacottage.com/nch/index_htm_files/ehubani.gif" TargetMode="External"/><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hyperlink" Target="https://www.iana.org/assignments/ieee-802-numbers/ieee-802-numbers.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3"/>
          <p:cNvSpPr>
            <a:spLocks noGrp="1"/>
          </p:cNvSpPr>
          <p:nvPr>
            <p:ph type="ftr" sz="quarter" idx="11"/>
          </p:nvPr>
        </p:nvSpPr>
        <p:spPr>
          <a:noFill/>
        </p:spPr>
        <p:txBody>
          <a:bodyPr/>
          <a:lstStyle/>
          <a:p>
            <a:r>
              <a:rPr lang="en-US"/>
              <a:t>CS 2600 Computer Networks I</a:t>
            </a:r>
          </a:p>
        </p:txBody>
      </p:sp>
      <p:sp>
        <p:nvSpPr>
          <p:cNvPr id="10244" name="Slide Number Placeholder 4"/>
          <p:cNvSpPr>
            <a:spLocks noGrp="1"/>
          </p:cNvSpPr>
          <p:nvPr>
            <p:ph type="sldNum" sz="quarter" idx="12"/>
          </p:nvPr>
        </p:nvSpPr>
        <p:spPr>
          <a:noFill/>
        </p:spPr>
        <p:txBody>
          <a:bodyPr/>
          <a:lstStyle/>
          <a:p>
            <a:r>
              <a:rPr lang="en-US"/>
              <a:t>18-</a:t>
            </a:r>
            <a:fld id="{9AE6DF41-EC19-484E-A2A2-8DF92226B5E7}" type="slidenum">
              <a:rPr lang="en-US" smtClean="0"/>
              <a:pPr/>
              <a:t>1</a:t>
            </a:fld>
            <a:endParaRPr lang="en-US"/>
          </a:p>
        </p:txBody>
      </p:sp>
      <p:sp>
        <p:nvSpPr>
          <p:cNvPr id="10245"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a:t>
            </a:r>
            <a:r>
              <a:rPr lang="en-US" sz="3200" b="1"/>
              <a:t>Sayeed Sajal</a:t>
            </a:r>
            <a:br>
              <a:rPr lang="en-US" sz="3200" b="1" dirty="0"/>
            </a:br>
            <a:br>
              <a:rPr lang="en-US" sz="3200" b="1" dirty="0"/>
            </a:br>
            <a:r>
              <a:rPr lang="en-US" sz="2800" b="1" dirty="0"/>
              <a:t>Lecture 18</a:t>
            </a:r>
            <a:br>
              <a:rPr lang="en-US" sz="2800" b="1" dirty="0"/>
            </a:br>
            <a:r>
              <a:rPr lang="en-US" sz="2800" b="1" dirty="0"/>
              <a:t>Ethernet and Multiple Access Networks (802.3)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extLst>
              <a:ext uri="{C183D7F6-B498-43B3-948B-1728B52AA6E4}">
                <adec:decorative xmlns:adec="http://schemas.microsoft.com/office/drawing/2017/decorative" val="1"/>
              </a:ext>
            </a:extLst>
          </p:cNvPr>
          <p:cNvSpPr/>
          <p:nvPr/>
        </p:nvSpPr>
        <p:spPr>
          <a:xfrm>
            <a:off x="304800" y="1866900"/>
            <a:ext cx="8543925" cy="18002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a:noFill/>
        </p:spPr>
        <p:txBody>
          <a:bodyPr/>
          <a:lstStyle/>
          <a:p>
            <a:r>
              <a:rPr lang="en-US"/>
              <a:t>CS 2600 Computer Networks I</a:t>
            </a:r>
          </a:p>
        </p:txBody>
      </p:sp>
      <p:sp>
        <p:nvSpPr>
          <p:cNvPr id="5125" name="Slide Number Placeholder 5"/>
          <p:cNvSpPr>
            <a:spLocks noGrp="1"/>
          </p:cNvSpPr>
          <p:nvPr>
            <p:ph type="sldNum" sz="quarter" idx="12"/>
          </p:nvPr>
        </p:nvSpPr>
        <p:spPr>
          <a:noFill/>
        </p:spPr>
        <p:txBody>
          <a:bodyPr/>
          <a:lstStyle/>
          <a:p>
            <a:r>
              <a:rPr lang="en-US"/>
              <a:t>18-</a:t>
            </a:r>
            <a:fld id="{DA2D5821-BCC7-4391-997E-F4EB4ABB1447}" type="slidenum">
              <a:rPr lang="en-US" smtClean="0"/>
              <a:pPr/>
              <a:t>10</a:t>
            </a:fld>
            <a:endParaRPr lang="en-US"/>
          </a:p>
        </p:txBody>
      </p:sp>
      <p:sp>
        <p:nvSpPr>
          <p:cNvPr id="5126" name="Rectangle 2"/>
          <p:cNvSpPr>
            <a:spLocks noGrp="1" noChangeArrowheads="1"/>
          </p:cNvSpPr>
          <p:nvPr>
            <p:ph type="title"/>
          </p:nvPr>
        </p:nvSpPr>
        <p:spPr/>
        <p:txBody>
          <a:bodyPr/>
          <a:lstStyle/>
          <a:p>
            <a:pPr eaLnBrk="1" hangingPunct="1"/>
            <a:r>
              <a:rPr lang="en-US" sz="2400" b="1"/>
              <a:t>IEEE 802.3 Frame Format</a:t>
            </a:r>
          </a:p>
        </p:txBody>
      </p:sp>
      <p:graphicFrame>
        <p:nvGraphicFramePr>
          <p:cNvPr id="5122" name="Object 6">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05254807"/>
              </p:ext>
            </p:extLst>
          </p:nvPr>
        </p:nvGraphicFramePr>
        <p:xfrm>
          <a:off x="495300" y="2035175"/>
          <a:ext cx="8318500" cy="1404938"/>
        </p:xfrm>
        <a:graphic>
          <a:graphicData uri="http://schemas.openxmlformats.org/presentationml/2006/ole">
            <mc:AlternateContent xmlns:mc="http://schemas.openxmlformats.org/markup-compatibility/2006">
              <mc:Choice xmlns:v="urn:schemas-microsoft-com:vml" Requires="v">
                <p:oleObj name="Visio" r:id="rId3" imgW="8431545" imgH="1424517" progId="Visio.Drawing.11">
                  <p:embed/>
                </p:oleObj>
              </mc:Choice>
              <mc:Fallback>
                <p:oleObj name="Visio" r:id="rId3" imgW="8431545" imgH="1424517" progId="Visio.Drawing.11">
                  <p:embed/>
                  <p:pic>
                    <p:nvPicPr>
                      <p:cNvPr id="0" name="Picture 5"/>
                      <p:cNvPicPr>
                        <a:picLocks noGrp="1" noChangeAspect="1" noChangeArrowheads="1"/>
                      </p:cNvPicPr>
                      <p:nvPr/>
                    </p:nvPicPr>
                    <p:blipFill>
                      <a:blip r:embed="rId4"/>
                      <a:srcRect/>
                      <a:stretch>
                        <a:fillRect/>
                      </a:stretch>
                    </p:blipFill>
                    <p:spPr bwMode="auto">
                      <a:xfrm>
                        <a:off x="495300" y="2035175"/>
                        <a:ext cx="8318500" cy="140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Arrow Connector 2">
            <a:extLst>
              <a:ext uri="{C183D7F6-B498-43B3-948B-1728B52AA6E4}">
                <adec:decorative xmlns:adec="http://schemas.microsoft.com/office/drawing/2017/decorative" val="1"/>
              </a:ext>
            </a:extLst>
          </p:cNvPr>
          <p:cNvCxnSpPr/>
          <p:nvPr/>
        </p:nvCxnSpPr>
        <p:spPr>
          <a:xfrm flipH="1">
            <a:off x="4862286" y="2322286"/>
            <a:ext cx="1023257" cy="444726"/>
          </a:xfrm>
          <a:prstGeom prst="straightConnector1">
            <a:avLst/>
          </a:prstGeom>
          <a:ln w="19050">
            <a:solidFill>
              <a:schemeClr val="bg1"/>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extLst>
              <a:ext uri="{C183D7F6-B498-43B3-948B-1728B52AA6E4}">
                <adec:decorative xmlns:adec="http://schemas.microsoft.com/office/drawing/2017/decorative" val="1"/>
              </a:ext>
            </a:extLst>
          </p:cNvPr>
          <p:cNvSpPr/>
          <p:nvPr/>
        </p:nvSpPr>
        <p:spPr>
          <a:xfrm>
            <a:off x="304800" y="1571625"/>
            <a:ext cx="8543925" cy="37545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8" name="Footer Placeholder 4"/>
          <p:cNvSpPr>
            <a:spLocks noGrp="1"/>
          </p:cNvSpPr>
          <p:nvPr>
            <p:ph type="ftr" sz="quarter" idx="11"/>
          </p:nvPr>
        </p:nvSpPr>
        <p:spPr>
          <a:noFill/>
        </p:spPr>
        <p:txBody>
          <a:bodyPr/>
          <a:lstStyle/>
          <a:p>
            <a:r>
              <a:rPr lang="en-US"/>
              <a:t>CS 2600 Computer Networks I</a:t>
            </a:r>
          </a:p>
        </p:txBody>
      </p:sp>
      <p:sp>
        <p:nvSpPr>
          <p:cNvPr id="6149" name="Slide Number Placeholder 5"/>
          <p:cNvSpPr>
            <a:spLocks noGrp="1"/>
          </p:cNvSpPr>
          <p:nvPr>
            <p:ph type="sldNum" sz="quarter" idx="12"/>
          </p:nvPr>
        </p:nvSpPr>
        <p:spPr>
          <a:noFill/>
        </p:spPr>
        <p:txBody>
          <a:bodyPr/>
          <a:lstStyle/>
          <a:p>
            <a:r>
              <a:rPr lang="en-US"/>
              <a:t>18-</a:t>
            </a:r>
            <a:fld id="{89C48121-C6F8-47D2-B026-18FCE6F3B522}" type="slidenum">
              <a:rPr lang="en-US" smtClean="0"/>
              <a:pPr/>
              <a:t>11</a:t>
            </a:fld>
            <a:endParaRPr lang="en-US"/>
          </a:p>
        </p:txBody>
      </p:sp>
      <p:sp>
        <p:nvSpPr>
          <p:cNvPr id="6150" name="Rectangle 2"/>
          <p:cNvSpPr>
            <a:spLocks noGrp="1" noChangeArrowheads="1"/>
          </p:cNvSpPr>
          <p:nvPr>
            <p:ph type="title"/>
          </p:nvPr>
        </p:nvSpPr>
        <p:spPr/>
        <p:txBody>
          <a:bodyPr/>
          <a:lstStyle/>
          <a:p>
            <a:pPr eaLnBrk="1" hangingPunct="1"/>
            <a:r>
              <a:rPr lang="en-US" sz="2400" b="1"/>
              <a:t>IEEE 802.3 Frame Containing 802.2 LLC Header</a:t>
            </a:r>
          </a:p>
        </p:txBody>
      </p:sp>
      <p:graphicFrame>
        <p:nvGraphicFramePr>
          <p:cNvPr id="6146" name="Object 5">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148085375"/>
              </p:ext>
            </p:extLst>
          </p:nvPr>
        </p:nvGraphicFramePr>
        <p:xfrm>
          <a:off x="523875" y="1893888"/>
          <a:ext cx="8229600" cy="3213100"/>
        </p:xfrm>
        <a:graphic>
          <a:graphicData uri="http://schemas.openxmlformats.org/presentationml/2006/ole">
            <mc:AlternateContent xmlns:mc="http://schemas.openxmlformats.org/markup-compatibility/2006">
              <mc:Choice xmlns:v="urn:schemas-microsoft-com:vml" Requires="v">
                <p:oleObj name="Visio" r:id="rId3" imgW="8431545" imgH="3293181" progId="Visio.Drawing.11">
                  <p:embed/>
                </p:oleObj>
              </mc:Choice>
              <mc:Fallback>
                <p:oleObj name="Visio" r:id="rId3" imgW="8431545" imgH="3293181" progId="Visio.Drawing.11">
                  <p:embed/>
                  <p:pic>
                    <p:nvPicPr>
                      <p:cNvPr id="0" name="Picture 5"/>
                      <p:cNvPicPr>
                        <a:picLocks noGrp="1" noChangeAspect="1" noChangeArrowheads="1"/>
                      </p:cNvPicPr>
                      <p:nvPr/>
                    </p:nvPicPr>
                    <p:blipFill>
                      <a:blip r:embed="rId4"/>
                      <a:srcRect/>
                      <a:stretch>
                        <a:fillRect/>
                      </a:stretch>
                    </p:blipFill>
                    <p:spPr bwMode="auto">
                      <a:xfrm>
                        <a:off x="523875" y="1893888"/>
                        <a:ext cx="8229600" cy="321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04799" y="5791668"/>
            <a:ext cx="8543925" cy="523220"/>
          </a:xfrm>
          <a:prstGeom prst="rect">
            <a:avLst/>
          </a:prstGeom>
          <a:noFill/>
        </p:spPr>
        <p:txBody>
          <a:bodyPr wrap="square" rtlCol="0">
            <a:spAutoFit/>
          </a:bodyPr>
          <a:lstStyle/>
          <a:p>
            <a:r>
              <a:rPr lang="en-US" sz="1400" i="1" dirty="0">
                <a:latin typeface="Bookman Old Style" pitchFamily="18" charset="0"/>
              </a:rPr>
              <a:t>*Inclusion of the SNAP header reduces the MTU of the 802.3 frame to 1492 bytes (not important for this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extLst>
              <a:ext uri="{C183D7F6-B498-43B3-948B-1728B52AA6E4}">
                <adec:decorative xmlns:adec="http://schemas.microsoft.com/office/drawing/2017/decorative" val="1"/>
              </a:ext>
            </a:extLst>
          </p:cNvPr>
          <p:cNvSpPr/>
          <p:nvPr/>
        </p:nvSpPr>
        <p:spPr>
          <a:xfrm>
            <a:off x="923925" y="1362076"/>
            <a:ext cx="7286625" cy="4838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2" name="Footer Placeholder 4"/>
          <p:cNvSpPr>
            <a:spLocks noGrp="1"/>
          </p:cNvSpPr>
          <p:nvPr>
            <p:ph type="ftr" sz="quarter" idx="11"/>
          </p:nvPr>
        </p:nvSpPr>
        <p:spPr>
          <a:noFill/>
        </p:spPr>
        <p:txBody>
          <a:bodyPr/>
          <a:lstStyle/>
          <a:p>
            <a:r>
              <a:rPr lang="en-US"/>
              <a:t>CS 2600 Computer Networks I</a:t>
            </a:r>
          </a:p>
        </p:txBody>
      </p:sp>
      <p:sp>
        <p:nvSpPr>
          <p:cNvPr id="7173" name="Slide Number Placeholder 5"/>
          <p:cNvSpPr>
            <a:spLocks noGrp="1"/>
          </p:cNvSpPr>
          <p:nvPr>
            <p:ph type="sldNum" sz="quarter" idx="12"/>
          </p:nvPr>
        </p:nvSpPr>
        <p:spPr>
          <a:noFill/>
        </p:spPr>
        <p:txBody>
          <a:bodyPr/>
          <a:lstStyle/>
          <a:p>
            <a:r>
              <a:rPr lang="en-US"/>
              <a:t>18-</a:t>
            </a:r>
            <a:fld id="{9A370C0F-FEEB-4D0E-A061-D410DB82D62F}" type="slidenum">
              <a:rPr lang="en-US" smtClean="0"/>
              <a:pPr/>
              <a:t>12</a:t>
            </a:fld>
            <a:endParaRPr lang="en-US"/>
          </a:p>
        </p:txBody>
      </p:sp>
      <p:sp>
        <p:nvSpPr>
          <p:cNvPr id="7174" name="Rectangle 2"/>
          <p:cNvSpPr>
            <a:spLocks noGrp="1" noChangeArrowheads="1"/>
          </p:cNvSpPr>
          <p:nvPr>
            <p:ph type="title"/>
          </p:nvPr>
        </p:nvSpPr>
        <p:spPr/>
        <p:txBody>
          <a:bodyPr/>
          <a:lstStyle/>
          <a:p>
            <a:pPr eaLnBrk="1" hangingPunct="1"/>
            <a:r>
              <a:rPr lang="en-US" sz="2400" b="1" dirty="0"/>
              <a:t>IEEE 802 Relationships to OSI and Internet Models</a:t>
            </a:r>
            <a:endParaRPr lang="en-US" dirty="0"/>
          </a:p>
        </p:txBody>
      </p:sp>
      <p:graphicFrame>
        <p:nvGraphicFramePr>
          <p:cNvPr id="7170" name="Object 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35860992"/>
              </p:ext>
            </p:extLst>
          </p:nvPr>
        </p:nvGraphicFramePr>
        <p:xfrm>
          <a:off x="1447800" y="1524000"/>
          <a:ext cx="6324600" cy="4540250"/>
        </p:xfrm>
        <a:graphic>
          <a:graphicData uri="http://schemas.openxmlformats.org/presentationml/2006/ole">
            <mc:AlternateContent xmlns:mc="http://schemas.openxmlformats.org/markup-compatibility/2006">
              <mc:Choice xmlns:v="urn:schemas-microsoft-com:vml" Requires="v">
                <p:oleObj name="Visio" r:id="rId3" imgW="6733334" imgH="4700351" progId="Visio.Drawing.11">
                  <p:embed/>
                </p:oleObj>
              </mc:Choice>
              <mc:Fallback>
                <p:oleObj name="Visio" r:id="rId3" imgW="6733334" imgH="4700351"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324600"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2804912" y="4735639"/>
            <a:ext cx="686406" cy="261610"/>
          </a:xfrm>
          <a:prstGeom prst="rect">
            <a:avLst/>
          </a:prstGeom>
          <a:noFill/>
        </p:spPr>
        <p:txBody>
          <a:bodyPr wrap="none" rtlCol="0">
            <a:spAutoFit/>
          </a:bodyPr>
          <a:lstStyle/>
          <a:p>
            <a:r>
              <a:rPr lang="en-US" sz="1100" b="1" dirty="0">
                <a:solidFill>
                  <a:schemeClr val="bg1"/>
                </a:solidFill>
              </a:rPr>
              <a:t>← IEEE</a:t>
            </a:r>
          </a:p>
        </p:txBody>
      </p:sp>
      <p:sp>
        <p:nvSpPr>
          <p:cNvPr id="9" name="TextBox 8"/>
          <p:cNvSpPr txBox="1"/>
          <p:nvPr/>
        </p:nvSpPr>
        <p:spPr>
          <a:xfrm>
            <a:off x="5569884" y="4888745"/>
            <a:ext cx="809837" cy="261610"/>
          </a:xfrm>
          <a:prstGeom prst="rect">
            <a:avLst/>
          </a:prstGeom>
          <a:noFill/>
        </p:spPr>
        <p:txBody>
          <a:bodyPr wrap="none" rtlCol="0">
            <a:spAutoFit/>
          </a:bodyPr>
          <a:lstStyle/>
          <a:p>
            <a:r>
              <a:rPr lang="en-US" sz="1100" b="1" dirty="0">
                <a:solidFill>
                  <a:schemeClr val="bg1"/>
                </a:solidFill>
              </a:rPr>
              <a:t>Type II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p>
        </p:txBody>
      </p:sp>
      <p:sp>
        <p:nvSpPr>
          <p:cNvPr id="16388" name="Slide Number Placeholder 5"/>
          <p:cNvSpPr>
            <a:spLocks noGrp="1"/>
          </p:cNvSpPr>
          <p:nvPr>
            <p:ph type="sldNum" sz="quarter" idx="12"/>
          </p:nvPr>
        </p:nvSpPr>
        <p:spPr>
          <a:noFill/>
        </p:spPr>
        <p:txBody>
          <a:bodyPr/>
          <a:lstStyle/>
          <a:p>
            <a:r>
              <a:rPr lang="en-US"/>
              <a:t>18-</a:t>
            </a:r>
            <a:fld id="{7374CB04-1FA1-48CB-9BC3-AC0ED5E1EB7B}" type="slidenum">
              <a:rPr lang="en-US" smtClean="0"/>
              <a:pPr/>
              <a:t>13</a:t>
            </a:fld>
            <a:endParaRPr lang="en-US"/>
          </a:p>
        </p:txBody>
      </p:sp>
      <p:sp>
        <p:nvSpPr>
          <p:cNvPr id="16389" name="Rectangle 2"/>
          <p:cNvSpPr>
            <a:spLocks noGrp="1" noChangeArrowheads="1"/>
          </p:cNvSpPr>
          <p:nvPr>
            <p:ph type="title"/>
          </p:nvPr>
        </p:nvSpPr>
        <p:spPr/>
        <p:txBody>
          <a:bodyPr/>
          <a:lstStyle/>
          <a:p>
            <a:pPr eaLnBrk="1" hangingPunct="1"/>
            <a:r>
              <a:rPr lang="en-US" sz="2400" b="1" dirty="0"/>
              <a:t>Some Ethernet Type Field Codes </a:t>
            </a:r>
            <a:br>
              <a:rPr lang="en-US" sz="2400" b="1" dirty="0"/>
            </a:br>
            <a:r>
              <a:rPr lang="en-US" sz="1400" b="1" dirty="0"/>
              <a:t>(Excerpted from </a:t>
            </a:r>
            <a:r>
              <a:rPr lang="en-US" sz="1400" b="1" dirty="0">
                <a:hlinkClick r:id="rId2"/>
              </a:rPr>
              <a:t>https://www.iana.org/assignments/ieee-802-numbers/ieee-802-numbers.xhtml</a:t>
            </a:r>
            <a:r>
              <a:rPr lang="en-US" sz="1400" b="1" dirty="0"/>
              <a:t>)</a:t>
            </a:r>
          </a:p>
        </p:txBody>
      </p:sp>
      <p:sp>
        <p:nvSpPr>
          <p:cNvPr id="16390" name="Rectangle 3"/>
          <p:cNvSpPr>
            <a:spLocks noGrp="1" noChangeArrowheads="1"/>
          </p:cNvSpPr>
          <p:nvPr>
            <p:ph idx="1"/>
          </p:nvPr>
        </p:nvSpPr>
        <p:spPr>
          <a:xfrm>
            <a:off x="762000" y="1371600"/>
            <a:ext cx="7543800" cy="5029200"/>
          </a:xfrm>
        </p:spPr>
        <p:txBody>
          <a:bodyPr/>
          <a:lstStyle/>
          <a:p>
            <a:pPr marL="0" indent="0" eaLnBrk="1" hangingPunct="1">
              <a:lnSpc>
                <a:spcPct val="75000"/>
              </a:lnSpc>
              <a:buFontTx/>
              <a:buNone/>
            </a:pPr>
            <a:r>
              <a:rPr lang="en-US" sz="1400" b="1" dirty="0">
                <a:latin typeface="Courier New" pitchFamily="49" charset="0"/>
              </a:rPr>
              <a:t>Ethernet 	 Exp. Ethernet   Description             References </a:t>
            </a:r>
          </a:p>
          <a:p>
            <a:pPr marL="0" indent="0" eaLnBrk="1" hangingPunct="1">
              <a:lnSpc>
                <a:spcPct val="75000"/>
              </a:lnSpc>
              <a:buFontTx/>
              <a:buNone/>
            </a:pPr>
            <a:r>
              <a:rPr lang="en-US" sz="1400" b="1" dirty="0">
                <a:latin typeface="Courier New" pitchFamily="49" charset="0"/>
              </a:rPr>
              <a:t>-------------     -------------   -----------             ---------- </a:t>
            </a:r>
          </a:p>
          <a:p>
            <a:pPr marL="0" indent="0" eaLnBrk="1" hangingPunct="1">
              <a:lnSpc>
                <a:spcPct val="75000"/>
              </a:lnSpc>
              <a:buFontTx/>
              <a:buNone/>
            </a:pPr>
            <a:r>
              <a:rPr lang="en-US" sz="1400" b="1" dirty="0">
                <a:latin typeface="Courier New" pitchFamily="49" charset="0"/>
              </a:rPr>
              <a:t>decimal Hex       decimal octal </a:t>
            </a:r>
          </a:p>
          <a:p>
            <a:pPr marL="0" indent="0" eaLnBrk="1" hangingPunct="1">
              <a:lnSpc>
                <a:spcPct val="75000"/>
              </a:lnSpc>
              <a:buFontTx/>
              <a:buNone/>
            </a:pPr>
            <a:r>
              <a:rPr lang="en-US" sz="1400" b="1" dirty="0">
                <a:latin typeface="Courier New" pitchFamily="49" charset="0"/>
              </a:rPr>
              <a:t>  0000 </a:t>
            </a:r>
            <a:r>
              <a:rPr lang="en-US" sz="1400" b="1" dirty="0">
                <a:solidFill>
                  <a:srgbClr val="FF3300"/>
                </a:solidFill>
                <a:latin typeface="Courier New" pitchFamily="49" charset="0"/>
              </a:rPr>
              <a:t> 0000-05DC    </a:t>
            </a:r>
            <a:r>
              <a:rPr lang="en-US" sz="1400" b="1" dirty="0">
                <a:latin typeface="Courier New" pitchFamily="49" charset="0"/>
              </a:rPr>
              <a:t>-      -</a:t>
            </a:r>
            <a:r>
              <a:rPr lang="en-US" sz="1400" b="1" dirty="0">
                <a:solidFill>
                  <a:srgbClr val="FF3300"/>
                </a:solidFill>
                <a:latin typeface="Courier New" pitchFamily="49" charset="0"/>
              </a:rPr>
              <a:t>     IEEE 802.3 Length Field   [XEROX] </a:t>
            </a:r>
          </a:p>
          <a:p>
            <a:pPr marL="0" indent="0" eaLnBrk="1" hangingPunct="1">
              <a:lnSpc>
                <a:spcPct val="75000"/>
              </a:lnSpc>
              <a:buFontTx/>
              <a:buNone/>
            </a:pPr>
            <a:r>
              <a:rPr lang="en-US" sz="1400" b="1" dirty="0">
                <a:solidFill>
                  <a:srgbClr val="FF3300"/>
                </a:solidFill>
                <a:latin typeface="Courier New" pitchFamily="49" charset="0"/>
              </a:rPr>
              <a:t>  </a:t>
            </a:r>
            <a:r>
              <a:rPr lang="en-US" sz="1400" b="1" dirty="0">
                <a:latin typeface="Courier New" pitchFamily="49" charset="0"/>
              </a:rPr>
              <a:t>1500</a:t>
            </a:r>
            <a:r>
              <a:rPr lang="en-US" sz="1400" b="1" dirty="0">
                <a:solidFill>
                  <a:srgbClr val="FF3300"/>
                </a:solidFill>
                <a:latin typeface="Courier New" pitchFamily="49" charset="0"/>
              </a:rPr>
              <a:t>  05DC			End of 802.3 Length Field     </a:t>
            </a:r>
          </a:p>
          <a:p>
            <a:pPr marL="0" indent="0" eaLnBrk="1" hangingPunct="1">
              <a:lnSpc>
                <a:spcPct val="75000"/>
              </a:lnSpc>
              <a:buFontTx/>
              <a:buNone/>
            </a:pPr>
            <a:r>
              <a:rPr lang="en-US" sz="1400" b="1" dirty="0">
                <a:latin typeface="Courier New" pitchFamily="49" charset="0"/>
              </a:rPr>
              <a:t>  1536  0600        1536  3000    XEROX NS IDP          [133,XEROX] </a:t>
            </a:r>
          </a:p>
          <a:p>
            <a:pPr marL="0" indent="0" eaLnBrk="1" hangingPunct="1">
              <a:lnSpc>
                <a:spcPct val="75000"/>
              </a:lnSpc>
              <a:buFontTx/>
              <a:buNone/>
            </a:pPr>
            <a:r>
              <a:rPr lang="en-US" sz="1400" b="1" dirty="0">
                <a:latin typeface="Courier New" pitchFamily="49" charset="0"/>
              </a:rPr>
              <a:t>        0660                      DLOG                      [XEROX] </a:t>
            </a:r>
          </a:p>
          <a:p>
            <a:pPr marL="0" indent="0" eaLnBrk="1" hangingPunct="1">
              <a:lnSpc>
                <a:spcPct val="75000"/>
              </a:lnSpc>
              <a:buFontTx/>
              <a:buNone/>
            </a:pPr>
            <a:r>
              <a:rPr lang="en-US" sz="1400" b="1" dirty="0">
                <a:latin typeface="Courier New" pitchFamily="49" charset="0"/>
              </a:rPr>
              <a:t>        0661                      DLOG                      [XEROX] </a:t>
            </a:r>
          </a:p>
          <a:p>
            <a:pPr marL="0" indent="0" eaLnBrk="1" hangingPunct="1">
              <a:lnSpc>
                <a:spcPct val="75000"/>
              </a:lnSpc>
              <a:buFontTx/>
              <a:buNone/>
            </a:pPr>
            <a:r>
              <a:rPr lang="en-US" sz="1400" b="1" dirty="0">
                <a:solidFill>
                  <a:srgbClr val="FF3300"/>
                </a:solidFill>
                <a:latin typeface="Courier New" pitchFamily="49" charset="0"/>
              </a:rPr>
              <a:t> </a:t>
            </a:r>
            <a:r>
              <a:rPr lang="en-US" sz="1400" b="1" dirty="0">
                <a:latin typeface="Courier New" pitchFamily="49" charset="0"/>
              </a:rPr>
              <a:t> 2048  </a:t>
            </a:r>
            <a:r>
              <a:rPr lang="en-US" sz="1400" b="1" dirty="0">
                <a:solidFill>
                  <a:srgbClr val="FF3300"/>
                </a:solidFill>
                <a:latin typeface="Courier New" pitchFamily="49" charset="0"/>
              </a:rPr>
              <a:t>0800         </a:t>
            </a:r>
            <a:r>
              <a:rPr lang="en-US" sz="1400" b="1" dirty="0">
                <a:latin typeface="Courier New" pitchFamily="49" charset="0"/>
              </a:rPr>
              <a:t>513  1001    </a:t>
            </a:r>
            <a:r>
              <a:rPr lang="en-US" sz="1400" b="1" dirty="0">
                <a:solidFill>
                  <a:srgbClr val="FF3300"/>
                </a:solidFill>
                <a:latin typeface="Courier New" pitchFamily="49" charset="0"/>
              </a:rPr>
              <a:t>Internet IP (IPv4)         [IANA] </a:t>
            </a:r>
          </a:p>
          <a:p>
            <a:pPr marL="0" indent="0" eaLnBrk="1" hangingPunct="1">
              <a:lnSpc>
                <a:spcPct val="75000"/>
              </a:lnSpc>
              <a:buFontTx/>
              <a:buNone/>
            </a:pPr>
            <a:r>
              <a:rPr lang="en-US" sz="1400" b="1" dirty="0">
                <a:latin typeface="Courier New" pitchFamily="49" charset="0"/>
              </a:rPr>
              <a:t>  2049  0801         -      -     X.75 Internet             [XEROX]</a:t>
            </a:r>
          </a:p>
          <a:p>
            <a:pPr marL="0" indent="0" eaLnBrk="1" hangingPunct="1">
              <a:lnSpc>
                <a:spcPct val="75000"/>
              </a:lnSpc>
              <a:buFontTx/>
              <a:buNone/>
            </a:pPr>
            <a:r>
              <a:rPr lang="en-US" sz="1400" b="1" dirty="0">
                <a:latin typeface="Courier New" pitchFamily="49" charset="0"/>
              </a:rPr>
              <a:t>  2050  0802         -      -     NBS Internet              [XEROX]</a:t>
            </a:r>
          </a:p>
          <a:p>
            <a:pPr marL="0" indent="0" eaLnBrk="1" hangingPunct="1">
              <a:lnSpc>
                <a:spcPct val="75000"/>
              </a:lnSpc>
              <a:buFontTx/>
              <a:buNone/>
            </a:pPr>
            <a:r>
              <a:rPr lang="en-US" sz="1400" b="1" dirty="0">
                <a:latin typeface="Courier New" pitchFamily="49" charset="0"/>
              </a:rPr>
              <a:t>  2051  0803         -      -     ECMA Internet             [XEROX]</a:t>
            </a:r>
          </a:p>
          <a:p>
            <a:pPr marL="0" indent="0" eaLnBrk="1" hangingPunct="1">
              <a:lnSpc>
                <a:spcPct val="75000"/>
              </a:lnSpc>
              <a:buFontTx/>
              <a:buNone/>
            </a:pPr>
            <a:r>
              <a:rPr lang="en-US" sz="1400" b="1" dirty="0">
                <a:latin typeface="Courier New" pitchFamily="49" charset="0"/>
              </a:rPr>
              <a:t>  2052  0804         -      -     </a:t>
            </a:r>
            <a:r>
              <a:rPr lang="en-US" sz="1400" b="1" dirty="0" err="1">
                <a:latin typeface="Courier New" pitchFamily="49" charset="0"/>
              </a:rPr>
              <a:t>Chaosnet</a:t>
            </a:r>
            <a:r>
              <a:rPr lang="en-US" sz="1400" b="1" dirty="0">
                <a:latin typeface="Courier New" pitchFamily="49" charset="0"/>
              </a:rPr>
              <a:t>                  [XEROX]</a:t>
            </a:r>
          </a:p>
          <a:p>
            <a:pPr marL="0" indent="0" eaLnBrk="1" hangingPunct="1">
              <a:lnSpc>
                <a:spcPct val="75000"/>
              </a:lnSpc>
              <a:buFontTx/>
              <a:buNone/>
            </a:pPr>
            <a:r>
              <a:rPr lang="en-US" sz="1400" b="1" dirty="0">
                <a:latin typeface="Courier New" pitchFamily="49" charset="0"/>
              </a:rPr>
              <a:t>  2053  0805         -      -     X.25 Level 3              [XEROX]</a:t>
            </a:r>
          </a:p>
          <a:p>
            <a:pPr marL="0" indent="0" eaLnBrk="1" hangingPunct="1">
              <a:lnSpc>
                <a:spcPct val="75000"/>
              </a:lnSpc>
              <a:buFontTx/>
              <a:buNone/>
            </a:pPr>
            <a:r>
              <a:rPr lang="en-US" sz="1400" b="1" dirty="0">
                <a:latin typeface="Courier New" pitchFamily="49" charset="0"/>
              </a:rPr>
              <a:t>  2054  0806         -      -     ARP                        [IANA]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latin typeface="Courier New" pitchFamily="49" charset="0"/>
              </a:rPr>
              <a:t> 32923  809B         -      -     </a:t>
            </a:r>
            <a:r>
              <a:rPr lang="en-US" sz="1400" b="1" dirty="0" err="1">
                <a:latin typeface="Courier New" pitchFamily="49" charset="0"/>
              </a:rPr>
              <a:t>Appletalk</a:t>
            </a:r>
            <a:r>
              <a:rPr lang="en-US" sz="1400" b="1" dirty="0">
                <a:latin typeface="Courier New" pitchFamily="49" charset="0"/>
              </a:rPr>
              <a:t>                 [XEROX]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latin typeface="Courier New" pitchFamily="49" charset="0"/>
              </a:rPr>
              <a:t> 33079  8137-8138    -      -     Novell, Inc.              [XEROX]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latin typeface="Courier New" pitchFamily="49" charset="0"/>
              </a:rPr>
              <a:t> 34525  86DD                      IPv6                       [IANA]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a:t>CS 2600 Computer Networks I</a:t>
            </a:r>
          </a:p>
        </p:txBody>
      </p:sp>
      <p:sp>
        <p:nvSpPr>
          <p:cNvPr id="6148" name="Slide Number Placeholder 5"/>
          <p:cNvSpPr>
            <a:spLocks noGrp="1"/>
          </p:cNvSpPr>
          <p:nvPr>
            <p:ph type="sldNum" sz="quarter" idx="12"/>
          </p:nvPr>
        </p:nvSpPr>
        <p:spPr>
          <a:noFill/>
        </p:spPr>
        <p:txBody>
          <a:bodyPr/>
          <a:lstStyle/>
          <a:p>
            <a:r>
              <a:rPr lang="en-US" dirty="0"/>
              <a:t>18-</a:t>
            </a:r>
            <a:fld id="{EC8000D7-DB87-47D4-81B4-2FDE1DD635A1}" type="slidenum">
              <a:rPr lang="en-US" smtClean="0"/>
              <a:pPr/>
              <a:t>14</a:t>
            </a:fld>
            <a:endParaRPr lang="en-US" dirty="0"/>
          </a:p>
        </p:txBody>
      </p:sp>
      <p:sp>
        <p:nvSpPr>
          <p:cNvPr id="6149" name="Rectangle 2"/>
          <p:cNvSpPr>
            <a:spLocks noGrp="1" noChangeArrowheads="1"/>
          </p:cNvSpPr>
          <p:nvPr>
            <p:ph type="title"/>
          </p:nvPr>
        </p:nvSpPr>
        <p:spPr/>
        <p:txBody>
          <a:bodyPr/>
          <a:lstStyle/>
          <a:p>
            <a:pPr eaLnBrk="1" hangingPunct="1"/>
            <a:r>
              <a:rPr lang="en-US" sz="2400" b="1" dirty="0"/>
              <a:t>Several Ways of Representing the Same </a:t>
            </a:r>
            <a:br>
              <a:rPr lang="en-US" sz="2400" b="1" dirty="0"/>
            </a:br>
            <a:r>
              <a:rPr lang="en-US" sz="2400" b="1" dirty="0"/>
              <a:t>Ethernet  MAC (“Hardware”) Address</a:t>
            </a:r>
            <a:endParaRPr lang="en-US" dirty="0"/>
          </a:p>
        </p:txBody>
      </p:sp>
      <p:sp>
        <p:nvSpPr>
          <p:cNvPr id="6150" name="Rectangle 3"/>
          <p:cNvSpPr>
            <a:spLocks noGrp="1" noChangeArrowheads="1"/>
          </p:cNvSpPr>
          <p:nvPr>
            <p:ph idx="1"/>
          </p:nvPr>
        </p:nvSpPr>
        <p:spPr>
          <a:xfrm>
            <a:off x="457200" y="1726058"/>
            <a:ext cx="8229600" cy="4767209"/>
          </a:xfrm>
        </p:spPr>
        <p:txBody>
          <a:bodyPr/>
          <a:lstStyle/>
          <a:p>
            <a:pPr marL="0" indent="0" eaLnBrk="1" hangingPunct="1">
              <a:buFontTx/>
              <a:buNone/>
            </a:pPr>
            <a:r>
              <a:rPr lang="en-US" sz="2000" b="1" dirty="0"/>
              <a:t>		Traditional:         </a:t>
            </a:r>
            <a:r>
              <a:rPr lang="en-US" sz="2000" b="1" dirty="0">
                <a:latin typeface="Courier New" pitchFamily="49" charset="0"/>
              </a:rPr>
              <a:t>00:1c:b1:98:02:03</a:t>
            </a:r>
          </a:p>
          <a:p>
            <a:pPr marL="0" indent="0" eaLnBrk="1" hangingPunct="1">
              <a:buFontTx/>
              <a:buNone/>
            </a:pPr>
            <a:endParaRPr lang="en-US" sz="2000" b="1" dirty="0">
              <a:latin typeface="Courier New" pitchFamily="49" charset="0"/>
            </a:endParaRPr>
          </a:p>
          <a:p>
            <a:pPr marL="0" indent="0" eaLnBrk="1" hangingPunct="1">
              <a:buFontTx/>
              <a:buNone/>
            </a:pPr>
            <a:endParaRPr lang="en-US" sz="1200" b="1" dirty="0"/>
          </a:p>
          <a:p>
            <a:pPr marL="0" indent="0" eaLnBrk="1" hangingPunct="1">
              <a:buFontTx/>
              <a:buNone/>
            </a:pPr>
            <a:r>
              <a:rPr lang="en-US" sz="2000" b="1" dirty="0"/>
              <a:t>		Abbreviated:       </a:t>
            </a:r>
            <a:r>
              <a:rPr lang="en-US" sz="2000" b="1" dirty="0">
                <a:latin typeface="Courier New" pitchFamily="49" charset="0"/>
              </a:rPr>
              <a:t>0:1C:B1:98:2:3</a:t>
            </a:r>
          </a:p>
          <a:p>
            <a:pPr marL="0" indent="0" eaLnBrk="1" hangingPunct="1">
              <a:buFontTx/>
              <a:buNone/>
            </a:pPr>
            <a:r>
              <a:rPr lang="en-US" sz="1200" b="1" dirty="0">
                <a:latin typeface="Courier New" pitchFamily="49" charset="0"/>
              </a:rPr>
              <a:t>		</a:t>
            </a:r>
          </a:p>
          <a:p>
            <a:pPr marL="0" indent="0" eaLnBrk="1" hangingPunct="1">
              <a:buFontTx/>
              <a:buNone/>
            </a:pPr>
            <a:r>
              <a:rPr lang="en-US" sz="2000" b="1" dirty="0">
                <a:latin typeface="Courier New" pitchFamily="49" charset="0"/>
              </a:rPr>
              <a:t>		</a:t>
            </a:r>
            <a:r>
              <a:rPr lang="en-US" sz="2000" b="1" dirty="0"/>
              <a:t>Cisco-style:</a:t>
            </a:r>
            <a:r>
              <a:rPr lang="en-US" sz="1000" b="1" dirty="0"/>
              <a:t>                 </a:t>
            </a:r>
            <a:r>
              <a:rPr lang="en-US" sz="2000" b="1" dirty="0">
                <a:latin typeface="Courier New" pitchFamily="49" charset="0"/>
              </a:rPr>
              <a:t>001c.b198.0203</a:t>
            </a:r>
          </a:p>
          <a:p>
            <a:pPr marL="0" indent="0" eaLnBrk="1" hangingPunct="1">
              <a:buFontTx/>
              <a:buNone/>
            </a:pPr>
            <a:endParaRPr lang="en-US" sz="1200" b="1" dirty="0">
              <a:latin typeface="Courier New" pitchFamily="49" charset="0"/>
            </a:endParaRPr>
          </a:p>
          <a:p>
            <a:pPr marL="0" indent="0" eaLnBrk="1" hangingPunct="1">
              <a:buFontTx/>
              <a:buNone/>
            </a:pPr>
            <a:r>
              <a:rPr lang="en-US" sz="2000" b="1" dirty="0">
                <a:latin typeface="Courier New" pitchFamily="49" charset="0"/>
              </a:rPr>
              <a:t>		</a:t>
            </a:r>
            <a:r>
              <a:rPr lang="en-US" sz="2000" b="1" dirty="0"/>
              <a:t>Wireshark-style: </a:t>
            </a:r>
            <a:r>
              <a:rPr lang="en-US" sz="2000" b="1" dirty="0">
                <a:latin typeface="Courier New" pitchFamily="49" charset="0"/>
                <a:cs typeface="Courier New" pitchFamily="49" charset="0"/>
              </a:rPr>
              <a:t>Cisco_98:02:03</a:t>
            </a:r>
          </a:p>
          <a:p>
            <a:pPr marL="0" indent="0" eaLnBrk="1" hangingPunct="1"/>
            <a:endParaRPr lang="en-US" sz="2000" b="1" dirty="0">
              <a:latin typeface="Courier New" pitchFamily="49" charset="0"/>
            </a:endParaRPr>
          </a:p>
          <a:p>
            <a:pPr marL="0" indent="0" eaLnBrk="1" hangingPunct="1"/>
            <a:endParaRPr lang="en-US" sz="2000" b="1" dirty="0">
              <a:latin typeface="Courier New" pitchFamily="49" charset="0"/>
            </a:endParaRPr>
          </a:p>
          <a:p>
            <a:pPr marL="800100" lvl="2" indent="0" eaLnBrk="1" hangingPunct="1">
              <a:buNone/>
            </a:pPr>
            <a:r>
              <a:rPr lang="en-US" sz="1200" b="1" dirty="0"/>
              <a:t>		</a:t>
            </a:r>
          </a:p>
          <a:p>
            <a:pPr marL="800100" lvl="2" indent="0" eaLnBrk="1" hangingPunct="1">
              <a:buNone/>
            </a:pPr>
            <a:r>
              <a:rPr lang="en-US" sz="2000" b="1" dirty="0"/>
              <a:t>		IEEE/IANA/Microsoft-style:</a:t>
            </a:r>
            <a:r>
              <a:rPr lang="en-US" sz="1100" b="1" dirty="0"/>
              <a:t> </a:t>
            </a:r>
            <a:r>
              <a:rPr lang="en-US" sz="2000" b="1" dirty="0">
                <a:latin typeface="Courier New" pitchFamily="49" charset="0"/>
              </a:rPr>
              <a:t>00-1c-b1-98-02-03</a:t>
            </a:r>
          </a:p>
          <a:p>
            <a:pPr marL="800100" lvl="2" indent="0" eaLnBrk="1" hangingPunct="1">
              <a:buNone/>
            </a:pPr>
            <a:endParaRPr lang="en-US" sz="2000" b="1" dirty="0"/>
          </a:p>
        </p:txBody>
      </p:sp>
      <p:sp>
        <p:nvSpPr>
          <p:cNvPr id="6151" name="AutoShape 4">
            <a:extLst>
              <a:ext uri="{C183D7F6-B498-43B3-948B-1728B52AA6E4}">
                <adec:decorative xmlns:adec="http://schemas.microsoft.com/office/drawing/2017/decorative" val="1"/>
              </a:ext>
            </a:extLst>
          </p:cNvPr>
          <p:cNvSpPr>
            <a:spLocks/>
          </p:cNvSpPr>
          <p:nvPr/>
        </p:nvSpPr>
        <p:spPr bwMode="auto">
          <a:xfrm rot="-5400000">
            <a:off x="4902778" y="1517904"/>
            <a:ext cx="231775" cy="1290638"/>
          </a:xfrm>
          <a:prstGeom prst="leftBrace">
            <a:avLst>
              <a:gd name="adj1" fmla="val 46404"/>
              <a:gd name="adj2" fmla="val 50000"/>
            </a:avLst>
          </a:prstGeom>
          <a:noFill/>
          <a:ln w="9525">
            <a:solidFill>
              <a:schemeClr val="tx1"/>
            </a:solidFill>
            <a:round/>
            <a:headEnd/>
            <a:tailEnd/>
          </a:ln>
        </p:spPr>
        <p:txBody>
          <a:bodyPr wrap="none" anchor="ctr"/>
          <a:lstStyle/>
          <a:p>
            <a:endParaRPr lang="en-US"/>
          </a:p>
        </p:txBody>
      </p:sp>
      <p:sp>
        <p:nvSpPr>
          <p:cNvPr id="6152" name="Text Box 5"/>
          <p:cNvSpPr txBox="1">
            <a:spLocks noChangeArrowheads="1"/>
          </p:cNvSpPr>
          <p:nvPr/>
        </p:nvSpPr>
        <p:spPr bwMode="auto">
          <a:xfrm>
            <a:off x="3812731" y="2231136"/>
            <a:ext cx="2411867" cy="276999"/>
          </a:xfrm>
          <a:prstGeom prst="rect">
            <a:avLst/>
          </a:prstGeom>
          <a:noFill/>
          <a:ln w="9525">
            <a:noFill/>
            <a:miter lim="800000"/>
            <a:headEnd/>
            <a:tailEnd/>
          </a:ln>
        </p:spPr>
        <p:txBody>
          <a:bodyPr wrap="square">
            <a:spAutoFit/>
          </a:bodyPr>
          <a:lstStyle/>
          <a:p>
            <a:r>
              <a:rPr lang="en-US" sz="1200" dirty="0"/>
              <a:t>OUI* (“manufactured by Cisco”)</a:t>
            </a:r>
          </a:p>
        </p:txBody>
      </p:sp>
      <p:sp>
        <p:nvSpPr>
          <p:cNvPr id="6153" name="Text Box 6"/>
          <p:cNvSpPr txBox="1">
            <a:spLocks noChangeArrowheads="1"/>
          </p:cNvSpPr>
          <p:nvPr/>
        </p:nvSpPr>
        <p:spPr bwMode="auto">
          <a:xfrm>
            <a:off x="945072" y="5968017"/>
            <a:ext cx="6624964" cy="338554"/>
          </a:xfrm>
          <a:prstGeom prst="rect">
            <a:avLst/>
          </a:prstGeom>
          <a:noFill/>
          <a:ln w="9525">
            <a:noFill/>
            <a:miter lim="800000"/>
            <a:headEnd/>
            <a:tailEnd/>
          </a:ln>
        </p:spPr>
        <p:txBody>
          <a:bodyPr wrap="square">
            <a:spAutoFit/>
          </a:bodyPr>
          <a:lstStyle/>
          <a:p>
            <a:r>
              <a:rPr lang="en-US" sz="1600" i="1" dirty="0">
                <a:latin typeface="Bookman Old Style" pitchFamily="18" charset="0"/>
              </a:rPr>
              <a:t>*IEEE Organizational Unit Identifier – specifies the manufacturer</a:t>
            </a:r>
          </a:p>
        </p:txBody>
      </p:sp>
      <p:sp>
        <p:nvSpPr>
          <p:cNvPr id="10" name="AutoShape 4">
            <a:extLst>
              <a:ext uri="{C183D7F6-B498-43B3-948B-1728B52AA6E4}">
                <adec:decorative xmlns:adec="http://schemas.microsoft.com/office/drawing/2017/decorative" val="1"/>
              </a:ext>
            </a:extLst>
          </p:cNvPr>
          <p:cNvSpPr>
            <a:spLocks/>
          </p:cNvSpPr>
          <p:nvPr/>
        </p:nvSpPr>
        <p:spPr bwMode="auto">
          <a:xfrm rot="-5400000">
            <a:off x="4762614" y="3847011"/>
            <a:ext cx="231775" cy="1012145"/>
          </a:xfrm>
          <a:prstGeom prst="leftBrace">
            <a:avLst>
              <a:gd name="adj1" fmla="val 46404"/>
              <a:gd name="adj2" fmla="val 50000"/>
            </a:avLst>
          </a:prstGeom>
          <a:noFill/>
          <a:ln w="9525">
            <a:solidFill>
              <a:schemeClr val="tx1"/>
            </a:solidFill>
            <a:round/>
            <a:headEnd/>
            <a:tailEnd/>
          </a:ln>
        </p:spPr>
        <p:txBody>
          <a:bodyPr wrap="none" anchor="ctr"/>
          <a:lstStyle/>
          <a:p>
            <a:endParaRPr lang="en-US"/>
          </a:p>
        </p:txBody>
      </p:sp>
      <p:sp>
        <p:nvSpPr>
          <p:cNvPr id="11" name="Text Box 5"/>
          <p:cNvSpPr txBox="1">
            <a:spLocks noChangeArrowheads="1"/>
          </p:cNvSpPr>
          <p:nvPr/>
        </p:nvSpPr>
        <p:spPr bwMode="auto">
          <a:xfrm>
            <a:off x="2823029" y="4425696"/>
            <a:ext cx="4131595" cy="276999"/>
          </a:xfrm>
          <a:prstGeom prst="rect">
            <a:avLst/>
          </a:prstGeom>
          <a:noFill/>
          <a:ln w="9525">
            <a:noFill/>
            <a:miter lim="800000"/>
            <a:headEnd/>
            <a:tailEnd/>
          </a:ln>
        </p:spPr>
        <p:txBody>
          <a:bodyPr wrap="square">
            <a:spAutoFit/>
          </a:bodyPr>
          <a:lstStyle/>
          <a:p>
            <a:pPr algn="ctr"/>
            <a:r>
              <a:rPr lang="en-US" sz="1200" dirty="0"/>
              <a:t>OUI translated to manufacturer name by Wireshark</a:t>
            </a:r>
          </a:p>
        </p:txBody>
      </p:sp>
      <p:sp>
        <p:nvSpPr>
          <p:cNvPr id="12" name="AutoShape 4">
            <a:extLst>
              <a:ext uri="{C183D7F6-B498-43B3-948B-1728B52AA6E4}">
                <adec:decorative xmlns:adec="http://schemas.microsoft.com/office/drawing/2017/decorative" val="1"/>
              </a:ext>
            </a:extLst>
          </p:cNvPr>
          <p:cNvSpPr>
            <a:spLocks/>
          </p:cNvSpPr>
          <p:nvPr/>
        </p:nvSpPr>
        <p:spPr bwMode="auto">
          <a:xfrm rot="-5400000">
            <a:off x="6193417" y="1024051"/>
            <a:ext cx="231775" cy="1290638"/>
          </a:xfrm>
          <a:prstGeom prst="leftBrace">
            <a:avLst>
              <a:gd name="adj1" fmla="val 46404"/>
              <a:gd name="adj2" fmla="val 50000"/>
            </a:avLst>
          </a:prstGeom>
          <a:noFill/>
          <a:ln w="9525">
            <a:solidFill>
              <a:schemeClr val="tx1"/>
            </a:solidFill>
            <a:round/>
            <a:headEnd/>
            <a:tailEnd/>
          </a:ln>
          <a:scene3d>
            <a:camera prst="orthographicFront">
              <a:rot lat="0" lon="0" rev="10800000"/>
            </a:camera>
            <a:lightRig rig="threePt" dir="t"/>
          </a:scene3d>
        </p:spPr>
        <p:txBody>
          <a:bodyPr wrap="none" anchor="ctr"/>
          <a:lstStyle/>
          <a:p>
            <a:endParaRPr lang="en-US"/>
          </a:p>
        </p:txBody>
      </p:sp>
      <p:sp>
        <p:nvSpPr>
          <p:cNvPr id="13" name="Text Box 5"/>
          <p:cNvSpPr txBox="1">
            <a:spLocks noChangeArrowheads="1"/>
          </p:cNvSpPr>
          <p:nvPr/>
        </p:nvSpPr>
        <p:spPr bwMode="auto">
          <a:xfrm>
            <a:off x="4741909" y="1325880"/>
            <a:ext cx="3134789" cy="276999"/>
          </a:xfrm>
          <a:prstGeom prst="rect">
            <a:avLst/>
          </a:prstGeom>
          <a:noFill/>
          <a:ln w="9525">
            <a:noFill/>
            <a:miter lim="800000"/>
            <a:headEnd/>
            <a:tailEnd/>
          </a:ln>
        </p:spPr>
        <p:txBody>
          <a:bodyPr wrap="square">
            <a:spAutoFit/>
          </a:bodyPr>
          <a:lstStyle/>
          <a:p>
            <a:pPr algn="ctr"/>
            <a:r>
              <a:rPr lang="en-US" sz="1200" dirty="0"/>
              <a:t>Manufacturer’s extension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p:spPr>
        <p:txBody>
          <a:bodyPr/>
          <a:lstStyle/>
          <a:p>
            <a:r>
              <a:rPr lang="en-US"/>
              <a:t>CS 2600 Computer Networks I</a:t>
            </a:r>
          </a:p>
        </p:txBody>
      </p:sp>
      <p:sp>
        <p:nvSpPr>
          <p:cNvPr id="7172" name="Slide Number Placeholder 5"/>
          <p:cNvSpPr>
            <a:spLocks noGrp="1"/>
          </p:cNvSpPr>
          <p:nvPr>
            <p:ph type="sldNum" sz="quarter" idx="12"/>
          </p:nvPr>
        </p:nvSpPr>
        <p:spPr>
          <a:noFill/>
        </p:spPr>
        <p:txBody>
          <a:bodyPr/>
          <a:lstStyle/>
          <a:p>
            <a:r>
              <a:rPr lang="en-US" dirty="0"/>
              <a:t>18-</a:t>
            </a:r>
            <a:fld id="{6DCAC99F-9073-4693-A8C4-20A5A8CD5091}" type="slidenum">
              <a:rPr lang="en-US" smtClean="0"/>
              <a:pPr/>
              <a:t>15</a:t>
            </a:fld>
            <a:endParaRPr lang="en-US" dirty="0"/>
          </a:p>
        </p:txBody>
      </p:sp>
      <p:sp>
        <p:nvSpPr>
          <p:cNvPr id="7173" name="Rectangle 2"/>
          <p:cNvSpPr>
            <a:spLocks noGrp="1" noChangeArrowheads="1"/>
          </p:cNvSpPr>
          <p:nvPr>
            <p:ph type="title"/>
          </p:nvPr>
        </p:nvSpPr>
        <p:spPr/>
        <p:txBody>
          <a:bodyPr/>
          <a:lstStyle/>
          <a:p>
            <a:pPr eaLnBrk="1" hangingPunct="1"/>
            <a:r>
              <a:rPr lang="en-US" sz="2400" b="1" dirty="0"/>
              <a:t>IEEE Ethernet Vendor Organizational Unit Identifiers*</a:t>
            </a:r>
            <a:br>
              <a:rPr lang="en-US" sz="2400" b="1" dirty="0"/>
            </a:br>
            <a:r>
              <a:rPr lang="en-US" sz="1400" b="1" dirty="0"/>
              <a:t>(Excerpted from </a:t>
            </a:r>
            <a:r>
              <a:rPr lang="en-US" sz="1400" b="1" dirty="0">
                <a:hlinkClick r:id="rId2"/>
              </a:rPr>
              <a:t>http://standards-oui.ieee.org/oui/oui.txt</a:t>
            </a:r>
            <a:r>
              <a:rPr lang="en-US" sz="1400" b="1" dirty="0"/>
              <a:t>)</a:t>
            </a:r>
          </a:p>
        </p:txBody>
      </p:sp>
      <p:sp>
        <p:nvSpPr>
          <p:cNvPr id="7174" name="Rectangle 3"/>
          <p:cNvSpPr>
            <a:spLocks noGrp="1" noChangeArrowheads="1"/>
          </p:cNvSpPr>
          <p:nvPr>
            <p:ph idx="1"/>
          </p:nvPr>
        </p:nvSpPr>
        <p:spPr>
          <a:xfrm>
            <a:off x="685800" y="1371600"/>
            <a:ext cx="7620000" cy="5029200"/>
          </a:xfrm>
        </p:spPr>
        <p:txBody>
          <a:bodyPr/>
          <a:lstStyle/>
          <a:p>
            <a:pPr marL="0" indent="0" eaLnBrk="1" hangingPunct="1">
              <a:lnSpc>
                <a:spcPct val="75000"/>
              </a:lnSpc>
              <a:spcBef>
                <a:spcPct val="15000"/>
              </a:spcBef>
              <a:buFontTx/>
              <a:buNone/>
            </a:pPr>
            <a:r>
              <a:rPr lang="en-US" sz="1400" b="1" dirty="0">
                <a:latin typeface="Courier New" pitchFamily="49" charset="0"/>
              </a:rPr>
              <a:t>OUI 			Organization </a:t>
            </a:r>
          </a:p>
          <a:p>
            <a:pPr marL="0" indent="0" eaLnBrk="1" hangingPunct="1">
              <a:lnSpc>
                <a:spcPct val="75000"/>
              </a:lnSpc>
              <a:spcBef>
                <a:spcPct val="15000"/>
              </a:spcBef>
              <a:buFontTx/>
              <a:buNone/>
            </a:pPr>
            <a:r>
              <a:rPr lang="en-US" sz="1400" b="1" dirty="0" err="1">
                <a:latin typeface="Courier New" pitchFamily="49" charset="0"/>
              </a:rPr>
              <a:t>company_id</a:t>
            </a:r>
            <a:r>
              <a:rPr lang="en-US" sz="1400" b="1" dirty="0">
                <a:latin typeface="Courier New" pitchFamily="49" charset="0"/>
              </a:rPr>
              <a:t> 		Organization </a:t>
            </a:r>
          </a:p>
          <a:p>
            <a:pPr marL="0" indent="0" eaLnBrk="1" hangingPunct="1">
              <a:lnSpc>
                <a:spcPct val="75000"/>
              </a:lnSpc>
              <a:spcBef>
                <a:spcPct val="15000"/>
              </a:spcBef>
              <a:buFontTx/>
              <a:buNone/>
            </a:pPr>
            <a:r>
              <a:rPr lang="en-US" sz="1400" b="1" dirty="0">
                <a:latin typeface="Courier New" pitchFamily="49" charset="0"/>
              </a:rPr>
              <a:t>			Address</a:t>
            </a:r>
          </a:p>
          <a:p>
            <a:pPr marL="0" indent="0" eaLnBrk="1" hangingPunct="1">
              <a:lnSpc>
                <a:spcPct val="75000"/>
              </a:lnSpc>
              <a:spcBef>
                <a:spcPct val="15000"/>
              </a:spcBef>
              <a:buFontTx/>
              <a:buNone/>
            </a:pPr>
            <a:endParaRPr lang="en-US" sz="1000" b="1" dirty="0">
              <a:latin typeface="Courier New" pitchFamily="49" charset="0"/>
            </a:endParaRPr>
          </a:p>
          <a:p>
            <a:pPr marL="0" indent="0" eaLnBrk="1" hangingPunct="1">
              <a:lnSpc>
                <a:spcPct val="75000"/>
              </a:lnSpc>
              <a:spcBef>
                <a:spcPct val="15000"/>
              </a:spcBef>
              <a:buFontTx/>
              <a:buNone/>
            </a:pPr>
            <a:r>
              <a:rPr lang="en-US" sz="1400" b="1" dirty="0">
                <a:latin typeface="Courier New" pitchFamily="49" charset="0"/>
              </a:rPr>
              <a:t>00-00-AA (hex) 		XEROX CORPORATION </a:t>
            </a:r>
          </a:p>
          <a:p>
            <a:pPr marL="0" indent="0" eaLnBrk="1" hangingPunct="1">
              <a:lnSpc>
                <a:spcPct val="75000"/>
              </a:lnSpc>
              <a:spcBef>
                <a:spcPct val="15000"/>
              </a:spcBef>
              <a:buFontTx/>
              <a:buNone/>
            </a:pPr>
            <a:r>
              <a:rPr lang="en-US" sz="1400" b="1" dirty="0">
                <a:latin typeface="Courier New" pitchFamily="49" charset="0"/>
              </a:rPr>
              <a:t>0000AA (base 16) 		XEROX CORPORATION </a:t>
            </a:r>
          </a:p>
          <a:p>
            <a:pPr marL="0" indent="0" eaLnBrk="1" hangingPunct="1">
              <a:lnSpc>
                <a:spcPct val="75000"/>
              </a:lnSpc>
              <a:spcBef>
                <a:spcPct val="15000"/>
              </a:spcBef>
              <a:buFontTx/>
              <a:buNone/>
            </a:pPr>
            <a:r>
              <a:rPr lang="en-US" sz="1400" b="1" dirty="0">
                <a:latin typeface="Courier New" pitchFamily="49" charset="0"/>
              </a:rPr>
              <a:t>			OFFICE SYSTEMS DIVISION </a:t>
            </a:r>
          </a:p>
          <a:p>
            <a:pPr marL="0" indent="0" eaLnBrk="1" hangingPunct="1">
              <a:lnSpc>
                <a:spcPct val="75000"/>
              </a:lnSpc>
              <a:spcBef>
                <a:spcPct val="15000"/>
              </a:spcBef>
              <a:buFontTx/>
              <a:buNone/>
            </a:pPr>
            <a:r>
              <a:rPr lang="en-US" sz="1400" b="1" dirty="0">
                <a:latin typeface="Courier New" pitchFamily="49" charset="0"/>
              </a:rPr>
              <a:t>			M/S 105-50C 800 </a:t>
            </a:r>
          </a:p>
          <a:p>
            <a:pPr marL="0" indent="0" eaLnBrk="1" hangingPunct="1">
              <a:lnSpc>
                <a:spcPct val="75000"/>
              </a:lnSpc>
              <a:spcBef>
                <a:spcPct val="15000"/>
              </a:spcBef>
              <a:buFontTx/>
              <a:buNone/>
            </a:pPr>
            <a:r>
              <a:rPr lang="en-US" sz="1400" b="1" dirty="0">
                <a:latin typeface="Courier New" pitchFamily="49" charset="0"/>
              </a:rPr>
              <a:t>			PHILLIPS ROAD </a:t>
            </a:r>
          </a:p>
          <a:p>
            <a:pPr marL="0" indent="0" eaLnBrk="1" hangingPunct="1">
              <a:lnSpc>
                <a:spcPct val="75000"/>
              </a:lnSpc>
              <a:spcBef>
                <a:spcPct val="15000"/>
              </a:spcBef>
              <a:buFontTx/>
              <a:buNone/>
            </a:pPr>
            <a:r>
              <a:rPr lang="en-US" sz="1400" b="1" dirty="0">
                <a:latin typeface="Courier New" pitchFamily="49" charset="0"/>
              </a:rPr>
              <a:t>			WEBSTER NY 14580 </a:t>
            </a:r>
          </a:p>
          <a:p>
            <a:pPr marL="0" indent="0" eaLnBrk="1" hangingPunct="1">
              <a:lnSpc>
                <a:spcPct val="75000"/>
              </a:lnSpc>
              <a:spcBef>
                <a:spcPct val="15000"/>
              </a:spcBef>
              <a:buFontTx/>
              <a:buNone/>
            </a:pPr>
            <a:endParaRPr lang="en-US" sz="1000" b="1" dirty="0">
              <a:latin typeface="Courier New" pitchFamily="49" charset="0"/>
            </a:endParaRPr>
          </a:p>
          <a:p>
            <a:pPr marL="0" indent="0" eaLnBrk="1" hangingPunct="1">
              <a:lnSpc>
                <a:spcPct val="75000"/>
              </a:lnSpc>
              <a:spcBef>
                <a:spcPct val="15000"/>
              </a:spcBef>
              <a:buFontTx/>
              <a:buNone/>
            </a:pPr>
            <a:r>
              <a:rPr lang="en-US" sz="1400" b="1" dirty="0">
                <a:latin typeface="Courier New" pitchFamily="49" charset="0"/>
              </a:rPr>
              <a:t>00-00-C0 (hex) 		WESTERN DIGITAL CORPORATION </a:t>
            </a:r>
          </a:p>
          <a:p>
            <a:pPr marL="0" indent="0" eaLnBrk="1" hangingPunct="1">
              <a:lnSpc>
                <a:spcPct val="75000"/>
              </a:lnSpc>
              <a:spcBef>
                <a:spcPct val="15000"/>
              </a:spcBef>
              <a:buFontTx/>
              <a:buNone/>
            </a:pPr>
            <a:r>
              <a:rPr lang="en-US" sz="1400" b="1" dirty="0">
                <a:latin typeface="Courier New" pitchFamily="49" charset="0"/>
              </a:rPr>
              <a:t>0000C0 (base 16) 		WESTERN DIGITAL CORPORATION </a:t>
            </a:r>
          </a:p>
          <a:p>
            <a:pPr marL="0" indent="0" eaLnBrk="1" hangingPunct="1">
              <a:lnSpc>
                <a:spcPct val="75000"/>
              </a:lnSpc>
              <a:spcBef>
                <a:spcPct val="15000"/>
              </a:spcBef>
              <a:buFontTx/>
              <a:buNone/>
            </a:pPr>
            <a:r>
              <a:rPr lang="en-US" sz="1400" b="1" dirty="0">
                <a:latin typeface="Courier New" pitchFamily="49" charset="0"/>
              </a:rPr>
              <a:t>			8105 IRVINE CENTER DRIVE </a:t>
            </a:r>
          </a:p>
          <a:p>
            <a:pPr marL="0" indent="0" eaLnBrk="1" hangingPunct="1">
              <a:lnSpc>
                <a:spcPct val="75000"/>
              </a:lnSpc>
              <a:spcBef>
                <a:spcPct val="15000"/>
              </a:spcBef>
              <a:buFontTx/>
              <a:buNone/>
            </a:pPr>
            <a:r>
              <a:rPr lang="en-US" sz="1400" b="1" dirty="0">
                <a:latin typeface="Courier New" pitchFamily="49" charset="0"/>
              </a:rPr>
              <a:t>			IRVINE CA 92718 </a:t>
            </a:r>
          </a:p>
          <a:p>
            <a:pPr marL="0" indent="0" eaLnBrk="1" hangingPunct="1">
              <a:lnSpc>
                <a:spcPct val="75000"/>
              </a:lnSpc>
              <a:spcBef>
                <a:spcPct val="15000"/>
              </a:spcBef>
              <a:buFontTx/>
              <a:buNone/>
            </a:pPr>
            <a:endParaRPr lang="en-US" sz="1400" dirty="0">
              <a:latin typeface="Courier New" panose="02070309020205020404" pitchFamily="49" charset="0"/>
              <a:cs typeface="Courier New" panose="02070309020205020404" pitchFamily="49" charset="0"/>
            </a:endParaRPr>
          </a:p>
          <a:p>
            <a:pPr marL="0" indent="0" eaLnBrk="1" hangingPunct="1">
              <a:lnSpc>
                <a:spcPct val="75000"/>
              </a:lnSpc>
              <a:spcBef>
                <a:spcPct val="15000"/>
              </a:spcBef>
              <a:buFontTx/>
              <a:buNone/>
            </a:pPr>
            <a:r>
              <a:rPr lang="en-US" sz="1400" b="1" dirty="0">
                <a:solidFill>
                  <a:srgbClr val="FF3300"/>
                </a:solidFill>
                <a:latin typeface="Courier New" panose="02070309020205020404" pitchFamily="49" charset="0"/>
                <a:cs typeface="Courier New" panose="02070309020205020404" pitchFamily="49" charset="0"/>
              </a:rPr>
              <a:t>00-1C-B1 (hex) 		CISCO SYSTEMS, INC. </a:t>
            </a:r>
          </a:p>
          <a:p>
            <a:pPr marL="0" indent="0" eaLnBrk="1" hangingPunct="1">
              <a:lnSpc>
                <a:spcPct val="75000"/>
              </a:lnSpc>
              <a:spcBef>
                <a:spcPct val="15000"/>
              </a:spcBef>
              <a:buFontTx/>
              <a:buNone/>
            </a:pPr>
            <a:r>
              <a:rPr lang="en-US" sz="1400" b="1" dirty="0">
                <a:latin typeface="Courier New" panose="02070309020205020404" pitchFamily="49" charset="0"/>
                <a:cs typeface="Courier New" panose="02070309020205020404" pitchFamily="49" charset="0"/>
              </a:rPr>
              <a:t>001CB1 (base 16) 		CISCO SYSTEMS, INC. </a:t>
            </a:r>
          </a:p>
          <a:p>
            <a:pPr marL="0" indent="0" eaLnBrk="1" hangingPunct="1">
              <a:lnSpc>
                <a:spcPct val="75000"/>
              </a:lnSpc>
              <a:spcBef>
                <a:spcPct val="15000"/>
              </a:spcBef>
              <a:buFontTx/>
              <a:buNone/>
            </a:pPr>
            <a:r>
              <a:rPr lang="en-US" sz="1400" b="1" dirty="0">
                <a:latin typeface="Courier New" panose="02070309020205020404" pitchFamily="49" charset="0"/>
                <a:cs typeface="Courier New" panose="02070309020205020404" pitchFamily="49" charset="0"/>
              </a:rPr>
              <a:t>			170 W. TASMAN DRIVE M/S SJA-2 </a:t>
            </a:r>
          </a:p>
          <a:p>
            <a:pPr marL="0" indent="0" eaLnBrk="1" hangingPunct="1">
              <a:lnSpc>
                <a:spcPct val="75000"/>
              </a:lnSpc>
              <a:spcBef>
                <a:spcPct val="15000"/>
              </a:spcBef>
              <a:buFontTx/>
              <a:buNone/>
            </a:pPr>
            <a:r>
              <a:rPr lang="en-US" sz="1400" b="1" dirty="0">
                <a:latin typeface="Courier New" panose="02070309020205020404" pitchFamily="49" charset="0"/>
                <a:cs typeface="Courier New" panose="02070309020205020404" pitchFamily="49" charset="0"/>
              </a:rPr>
              <a:t>			SAN JOSE CA 95134-1706 UNITED STATES</a:t>
            </a:r>
          </a:p>
          <a:p>
            <a:pPr marL="0" indent="0" eaLnBrk="1" hangingPunct="1">
              <a:lnSpc>
                <a:spcPct val="75000"/>
              </a:lnSpc>
              <a:spcBef>
                <a:spcPct val="15000"/>
              </a:spcBef>
              <a:buFontTx/>
              <a:buNone/>
            </a:pPr>
            <a:endParaRPr lang="en-US" sz="1000" b="1" dirty="0">
              <a:latin typeface="Courier New" pitchFamily="49" charset="0"/>
            </a:endParaRPr>
          </a:p>
          <a:p>
            <a:pPr marL="0" indent="0" eaLnBrk="1" hangingPunct="1">
              <a:lnSpc>
                <a:spcPct val="75000"/>
              </a:lnSpc>
              <a:spcBef>
                <a:spcPct val="15000"/>
              </a:spcBef>
              <a:buFontTx/>
              <a:buNone/>
            </a:pPr>
            <a:r>
              <a:rPr lang="en-US" sz="1400" b="1" dirty="0">
                <a:latin typeface="Courier New" pitchFamily="49" charset="0"/>
              </a:rPr>
              <a:t>00-AA-00 (hex) 		INTEL CORPORATION </a:t>
            </a:r>
          </a:p>
          <a:p>
            <a:pPr marL="0" indent="0" eaLnBrk="1" hangingPunct="1">
              <a:lnSpc>
                <a:spcPct val="75000"/>
              </a:lnSpc>
              <a:spcBef>
                <a:spcPct val="15000"/>
              </a:spcBef>
              <a:buFontTx/>
              <a:buNone/>
            </a:pPr>
            <a:r>
              <a:rPr lang="en-US" sz="1400" b="1" dirty="0">
                <a:latin typeface="Courier New" pitchFamily="49" charset="0"/>
              </a:rPr>
              <a:t>00AA00 (base 16) 		INTEL CORPORATION </a:t>
            </a:r>
          </a:p>
          <a:p>
            <a:pPr marL="0" indent="0" eaLnBrk="1" hangingPunct="1">
              <a:lnSpc>
                <a:spcPct val="75000"/>
              </a:lnSpc>
              <a:spcBef>
                <a:spcPct val="15000"/>
              </a:spcBef>
              <a:buFontTx/>
              <a:buNone/>
            </a:pPr>
            <a:r>
              <a:rPr lang="en-US" sz="1400" b="1" dirty="0">
                <a:latin typeface="Courier New" pitchFamily="49" charset="0"/>
              </a:rPr>
              <a:t>			5200 NE ELAM YOUNG PARKWAY </a:t>
            </a:r>
          </a:p>
          <a:p>
            <a:pPr marL="0" indent="0" eaLnBrk="1" hangingPunct="1">
              <a:lnSpc>
                <a:spcPct val="75000"/>
              </a:lnSpc>
              <a:spcBef>
                <a:spcPct val="15000"/>
              </a:spcBef>
              <a:buFontTx/>
              <a:buNone/>
            </a:pPr>
            <a:r>
              <a:rPr lang="en-US" sz="1400" b="1" dirty="0">
                <a:latin typeface="Courier New" pitchFamily="49" charset="0"/>
              </a:rPr>
              <a:t>			HILLSBORO OR 97124 </a:t>
            </a:r>
          </a:p>
          <a:p>
            <a:pPr marL="0" indent="0" eaLnBrk="1" hangingPunct="1">
              <a:lnSpc>
                <a:spcPct val="75000"/>
              </a:lnSpc>
              <a:spcBef>
                <a:spcPct val="15000"/>
              </a:spcBef>
              <a:buFontTx/>
              <a:buNone/>
            </a:pPr>
            <a:endParaRPr lang="en-US" sz="1000" b="1" dirty="0">
              <a:latin typeface="Courier New" pitchFamily="49" charset="0"/>
            </a:endParaRPr>
          </a:p>
          <a:p>
            <a:pPr marL="0" indent="0" eaLnBrk="1" hangingPunct="1">
              <a:lnSpc>
                <a:spcPct val="75000"/>
              </a:lnSpc>
              <a:spcBef>
                <a:spcPct val="15000"/>
              </a:spcBef>
              <a:buFontTx/>
              <a:buNone/>
            </a:pPr>
            <a:r>
              <a:rPr lang="en-US" sz="1400" b="1" i="1" dirty="0"/>
              <a:t>*See also http://www.base64online.com/mac_address.php for an OUI search tool</a:t>
            </a:r>
            <a:endParaRPr lang="en-US" sz="1400" b="1" i="1" dirty="0">
              <a:latin typeface="Courier New"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a:t>CS 2600 Computer Networks I</a:t>
            </a:r>
          </a:p>
        </p:txBody>
      </p:sp>
      <p:sp>
        <p:nvSpPr>
          <p:cNvPr id="6148" name="Slide Number Placeholder 5"/>
          <p:cNvSpPr>
            <a:spLocks noGrp="1"/>
          </p:cNvSpPr>
          <p:nvPr>
            <p:ph type="sldNum" sz="quarter" idx="12"/>
          </p:nvPr>
        </p:nvSpPr>
        <p:spPr>
          <a:noFill/>
        </p:spPr>
        <p:txBody>
          <a:bodyPr/>
          <a:lstStyle/>
          <a:p>
            <a:r>
              <a:rPr lang="en-US" dirty="0"/>
              <a:t>18-</a:t>
            </a:r>
            <a:fld id="{EC8000D7-DB87-47D4-81B4-2FDE1DD635A1}" type="slidenum">
              <a:rPr lang="en-US" smtClean="0"/>
              <a:pPr/>
              <a:t>16</a:t>
            </a:fld>
            <a:endParaRPr lang="en-US" dirty="0"/>
          </a:p>
        </p:txBody>
      </p:sp>
      <p:sp>
        <p:nvSpPr>
          <p:cNvPr id="6149" name="Rectangle 2"/>
          <p:cNvSpPr>
            <a:spLocks noGrp="1" noChangeArrowheads="1"/>
          </p:cNvSpPr>
          <p:nvPr>
            <p:ph type="title"/>
          </p:nvPr>
        </p:nvSpPr>
        <p:spPr/>
        <p:txBody>
          <a:bodyPr/>
          <a:lstStyle/>
          <a:p>
            <a:pPr eaLnBrk="1" hangingPunct="1"/>
            <a:r>
              <a:rPr lang="en-US" sz="2400" b="1" dirty="0"/>
              <a:t>Ethernet  Broadcast and Multicast MAC Addresses</a:t>
            </a:r>
            <a:endParaRPr lang="en-US" dirty="0"/>
          </a:p>
        </p:txBody>
      </p:sp>
      <p:sp>
        <p:nvSpPr>
          <p:cNvPr id="6150" name="Rectangle 3"/>
          <p:cNvSpPr>
            <a:spLocks noGrp="1" noChangeArrowheads="1"/>
          </p:cNvSpPr>
          <p:nvPr>
            <p:ph idx="1"/>
          </p:nvPr>
        </p:nvSpPr>
        <p:spPr>
          <a:xfrm>
            <a:off x="457200" y="1905001"/>
            <a:ext cx="8229600" cy="4009662"/>
          </a:xfrm>
        </p:spPr>
        <p:txBody>
          <a:bodyPr/>
          <a:lstStyle/>
          <a:p>
            <a:pPr marL="0" indent="0" eaLnBrk="1" hangingPunct="1">
              <a:buFontTx/>
              <a:buNone/>
            </a:pPr>
            <a:r>
              <a:rPr lang="en-US" sz="2000" b="1" dirty="0"/>
              <a:t>	Broadcast:	 	</a:t>
            </a:r>
            <a:r>
              <a:rPr lang="en-US" sz="2000" b="1" dirty="0">
                <a:latin typeface="Courier New" pitchFamily="49" charset="0"/>
              </a:rPr>
              <a:t>ff:ff:ff:ff:ff:ff</a:t>
            </a:r>
          </a:p>
          <a:p>
            <a:pPr marL="0" indent="0" eaLnBrk="1" hangingPunct="1">
              <a:buFontTx/>
              <a:buNone/>
            </a:pPr>
            <a:r>
              <a:rPr lang="en-US" sz="1200" b="1" dirty="0">
                <a:latin typeface="Courier New" pitchFamily="49" charset="0"/>
              </a:rPr>
              <a:t>	</a:t>
            </a:r>
            <a:r>
              <a:rPr lang="en-US" sz="2000" b="1" dirty="0">
                <a:latin typeface="Courier New" pitchFamily="49" charset="0"/>
              </a:rPr>
              <a:t>	</a:t>
            </a:r>
          </a:p>
          <a:p>
            <a:pPr marL="0" indent="0" eaLnBrk="1" hangingPunct="1">
              <a:buFontTx/>
              <a:buNone/>
            </a:pPr>
            <a:r>
              <a:rPr lang="en-US" sz="2000" b="1" dirty="0"/>
              <a:t>	General Multicast:	</a:t>
            </a:r>
            <a:r>
              <a:rPr lang="en-US" sz="2000" b="1" dirty="0">
                <a:latin typeface="Courier New" panose="02070309020205020404" pitchFamily="49" charset="0"/>
                <a:cs typeface="Courier New" panose="02070309020205020404" pitchFamily="49" charset="0"/>
              </a:rPr>
              <a:t>01:xx:xx:xx:xx:xx</a:t>
            </a:r>
          </a:p>
          <a:p>
            <a:pPr marL="0" indent="0" eaLnBrk="1" hangingPunct="1">
              <a:buFontTx/>
              <a:buNone/>
            </a:pPr>
            <a:endParaRPr lang="en-US" sz="2000" b="1" dirty="0">
              <a:latin typeface="Courier New" panose="02070309020205020404" pitchFamily="49" charset="0"/>
              <a:cs typeface="Courier New" panose="02070309020205020404" pitchFamily="49" charset="0"/>
            </a:endParaRPr>
          </a:p>
          <a:p>
            <a:pPr marL="0" indent="0" eaLnBrk="1" hangingPunct="1">
              <a:buFontTx/>
              <a:buNone/>
            </a:pPr>
            <a:r>
              <a:rPr lang="en-US" sz="2000" b="1" dirty="0"/>
              <a:t>	IPv4 Multicast: *	</a:t>
            </a:r>
            <a:r>
              <a:rPr lang="en-US" sz="2000" b="1" dirty="0">
                <a:latin typeface="Courier New" panose="02070309020205020404" pitchFamily="49" charset="0"/>
                <a:cs typeface="Courier New" panose="02070309020205020404" pitchFamily="49" charset="0"/>
              </a:rPr>
              <a:t>01:00:5E:xx:xx:xx</a:t>
            </a:r>
          </a:p>
          <a:p>
            <a:pPr marL="0" indent="0" eaLnBrk="1" hangingPunct="1">
              <a:buFontTx/>
              <a:buNone/>
            </a:pPr>
            <a:endParaRPr lang="en-US" sz="2000" b="1" dirty="0">
              <a:latin typeface="Courier New" panose="02070309020205020404" pitchFamily="49" charset="0"/>
              <a:cs typeface="Courier New" panose="02070309020205020404" pitchFamily="49" charset="0"/>
            </a:endParaRPr>
          </a:p>
          <a:p>
            <a:pPr marL="0" indent="0" eaLnBrk="1" hangingPunct="1">
              <a:buFontTx/>
              <a:buNone/>
            </a:pPr>
            <a:r>
              <a:rPr lang="en-US" sz="2000" b="1" dirty="0"/>
              <a:t>	IPv6 Multicast: *	</a:t>
            </a:r>
            <a:r>
              <a:rPr lang="en-US" sz="2000" b="1" dirty="0">
                <a:latin typeface="Courier New" panose="02070309020205020404" pitchFamily="49" charset="0"/>
                <a:cs typeface="Courier New" panose="02070309020205020404" pitchFamily="49" charset="0"/>
              </a:rPr>
              <a:t>33:33:xx:xx:xx:xx</a:t>
            </a:r>
          </a:p>
          <a:p>
            <a:pPr marL="0" indent="0" eaLnBrk="1" hangingPunct="1">
              <a:buFontTx/>
              <a:buNone/>
            </a:pPr>
            <a:endParaRPr lang="en-US" sz="2000" b="1" dirty="0">
              <a:latin typeface="Courier New" panose="02070309020205020404" pitchFamily="49" charset="0"/>
              <a:cs typeface="Courier New" panose="02070309020205020404" pitchFamily="49" charset="0"/>
            </a:endParaRPr>
          </a:p>
          <a:p>
            <a:pPr marL="53975" indent="-53975" eaLnBrk="1" hangingPunct="1">
              <a:buFontTx/>
              <a:buNone/>
            </a:pPr>
            <a:r>
              <a:rPr lang="en-US" sz="1600" i="1" dirty="0">
                <a:latin typeface="Bookman Old Style" panose="02050604050505020204" pitchFamily="18" charset="0"/>
                <a:cs typeface="Courier New" panose="02070309020205020404" pitchFamily="49" charset="0"/>
              </a:rPr>
              <a:t>*These are not IP multicast addresses, but they would be the destination MAC address in the header of an Ethernet frame that carries an IPv4 or IPv6 packet with an IP multicast destination address.</a:t>
            </a:r>
          </a:p>
          <a:p>
            <a:pPr marL="0" indent="0" eaLnBrk="1" hangingPunct="1">
              <a:buFontTx/>
              <a:buNone/>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314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4"/>
          <p:cNvSpPr>
            <a:spLocks noGrp="1"/>
          </p:cNvSpPr>
          <p:nvPr>
            <p:ph type="ftr" sz="quarter" idx="11"/>
          </p:nvPr>
        </p:nvSpPr>
        <p:spPr>
          <a:noFill/>
        </p:spPr>
        <p:txBody>
          <a:bodyPr/>
          <a:lstStyle/>
          <a:p>
            <a:r>
              <a:rPr lang="en-US"/>
              <a:t>CS 2600 Computer Networks I</a:t>
            </a:r>
          </a:p>
        </p:txBody>
      </p:sp>
      <p:sp>
        <p:nvSpPr>
          <p:cNvPr id="17412" name="Slide Number Placeholder 5"/>
          <p:cNvSpPr>
            <a:spLocks noGrp="1"/>
          </p:cNvSpPr>
          <p:nvPr>
            <p:ph type="sldNum" sz="quarter" idx="12"/>
          </p:nvPr>
        </p:nvSpPr>
        <p:spPr>
          <a:noFill/>
        </p:spPr>
        <p:txBody>
          <a:bodyPr/>
          <a:lstStyle/>
          <a:p>
            <a:r>
              <a:rPr lang="en-US"/>
              <a:t>18-</a:t>
            </a:r>
            <a:fld id="{95EB342D-F0A5-4FDA-A146-EDCC37F429B3}" type="slidenum">
              <a:rPr lang="en-US" smtClean="0"/>
              <a:pPr/>
              <a:t>17</a:t>
            </a:fld>
            <a:endParaRPr lang="en-US"/>
          </a:p>
        </p:txBody>
      </p:sp>
      <p:sp>
        <p:nvSpPr>
          <p:cNvPr id="17413" name="Rectangle 2"/>
          <p:cNvSpPr>
            <a:spLocks noGrp="1" noChangeArrowheads="1"/>
          </p:cNvSpPr>
          <p:nvPr>
            <p:ph type="title"/>
          </p:nvPr>
        </p:nvSpPr>
        <p:spPr/>
        <p:txBody>
          <a:bodyPr/>
          <a:lstStyle/>
          <a:p>
            <a:pPr eaLnBrk="1" hangingPunct="1"/>
            <a:r>
              <a:rPr lang="en-US" sz="2400" b="1" dirty="0"/>
              <a:t>Overview of Wireshark Lab 3</a:t>
            </a:r>
          </a:p>
        </p:txBody>
      </p:sp>
      <p:sp>
        <p:nvSpPr>
          <p:cNvPr id="17414" name="Rectangle 3"/>
          <p:cNvSpPr>
            <a:spLocks noGrp="1" noChangeArrowheads="1"/>
          </p:cNvSpPr>
          <p:nvPr>
            <p:ph idx="1"/>
          </p:nvPr>
        </p:nvSpPr>
        <p:spPr>
          <a:xfrm>
            <a:off x="457200" y="1371600"/>
            <a:ext cx="8229600" cy="4754563"/>
          </a:xfrm>
        </p:spPr>
        <p:txBody>
          <a:bodyPr/>
          <a:lstStyle/>
          <a:p>
            <a:pPr marL="341313" indent="-341313" eaLnBrk="1" hangingPunct="1">
              <a:spcBef>
                <a:spcPts val="1200"/>
              </a:spcBef>
            </a:pPr>
            <a:r>
              <a:rPr lang="en-US" sz="1600" dirty="0">
                <a:latin typeface="Bookman Old Style" pitchFamily="18" charset="0"/>
              </a:rPr>
              <a:t>If you’re using your own Windows computer, you’ll need to install Wireshark and </a:t>
            </a:r>
            <a:r>
              <a:rPr lang="en-US" sz="1600" dirty="0" err="1">
                <a:latin typeface="Bookman Old Style" pitchFamily="18" charset="0"/>
              </a:rPr>
              <a:t>Npcap</a:t>
            </a:r>
            <a:r>
              <a:rPr lang="en-US" sz="1600" dirty="0">
                <a:latin typeface="Bookman Old Style" pitchFamily="18" charset="0"/>
              </a:rPr>
              <a:t> in a single installation process (both are open source software)</a:t>
            </a:r>
          </a:p>
          <a:p>
            <a:pPr marL="341313" indent="-341313" eaLnBrk="1" hangingPunct="1">
              <a:spcBef>
                <a:spcPts val="1200"/>
              </a:spcBef>
            </a:pPr>
            <a:r>
              <a:rPr lang="en-US" sz="1600" dirty="0">
                <a:latin typeface="Bookman Old Style" pitchFamily="18" charset="0"/>
              </a:rPr>
              <a:t>For macOS and Linux, you’ll install Wireshark only</a:t>
            </a:r>
          </a:p>
          <a:p>
            <a:pPr marL="341313" indent="-341313" eaLnBrk="1" hangingPunct="1">
              <a:spcBef>
                <a:spcPts val="1200"/>
              </a:spcBef>
            </a:pPr>
            <a:r>
              <a:rPr lang="en-US" sz="1600" dirty="0">
                <a:latin typeface="Bookman Old Style" pitchFamily="18" charset="0"/>
              </a:rPr>
              <a:t>Follow the installation directions in Lab 3 (don’t improvise)</a:t>
            </a:r>
          </a:p>
          <a:p>
            <a:pPr marL="341313" indent="-341313" eaLnBrk="1" hangingPunct="1">
              <a:spcBef>
                <a:spcPts val="1200"/>
              </a:spcBef>
            </a:pPr>
            <a:r>
              <a:rPr lang="en-US" sz="1600" dirty="0">
                <a:latin typeface="Bookman Old Style" pitchFamily="18" charset="0"/>
              </a:rPr>
              <a:t>You’ll need broadband Internet access via Ethernet (preferred) or WiFi, or an Ethernet connection to another computer.  (Or just use the Network Lab in CS 516.)</a:t>
            </a:r>
          </a:p>
          <a:p>
            <a:pPr marL="341313" indent="-341313" eaLnBrk="1" hangingPunct="1">
              <a:spcBef>
                <a:spcPts val="1200"/>
              </a:spcBef>
            </a:pPr>
            <a:r>
              <a:rPr lang="en-US" sz="1600" dirty="0">
                <a:latin typeface="Bookman Old Style" pitchFamily="18" charset="0"/>
              </a:rPr>
              <a:t>Allow an hour or so for this lab exercise</a:t>
            </a:r>
          </a:p>
          <a:p>
            <a:pPr marL="341313" indent="-341313" eaLnBrk="1" hangingPunct="1">
              <a:spcBef>
                <a:spcPts val="1200"/>
              </a:spcBef>
              <a:buFontTx/>
              <a:buNone/>
            </a:pPr>
            <a:endParaRPr lang="en-US" sz="1600" dirty="0">
              <a:latin typeface="Bookman Old Style"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hlinkClick r:id="rId2"/>
            <a:extLst>
              <a:ext uri="{C183D7F6-B498-43B3-948B-1728B52AA6E4}">
                <adec:decorative xmlns:adec="http://schemas.microsoft.com/office/drawing/2017/decorative" val="1"/>
              </a:ext>
            </a:extLst>
          </p:cNvPr>
          <p:cNvSpPr/>
          <p:nvPr/>
        </p:nvSpPr>
        <p:spPr>
          <a:xfrm>
            <a:off x="304800" y="1081315"/>
            <a:ext cx="8534400" cy="523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6" name="Footer Placeholder 5"/>
          <p:cNvSpPr>
            <a:spLocks noGrp="1"/>
          </p:cNvSpPr>
          <p:nvPr>
            <p:ph type="ftr" sz="quarter" idx="11"/>
          </p:nvPr>
        </p:nvSpPr>
        <p:spPr>
          <a:noFill/>
        </p:spPr>
        <p:txBody>
          <a:bodyPr/>
          <a:lstStyle/>
          <a:p>
            <a:r>
              <a:rPr lang="en-US"/>
              <a:t>CS 2600 Computer Networks I</a:t>
            </a:r>
          </a:p>
        </p:txBody>
      </p:sp>
      <p:sp>
        <p:nvSpPr>
          <p:cNvPr id="8197" name="Slide Number Placeholder 6"/>
          <p:cNvSpPr>
            <a:spLocks noGrp="1"/>
          </p:cNvSpPr>
          <p:nvPr>
            <p:ph type="sldNum" sz="quarter" idx="12"/>
          </p:nvPr>
        </p:nvSpPr>
        <p:spPr>
          <a:noFill/>
        </p:spPr>
        <p:txBody>
          <a:bodyPr/>
          <a:lstStyle/>
          <a:p>
            <a:r>
              <a:rPr lang="en-US"/>
              <a:t>18-</a:t>
            </a:r>
            <a:fld id="{A2353DFD-1B89-4E37-8F91-413AE3B8D620}" type="slidenum">
              <a:rPr lang="en-US" smtClean="0"/>
              <a:pPr/>
              <a:t>18</a:t>
            </a:fld>
            <a:endParaRPr lang="en-US"/>
          </a:p>
        </p:txBody>
      </p:sp>
      <p:sp>
        <p:nvSpPr>
          <p:cNvPr id="8199" name="Rectangle 2"/>
          <p:cNvSpPr>
            <a:spLocks noGrp="1" noChangeArrowheads="1"/>
          </p:cNvSpPr>
          <p:nvPr>
            <p:ph type="title"/>
          </p:nvPr>
        </p:nvSpPr>
        <p:spPr>
          <a:xfrm>
            <a:off x="457200" y="274638"/>
            <a:ext cx="8229600" cy="944562"/>
          </a:xfrm>
        </p:spPr>
        <p:txBody>
          <a:bodyPr/>
          <a:lstStyle/>
          <a:p>
            <a:pPr eaLnBrk="1" hangingPunct="1"/>
            <a:r>
              <a:rPr lang="en-US" sz="2400" b="1" dirty="0"/>
              <a:t>Dissecting an Ethernet Type II Frame in Wireshark</a:t>
            </a:r>
          </a:p>
        </p:txBody>
      </p:sp>
      <p:graphicFrame>
        <p:nvGraphicFramePr>
          <p:cNvPr id="8194" name="Object 3">
            <a:extLst>
              <a:ext uri="{C183D7F6-B498-43B3-948B-1728B52AA6E4}">
                <adec:decorative xmlns:adec="http://schemas.microsoft.com/office/drawing/2017/decorative" val="1"/>
              </a:ext>
            </a:extLst>
          </p:cNvPr>
          <p:cNvGraphicFramePr>
            <a:graphicFrameLocks noGrp="1" noChangeAspect="1"/>
          </p:cNvGraphicFramePr>
          <p:nvPr>
            <p:ph sz="half" idx="1"/>
            <p:extLst>
              <p:ext uri="{D42A27DB-BD31-4B8C-83A1-F6EECF244321}">
                <p14:modId xmlns:p14="http://schemas.microsoft.com/office/powerpoint/2010/main" val="2332454848"/>
              </p:ext>
            </p:extLst>
          </p:nvPr>
        </p:nvGraphicFramePr>
        <p:xfrm>
          <a:off x="569913" y="1293813"/>
          <a:ext cx="6858000" cy="1160462"/>
        </p:xfrm>
        <a:graphic>
          <a:graphicData uri="http://schemas.openxmlformats.org/presentationml/2006/ole">
            <mc:AlternateContent xmlns:mc="http://schemas.openxmlformats.org/markup-compatibility/2006">
              <mc:Choice xmlns:v="urn:schemas-microsoft-com:vml" Requires="v">
                <p:oleObj name="Visio" r:id="rId3" imgW="8031061" imgH="1356855" progId="Visio.Drawing.11">
                  <p:embed/>
                </p:oleObj>
              </mc:Choice>
              <mc:Fallback>
                <p:oleObj name="Visio" r:id="rId3" imgW="8031061" imgH="1356855" progId="Visio.Drawing.11">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1293813"/>
                        <a:ext cx="6858000" cy="116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Text Box 17"/>
          <p:cNvSpPr txBox="1">
            <a:spLocks noChangeArrowheads="1"/>
          </p:cNvSpPr>
          <p:nvPr/>
        </p:nvSpPr>
        <p:spPr bwMode="auto">
          <a:xfrm>
            <a:off x="504824" y="2607127"/>
            <a:ext cx="1327608" cy="307777"/>
          </a:xfrm>
          <a:prstGeom prst="rect">
            <a:avLst/>
          </a:prstGeom>
          <a:noFill/>
          <a:ln w="9525">
            <a:noFill/>
            <a:miter lim="800000"/>
            <a:headEnd/>
            <a:tailEnd/>
          </a:ln>
        </p:spPr>
        <p:txBody>
          <a:bodyPr wrap="none">
            <a:spAutoFit/>
          </a:bodyPr>
          <a:lstStyle/>
          <a:p>
            <a:r>
              <a:rPr lang="en-US" sz="1400" dirty="0">
                <a:solidFill>
                  <a:schemeClr val="bg1"/>
                </a:solidFill>
              </a:rPr>
              <a:t>(Not captured)</a:t>
            </a:r>
          </a:p>
        </p:txBody>
      </p:sp>
      <p:sp>
        <p:nvSpPr>
          <p:cNvPr id="8205" name="Text Box 18"/>
          <p:cNvSpPr txBox="1">
            <a:spLocks noChangeArrowheads="1"/>
          </p:cNvSpPr>
          <p:nvPr/>
        </p:nvSpPr>
        <p:spPr bwMode="auto">
          <a:xfrm>
            <a:off x="7546976" y="1807029"/>
            <a:ext cx="1327608" cy="307777"/>
          </a:xfrm>
          <a:prstGeom prst="rect">
            <a:avLst/>
          </a:prstGeom>
          <a:noFill/>
          <a:ln w="9525">
            <a:noFill/>
            <a:miter lim="800000"/>
            <a:headEnd/>
            <a:tailEnd/>
          </a:ln>
        </p:spPr>
        <p:txBody>
          <a:bodyPr wrap="none">
            <a:spAutoFit/>
          </a:bodyPr>
          <a:lstStyle/>
          <a:p>
            <a:r>
              <a:rPr lang="en-US" sz="1400" dirty="0">
                <a:solidFill>
                  <a:schemeClr val="bg1"/>
                </a:solidFill>
              </a:rPr>
              <a:t>(Not captured)</a:t>
            </a:r>
          </a:p>
        </p:txBody>
      </p:sp>
      <p:sp>
        <p:nvSpPr>
          <p:cNvPr id="8206" name="Line 19">
            <a:extLst>
              <a:ext uri="{C183D7F6-B498-43B3-948B-1728B52AA6E4}">
                <adec:decorative xmlns:adec="http://schemas.microsoft.com/office/drawing/2017/decorative" val="1"/>
              </a:ext>
            </a:extLst>
          </p:cNvPr>
          <p:cNvSpPr>
            <a:spLocks noChangeShapeType="1"/>
          </p:cNvSpPr>
          <p:nvPr/>
        </p:nvSpPr>
        <p:spPr bwMode="auto">
          <a:xfrm>
            <a:off x="1158876" y="2362653"/>
            <a:ext cx="33337" cy="261938"/>
          </a:xfrm>
          <a:prstGeom prst="line">
            <a:avLst/>
          </a:prstGeom>
          <a:noFill/>
          <a:ln w="9525">
            <a:solidFill>
              <a:srgbClr val="FF3300"/>
            </a:solidFill>
            <a:round/>
            <a:headEnd type="triangle" w="med" len="med"/>
            <a:tailEnd/>
          </a:ln>
        </p:spPr>
        <p:txBody>
          <a:bodyPr/>
          <a:lstStyle/>
          <a:p>
            <a:endParaRPr lang="en-US"/>
          </a:p>
        </p:txBody>
      </p:sp>
      <p:sp>
        <p:nvSpPr>
          <p:cNvPr id="8207" name="Line 20">
            <a:extLst>
              <a:ext uri="{C183D7F6-B498-43B3-948B-1728B52AA6E4}">
                <adec:decorative xmlns:adec="http://schemas.microsoft.com/office/drawing/2017/decorative" val="1"/>
              </a:ext>
            </a:extLst>
          </p:cNvPr>
          <p:cNvSpPr>
            <a:spLocks noChangeShapeType="1"/>
          </p:cNvSpPr>
          <p:nvPr/>
        </p:nvSpPr>
        <p:spPr bwMode="auto">
          <a:xfrm>
            <a:off x="7327901" y="1972128"/>
            <a:ext cx="271463" cy="0"/>
          </a:xfrm>
          <a:prstGeom prst="line">
            <a:avLst/>
          </a:prstGeom>
          <a:noFill/>
          <a:ln w="9525">
            <a:solidFill>
              <a:srgbClr val="FF3300"/>
            </a:solidFill>
            <a:round/>
            <a:headEnd type="triangle" w="med" len="med"/>
            <a:tailEnd/>
          </a:ln>
        </p:spPr>
        <p:txBody>
          <a:bodyPr/>
          <a:lstStyle/>
          <a:p>
            <a:endParaRPr lang="en-US"/>
          </a:p>
        </p:txBody>
      </p:sp>
      <p:pic>
        <p:nvPicPr>
          <p:cNvPr id="17" name="Picture 16" descr="CS 2600 Computer Networks"/>
          <p:cNvPicPr/>
          <p:nvPr/>
        </p:nvPicPr>
        <p:blipFill>
          <a:blip r:embed="rId5"/>
          <a:stretch>
            <a:fillRect/>
          </a:stretch>
        </p:blipFill>
        <p:spPr>
          <a:xfrm>
            <a:off x="2048333" y="2493622"/>
            <a:ext cx="5279568" cy="3542166"/>
          </a:xfrm>
          <a:prstGeom prst="rect">
            <a:avLst/>
          </a:prstGeom>
        </p:spPr>
      </p:pic>
      <p:sp>
        <p:nvSpPr>
          <p:cNvPr id="8203" name="Line 9">
            <a:extLst>
              <a:ext uri="{C183D7F6-B498-43B3-948B-1728B52AA6E4}">
                <adec:decorative xmlns:adec="http://schemas.microsoft.com/office/drawing/2017/decorative" val="1"/>
              </a:ext>
            </a:extLst>
          </p:cNvPr>
          <p:cNvSpPr>
            <a:spLocks noChangeShapeType="1"/>
          </p:cNvSpPr>
          <p:nvPr/>
        </p:nvSpPr>
        <p:spPr bwMode="auto">
          <a:xfrm flipH="1">
            <a:off x="3511473" y="2178504"/>
            <a:ext cx="1658218" cy="2800350"/>
          </a:xfrm>
          <a:prstGeom prst="line">
            <a:avLst/>
          </a:prstGeom>
          <a:noFill/>
          <a:ln w="9525">
            <a:solidFill>
              <a:srgbClr val="FF3300"/>
            </a:solidFill>
            <a:round/>
            <a:headEnd/>
            <a:tailEnd type="triangle" w="med" len="med"/>
          </a:ln>
        </p:spPr>
        <p:txBody>
          <a:bodyPr/>
          <a:lstStyle/>
          <a:p>
            <a:endParaRPr lang="en-US"/>
          </a:p>
        </p:txBody>
      </p:sp>
      <p:sp>
        <p:nvSpPr>
          <p:cNvPr id="8200" name="Line 6">
            <a:extLst>
              <a:ext uri="{C183D7F6-B498-43B3-948B-1728B52AA6E4}">
                <adec:decorative xmlns:adec="http://schemas.microsoft.com/office/drawing/2017/decorative" val="1"/>
              </a:ext>
            </a:extLst>
          </p:cNvPr>
          <p:cNvSpPr>
            <a:spLocks noChangeShapeType="1"/>
          </p:cNvSpPr>
          <p:nvPr/>
        </p:nvSpPr>
        <p:spPr bwMode="auto">
          <a:xfrm>
            <a:off x="2176463" y="2168978"/>
            <a:ext cx="472394" cy="2475593"/>
          </a:xfrm>
          <a:prstGeom prst="line">
            <a:avLst/>
          </a:prstGeom>
          <a:noFill/>
          <a:ln w="9525">
            <a:solidFill>
              <a:srgbClr val="FF3300"/>
            </a:solidFill>
            <a:round/>
            <a:headEnd/>
            <a:tailEnd type="triangle" w="med" len="med"/>
          </a:ln>
        </p:spPr>
        <p:txBody>
          <a:bodyPr/>
          <a:lstStyle/>
          <a:p>
            <a:endParaRPr lang="en-US"/>
          </a:p>
        </p:txBody>
      </p:sp>
      <p:sp>
        <p:nvSpPr>
          <p:cNvPr id="8201" name="Line 7">
            <a:extLst>
              <a:ext uri="{C183D7F6-B498-43B3-948B-1728B52AA6E4}">
                <adec:decorative xmlns:adec="http://schemas.microsoft.com/office/drawing/2017/decorative" val="1"/>
              </a:ext>
            </a:extLst>
          </p:cNvPr>
          <p:cNvSpPr>
            <a:spLocks noChangeShapeType="1"/>
          </p:cNvSpPr>
          <p:nvPr/>
        </p:nvSpPr>
        <p:spPr bwMode="auto">
          <a:xfrm flipH="1">
            <a:off x="2812256" y="2164217"/>
            <a:ext cx="316706" cy="2581748"/>
          </a:xfrm>
          <a:prstGeom prst="line">
            <a:avLst/>
          </a:prstGeom>
          <a:noFill/>
          <a:ln w="9525">
            <a:solidFill>
              <a:srgbClr val="FF3300"/>
            </a:solidFill>
            <a:round/>
            <a:headEnd/>
            <a:tailEnd type="triangle" w="med" len="med"/>
          </a:ln>
        </p:spPr>
        <p:txBody>
          <a:bodyPr/>
          <a:lstStyle/>
          <a:p>
            <a:endParaRPr lang="en-US"/>
          </a:p>
        </p:txBody>
      </p:sp>
      <p:sp>
        <p:nvSpPr>
          <p:cNvPr id="8202" name="Line 8">
            <a:extLst>
              <a:ext uri="{C183D7F6-B498-43B3-948B-1728B52AA6E4}">
                <adec:decorative xmlns:adec="http://schemas.microsoft.com/office/drawing/2017/decorative" val="1"/>
              </a:ext>
            </a:extLst>
          </p:cNvPr>
          <p:cNvSpPr>
            <a:spLocks noChangeShapeType="1"/>
          </p:cNvSpPr>
          <p:nvPr/>
        </p:nvSpPr>
        <p:spPr bwMode="auto">
          <a:xfrm flipH="1">
            <a:off x="3193899" y="2168978"/>
            <a:ext cx="635149" cy="2693995"/>
          </a:xfrm>
          <a:prstGeom prst="line">
            <a:avLst/>
          </a:prstGeom>
          <a:noFill/>
          <a:ln w="9525">
            <a:solidFill>
              <a:srgbClr val="FF3300"/>
            </a:solidFill>
            <a:round/>
            <a:headEnd/>
            <a:tailEnd type="triangle" w="med" len="med"/>
          </a:ln>
        </p:spPr>
        <p:txBody>
          <a:bodyPr/>
          <a:lstStyle/>
          <a:p>
            <a:endParaRPr lang="en-US"/>
          </a:p>
        </p:txBody>
      </p:sp>
      <p:sp>
        <p:nvSpPr>
          <p:cNvPr id="2" name="Right Bracket 1">
            <a:extLst>
              <a:ext uri="{C183D7F6-B498-43B3-948B-1728B52AA6E4}">
                <adec:decorative xmlns:adec="http://schemas.microsoft.com/office/drawing/2017/decorative" val="1"/>
              </a:ext>
            </a:extLst>
          </p:cNvPr>
          <p:cNvSpPr/>
          <p:nvPr/>
        </p:nvSpPr>
        <p:spPr>
          <a:xfrm rot="16200000">
            <a:off x="2258618" y="-408383"/>
            <a:ext cx="152400" cy="3487398"/>
          </a:xfrm>
          <a:prstGeom prst="rightBracket">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686283" y="1120615"/>
            <a:ext cx="1284326" cy="276999"/>
          </a:xfrm>
          <a:prstGeom prst="rect">
            <a:avLst/>
          </a:prstGeom>
          <a:solidFill>
            <a:schemeClr val="tx1"/>
          </a:solidFill>
        </p:spPr>
        <p:txBody>
          <a:bodyPr wrap="none" rtlCol="0">
            <a:spAutoFit/>
          </a:bodyPr>
          <a:lstStyle/>
          <a:p>
            <a:r>
              <a:rPr lang="en-US" sz="1200" dirty="0">
                <a:solidFill>
                  <a:schemeClr val="bg1"/>
                </a:solidFill>
              </a:rPr>
              <a:t>Ethernet header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5"/>
          <p:cNvSpPr>
            <a:spLocks noGrp="1"/>
          </p:cNvSpPr>
          <p:nvPr>
            <p:ph type="ftr" sz="quarter" idx="11"/>
          </p:nvPr>
        </p:nvSpPr>
        <p:spPr>
          <a:noFill/>
        </p:spPr>
        <p:txBody>
          <a:bodyPr/>
          <a:lstStyle/>
          <a:p>
            <a:r>
              <a:rPr lang="en-US"/>
              <a:t>CS 2600 Computer Networks I</a:t>
            </a:r>
          </a:p>
        </p:txBody>
      </p:sp>
      <p:sp>
        <p:nvSpPr>
          <p:cNvPr id="15364" name="Slide Number Placeholder 6"/>
          <p:cNvSpPr>
            <a:spLocks noGrp="1"/>
          </p:cNvSpPr>
          <p:nvPr>
            <p:ph type="sldNum" sz="quarter" idx="12"/>
          </p:nvPr>
        </p:nvSpPr>
        <p:spPr>
          <a:noFill/>
        </p:spPr>
        <p:txBody>
          <a:bodyPr/>
          <a:lstStyle/>
          <a:p>
            <a:r>
              <a:rPr lang="en-US"/>
              <a:t>18-</a:t>
            </a:r>
            <a:fld id="{264BB4C7-8898-4BF3-B02F-0CFAB2750643}" type="slidenum">
              <a:rPr lang="en-US" smtClean="0"/>
              <a:pPr/>
              <a:t>2</a:t>
            </a:fld>
            <a:endParaRPr lang="en-US"/>
          </a:p>
        </p:txBody>
      </p:sp>
      <p:sp>
        <p:nvSpPr>
          <p:cNvPr id="15365" name="Rectangle 2"/>
          <p:cNvSpPr>
            <a:spLocks noGrp="1" noChangeArrowheads="1"/>
          </p:cNvSpPr>
          <p:nvPr>
            <p:ph type="title"/>
          </p:nvPr>
        </p:nvSpPr>
        <p:spPr>
          <a:xfrm>
            <a:off x="457200" y="274638"/>
            <a:ext cx="8229600" cy="715962"/>
          </a:xfrm>
        </p:spPr>
        <p:txBody>
          <a:bodyPr/>
          <a:lstStyle/>
          <a:p>
            <a:pPr eaLnBrk="1" hangingPunct="1"/>
            <a:r>
              <a:rPr lang="en-US" sz="2400" b="1" dirty="0"/>
              <a:t>IEEE 802.3 10BASE2 (Thin Ethernet) Topology</a:t>
            </a:r>
          </a:p>
        </p:txBody>
      </p:sp>
      <p:pic>
        <p:nvPicPr>
          <p:cNvPr id="15366" name="Picture 10" descr="10BASE2 (Thin Ethernet) Topology"/>
          <p:cNvPicPr>
            <a:picLocks noGrp="1" noChangeAspect="1" noChangeArrowheads="1"/>
          </p:cNvPicPr>
          <p:nvPr>
            <p:ph sz="half" idx="2"/>
          </p:nvPr>
        </p:nvPicPr>
        <p:blipFill>
          <a:blip r:embed="rId2" cstate="print"/>
          <a:srcRect/>
          <a:stretch>
            <a:fillRect/>
          </a:stretch>
        </p:blipFill>
        <p:spPr>
          <a:xfrm>
            <a:off x="1447800" y="990600"/>
            <a:ext cx="6172200" cy="5245100"/>
          </a:xfrm>
          <a:noFill/>
        </p:spPr>
      </p:pic>
      <p:sp>
        <p:nvSpPr>
          <p:cNvPr id="15367" name="Text Box 11"/>
          <p:cNvSpPr txBox="1">
            <a:spLocks noChangeArrowheads="1"/>
          </p:cNvSpPr>
          <p:nvPr/>
        </p:nvSpPr>
        <p:spPr bwMode="auto">
          <a:xfrm>
            <a:off x="5181600" y="6248400"/>
            <a:ext cx="3498850" cy="214313"/>
          </a:xfrm>
          <a:prstGeom prst="rect">
            <a:avLst/>
          </a:prstGeom>
          <a:noFill/>
          <a:ln w="9525">
            <a:noFill/>
            <a:miter lim="800000"/>
            <a:headEnd/>
            <a:tailEnd/>
          </a:ln>
        </p:spPr>
        <p:txBody>
          <a:bodyPr wrap="none">
            <a:spAutoFit/>
          </a:bodyPr>
          <a:lstStyle/>
          <a:p>
            <a:r>
              <a:rPr lang="en-US" sz="800"/>
              <a:t>From </a:t>
            </a:r>
            <a:r>
              <a:rPr lang="en-US" sz="800" u="sng"/>
              <a:t>LAN Troubleshooting Handbook</a:t>
            </a:r>
            <a:r>
              <a:rPr lang="en-US" sz="800"/>
              <a:t>, 2</a:t>
            </a:r>
            <a:r>
              <a:rPr lang="en-US" sz="800" baseline="30000"/>
              <a:t>nd</a:t>
            </a:r>
            <a:r>
              <a:rPr lang="en-US" sz="800"/>
              <a:t> Ed. by M. Miller (M &amp; T Books)</a:t>
            </a:r>
          </a:p>
        </p:txBody>
      </p:sp>
      <p:sp>
        <p:nvSpPr>
          <p:cNvPr id="2" name="TextBox 1"/>
          <p:cNvSpPr txBox="1"/>
          <p:nvPr/>
        </p:nvSpPr>
        <p:spPr>
          <a:xfrm>
            <a:off x="3294742" y="3149600"/>
            <a:ext cx="1188146" cy="215444"/>
          </a:xfrm>
          <a:prstGeom prst="rect">
            <a:avLst/>
          </a:prstGeom>
          <a:noFill/>
        </p:spPr>
        <p:txBody>
          <a:bodyPr wrap="none" rtlCol="0">
            <a:spAutoFit/>
          </a:bodyPr>
          <a:lstStyle/>
          <a:p>
            <a:r>
              <a:rPr lang="en-US" sz="800" b="1" dirty="0">
                <a:solidFill>
                  <a:schemeClr val="bg1"/>
                </a:solidFill>
              </a:rPr>
              <a:t>Max 200m segments</a:t>
            </a:r>
          </a:p>
        </p:txBody>
      </p:sp>
      <p:cxnSp>
        <p:nvCxnSpPr>
          <p:cNvPr id="4" name="Straight Arrow Connector 3">
            <a:extLst>
              <a:ext uri="{C183D7F6-B498-43B3-948B-1728B52AA6E4}">
                <adec:decorative xmlns:adec="http://schemas.microsoft.com/office/drawing/2017/decorative" val="1"/>
              </a:ext>
            </a:extLst>
          </p:cNvPr>
          <p:cNvCxnSpPr/>
          <p:nvPr/>
        </p:nvCxnSpPr>
        <p:spPr>
          <a:xfrm flipH="1">
            <a:off x="2815771" y="3365044"/>
            <a:ext cx="573315" cy="1758499"/>
          </a:xfrm>
          <a:prstGeom prst="straightConnector1">
            <a:avLst/>
          </a:prstGeom>
          <a:ln>
            <a:solidFill>
              <a:schemeClr val="bg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C183D7F6-B498-43B3-948B-1728B52AA6E4}">
                <adec:decorative xmlns:adec="http://schemas.microsoft.com/office/drawing/2017/decorative" val="1"/>
              </a:ext>
            </a:extLst>
          </p:cNvPr>
          <p:cNvCxnSpPr/>
          <p:nvPr/>
        </p:nvCxnSpPr>
        <p:spPr>
          <a:xfrm flipV="1">
            <a:off x="3526973" y="2053771"/>
            <a:ext cx="1146627" cy="1095829"/>
          </a:xfrm>
          <a:prstGeom prst="straightConnector1">
            <a:avLst/>
          </a:prstGeom>
          <a:ln>
            <a:solidFill>
              <a:schemeClr val="bg1"/>
            </a:solidFill>
            <a:tailEnd type="triangle" w="med"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1552575" y="1143000"/>
            <a:ext cx="6057901" cy="52101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5"/>
          <p:cNvSpPr>
            <a:spLocks noGrp="1"/>
          </p:cNvSpPr>
          <p:nvPr>
            <p:ph type="ftr" sz="quarter" idx="11"/>
          </p:nvPr>
        </p:nvSpPr>
        <p:spPr>
          <a:noFill/>
        </p:spPr>
        <p:txBody>
          <a:bodyPr/>
          <a:lstStyle/>
          <a:p>
            <a:r>
              <a:rPr lang="en-US"/>
              <a:t>CS 2600 Computer Networks I</a:t>
            </a:r>
          </a:p>
        </p:txBody>
      </p:sp>
      <p:sp>
        <p:nvSpPr>
          <p:cNvPr id="1029" name="Slide Number Placeholder 6"/>
          <p:cNvSpPr>
            <a:spLocks noGrp="1"/>
          </p:cNvSpPr>
          <p:nvPr>
            <p:ph type="sldNum" sz="quarter" idx="12"/>
          </p:nvPr>
        </p:nvSpPr>
        <p:spPr>
          <a:noFill/>
        </p:spPr>
        <p:txBody>
          <a:bodyPr/>
          <a:lstStyle/>
          <a:p>
            <a:r>
              <a:rPr lang="en-US"/>
              <a:t>18-</a:t>
            </a:r>
            <a:fld id="{7C518438-0E91-431B-9648-C809194368B0}" type="slidenum">
              <a:rPr lang="en-US" smtClean="0"/>
              <a:pPr/>
              <a:t>3</a:t>
            </a:fld>
            <a:endParaRPr lang="en-US"/>
          </a:p>
        </p:txBody>
      </p:sp>
      <p:sp>
        <p:nvSpPr>
          <p:cNvPr id="1030" name="Rectangle 2"/>
          <p:cNvSpPr>
            <a:spLocks noGrp="1" noChangeArrowheads="1"/>
          </p:cNvSpPr>
          <p:nvPr>
            <p:ph type="title"/>
          </p:nvPr>
        </p:nvSpPr>
        <p:spPr>
          <a:xfrm>
            <a:off x="457200" y="274638"/>
            <a:ext cx="8229600" cy="944562"/>
          </a:xfrm>
        </p:spPr>
        <p:txBody>
          <a:bodyPr/>
          <a:lstStyle/>
          <a:p>
            <a:pPr eaLnBrk="1" hangingPunct="1"/>
            <a:r>
              <a:rPr lang="en-US" sz="2400" b="1" dirty="0"/>
              <a:t>IEEE 802.3 10BASE-T Hub</a:t>
            </a:r>
          </a:p>
        </p:txBody>
      </p:sp>
      <p:graphicFrame>
        <p:nvGraphicFramePr>
          <p:cNvPr id="1026" name="Object 7">
            <a:extLst>
              <a:ext uri="{C183D7F6-B498-43B3-948B-1728B52AA6E4}">
                <adec:decorative xmlns:adec="http://schemas.microsoft.com/office/drawing/2017/decorative" val="1"/>
              </a:ext>
            </a:extLst>
          </p:cNvPr>
          <p:cNvGraphicFramePr>
            <a:graphicFrameLocks noGrp="1" noChangeAspect="1"/>
          </p:cNvGraphicFramePr>
          <p:nvPr>
            <p:ph sz="half" idx="2"/>
            <p:extLst>
              <p:ext uri="{D42A27DB-BD31-4B8C-83A1-F6EECF244321}">
                <p14:modId xmlns:p14="http://schemas.microsoft.com/office/powerpoint/2010/main" val="1832212285"/>
              </p:ext>
            </p:extLst>
          </p:nvPr>
        </p:nvGraphicFramePr>
        <p:xfrm>
          <a:off x="1762125" y="1436688"/>
          <a:ext cx="5561013" cy="4749800"/>
        </p:xfrm>
        <a:graphic>
          <a:graphicData uri="http://schemas.openxmlformats.org/presentationml/2006/ole">
            <mc:AlternateContent xmlns:mc="http://schemas.openxmlformats.org/markup-compatibility/2006">
              <mc:Choice xmlns:v="urn:schemas-microsoft-com:vml" Requires="v">
                <p:oleObj name="Visio" r:id="rId2" imgW="5619147" imgH="4799894" progId="Visio.Drawing.11">
                  <p:embed/>
                </p:oleObj>
              </mc:Choice>
              <mc:Fallback>
                <p:oleObj name="Visio" r:id="rId2" imgW="5619147" imgH="4799894" progId="Visio.Drawing.11">
                  <p:embed/>
                  <p:pic>
                    <p:nvPicPr>
                      <p:cNvPr id="0" name="Picture 5"/>
                      <p:cNvPicPr>
                        <a:picLocks noGrp="1" noChangeAspect="1" noChangeArrowheads="1"/>
                      </p:cNvPicPr>
                      <p:nvPr/>
                    </p:nvPicPr>
                    <p:blipFill>
                      <a:blip r:embed="rId3"/>
                      <a:srcRect/>
                      <a:stretch>
                        <a:fillRect/>
                      </a:stretch>
                    </p:blipFill>
                    <p:spPr bwMode="auto">
                      <a:xfrm>
                        <a:off x="1762125" y="1436688"/>
                        <a:ext cx="5561013" cy="474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 descr="Unshielded Twisted Pair Cable"/>
          <p:cNvPicPr>
            <a:picLocks noChangeAspect="1" noChangeArrowheads="1"/>
          </p:cNvPicPr>
          <p:nvPr/>
        </p:nvPicPr>
        <p:blipFill>
          <a:blip r:embed="rId4" cstate="print"/>
          <a:srcRect/>
          <a:stretch>
            <a:fillRect/>
          </a:stretch>
        </p:blipFill>
        <p:spPr bwMode="auto">
          <a:xfrm>
            <a:off x="1639457" y="4230476"/>
            <a:ext cx="1680203" cy="1680203"/>
          </a:xfrm>
          <a:prstGeom prst="rect">
            <a:avLst/>
          </a:prstGeom>
          <a:noFill/>
        </p:spPr>
      </p:pic>
      <p:pic>
        <p:nvPicPr>
          <p:cNvPr id="10" name="Picture 2" descr="RJ-45 connector"/>
          <p:cNvPicPr>
            <a:picLocks noChangeAspect="1" noChangeArrowheads="1"/>
          </p:cNvPicPr>
          <p:nvPr/>
        </p:nvPicPr>
        <p:blipFill>
          <a:blip r:embed="rId5" cstate="print"/>
          <a:srcRect/>
          <a:stretch>
            <a:fillRect/>
          </a:stretch>
        </p:blipFill>
        <p:spPr bwMode="auto">
          <a:xfrm>
            <a:off x="1731737" y="1968884"/>
            <a:ext cx="1006474" cy="1006474"/>
          </a:xfrm>
          <a:prstGeom prst="rect">
            <a:avLst/>
          </a:prstGeom>
          <a:noFill/>
          <a:ln w="9525">
            <a:noFill/>
            <a:miter lim="800000"/>
            <a:headEnd/>
            <a:tailEnd/>
          </a:ln>
        </p:spPr>
      </p:pic>
      <p:sp>
        <p:nvSpPr>
          <p:cNvPr id="11" name="TextBox 10"/>
          <p:cNvSpPr txBox="1"/>
          <p:nvPr/>
        </p:nvSpPr>
        <p:spPr>
          <a:xfrm>
            <a:off x="1783469" y="2788876"/>
            <a:ext cx="954742" cy="461665"/>
          </a:xfrm>
          <a:prstGeom prst="rect">
            <a:avLst/>
          </a:prstGeom>
          <a:noFill/>
        </p:spPr>
        <p:txBody>
          <a:bodyPr wrap="square" rtlCol="0">
            <a:spAutoFit/>
          </a:bodyPr>
          <a:lstStyle/>
          <a:p>
            <a:pPr algn="ctr"/>
            <a:r>
              <a:rPr lang="en-US" sz="1200" b="1" dirty="0">
                <a:solidFill>
                  <a:schemeClr val="bg1"/>
                </a:solidFill>
              </a:rPr>
              <a:t>RJ-45 connector</a:t>
            </a:r>
          </a:p>
        </p:txBody>
      </p:sp>
      <p:sp>
        <p:nvSpPr>
          <p:cNvPr id="14" name="TextBox 13"/>
          <p:cNvSpPr txBox="1"/>
          <p:nvPr/>
        </p:nvSpPr>
        <p:spPr>
          <a:xfrm>
            <a:off x="877362" y="5585756"/>
            <a:ext cx="2943225" cy="461665"/>
          </a:xfrm>
          <a:prstGeom prst="rect">
            <a:avLst/>
          </a:prstGeom>
          <a:noFill/>
        </p:spPr>
        <p:txBody>
          <a:bodyPr wrap="square" rtlCol="0">
            <a:spAutoFit/>
          </a:bodyPr>
          <a:lstStyle/>
          <a:p>
            <a:pPr algn="ctr"/>
            <a:r>
              <a:rPr lang="en-US" sz="1200" b="1" dirty="0">
                <a:solidFill>
                  <a:schemeClr val="bg1"/>
                </a:solidFill>
              </a:rPr>
              <a:t>Unshielded </a:t>
            </a:r>
          </a:p>
          <a:p>
            <a:pPr algn="ctr"/>
            <a:r>
              <a:rPr lang="en-US" sz="1200" b="1" dirty="0">
                <a:solidFill>
                  <a:schemeClr val="bg1"/>
                </a:solidFill>
              </a:rPr>
              <a:t>Twisted Pair Cable</a:t>
            </a:r>
          </a:p>
        </p:txBody>
      </p:sp>
      <p:sp>
        <p:nvSpPr>
          <p:cNvPr id="2" name="TextBox 1"/>
          <p:cNvSpPr txBox="1"/>
          <p:nvPr/>
        </p:nvSpPr>
        <p:spPr>
          <a:xfrm>
            <a:off x="5660136" y="3328416"/>
            <a:ext cx="237566" cy="400110"/>
          </a:xfrm>
          <a:prstGeom prst="rect">
            <a:avLst/>
          </a:prstGeom>
          <a:noFill/>
        </p:spPr>
        <p:txBody>
          <a:bodyPr wrap="none" rtlCol="0">
            <a:spAutoFit/>
          </a:bodyPr>
          <a:lstStyle/>
          <a:p>
            <a:r>
              <a:rPr lang="en-US" sz="500" dirty="0">
                <a:solidFill>
                  <a:schemeClr val="bg2">
                    <a:lumMod val="50000"/>
                    <a:lumOff val="50000"/>
                  </a:schemeClr>
                </a:solidFill>
              </a:rPr>
              <a:t>M</a:t>
            </a:r>
          </a:p>
          <a:p>
            <a:r>
              <a:rPr lang="en-US" sz="500" dirty="0">
                <a:solidFill>
                  <a:schemeClr val="bg2">
                    <a:lumMod val="50000"/>
                    <a:lumOff val="50000"/>
                  </a:schemeClr>
                </a:solidFill>
              </a:rPr>
              <a:t>G</a:t>
            </a:r>
          </a:p>
          <a:p>
            <a:r>
              <a:rPr lang="en-US" sz="500" dirty="0">
                <a:solidFill>
                  <a:schemeClr val="bg2">
                    <a:lumMod val="50000"/>
                    <a:lumOff val="50000"/>
                  </a:schemeClr>
                </a:solidFill>
              </a:rPr>
              <a:t>M</a:t>
            </a:r>
          </a:p>
          <a:p>
            <a:r>
              <a:rPr lang="en-US" sz="500" dirty="0">
                <a:solidFill>
                  <a:schemeClr val="bg2">
                    <a:lumMod val="50000"/>
                    <a:lumOff val="50000"/>
                  </a:schemeClr>
                </a:solidFill>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extLst>
              <a:ext uri="{C183D7F6-B498-43B3-948B-1728B52AA6E4}">
                <adec:decorative xmlns:adec="http://schemas.microsoft.com/office/drawing/2017/decorative" val="1"/>
              </a:ext>
            </a:extLst>
          </p:cNvPr>
          <p:cNvSpPr/>
          <p:nvPr/>
        </p:nvSpPr>
        <p:spPr>
          <a:xfrm>
            <a:off x="2190750" y="2219325"/>
            <a:ext cx="4781550" cy="2409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5"/>
          <p:cNvSpPr>
            <a:spLocks noGrp="1"/>
          </p:cNvSpPr>
          <p:nvPr>
            <p:ph type="ftr" sz="quarter" idx="11"/>
          </p:nvPr>
        </p:nvSpPr>
        <p:spPr>
          <a:noFill/>
        </p:spPr>
        <p:txBody>
          <a:bodyPr/>
          <a:lstStyle/>
          <a:p>
            <a:r>
              <a:rPr lang="en-US"/>
              <a:t>CS 2600 Computer Networks I</a:t>
            </a:r>
          </a:p>
        </p:txBody>
      </p:sp>
      <p:sp>
        <p:nvSpPr>
          <p:cNvPr id="1029" name="Slide Number Placeholder 6"/>
          <p:cNvSpPr>
            <a:spLocks noGrp="1"/>
          </p:cNvSpPr>
          <p:nvPr>
            <p:ph type="sldNum" sz="quarter" idx="12"/>
          </p:nvPr>
        </p:nvSpPr>
        <p:spPr>
          <a:noFill/>
        </p:spPr>
        <p:txBody>
          <a:bodyPr/>
          <a:lstStyle/>
          <a:p>
            <a:r>
              <a:rPr lang="en-US"/>
              <a:t>18-</a:t>
            </a:r>
            <a:fld id="{7C518438-0E91-431B-9648-C809194368B0}" type="slidenum">
              <a:rPr lang="en-US" smtClean="0"/>
              <a:pPr/>
              <a:t>4</a:t>
            </a:fld>
            <a:endParaRPr lang="en-US"/>
          </a:p>
        </p:txBody>
      </p:sp>
      <p:sp>
        <p:nvSpPr>
          <p:cNvPr id="1030" name="Rectangle 2"/>
          <p:cNvSpPr>
            <a:spLocks noGrp="1" noChangeArrowheads="1"/>
          </p:cNvSpPr>
          <p:nvPr>
            <p:ph type="title"/>
          </p:nvPr>
        </p:nvSpPr>
        <p:spPr>
          <a:xfrm>
            <a:off x="457200" y="274638"/>
            <a:ext cx="8229600" cy="944562"/>
          </a:xfrm>
        </p:spPr>
        <p:txBody>
          <a:bodyPr/>
          <a:lstStyle/>
          <a:p>
            <a:pPr eaLnBrk="1" hangingPunct="1"/>
            <a:r>
              <a:rPr lang="en-US" sz="2400" b="1" dirty="0"/>
              <a:t>Ethernet Animation: Signal Flow with a Hub*</a:t>
            </a:r>
          </a:p>
        </p:txBody>
      </p:sp>
      <p:graphicFrame>
        <p:nvGraphicFramePr>
          <p:cNvPr id="9" name="Object 8">
            <a:hlinkClick r:id="rId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52424875"/>
              </p:ext>
            </p:extLst>
          </p:nvPr>
        </p:nvGraphicFramePr>
        <p:xfrm>
          <a:off x="2495550" y="2419350"/>
          <a:ext cx="4152900" cy="2019300"/>
        </p:xfrm>
        <a:graphic>
          <a:graphicData uri="http://schemas.openxmlformats.org/presentationml/2006/ole">
            <mc:AlternateContent xmlns:mc="http://schemas.openxmlformats.org/markup-compatibility/2006">
              <mc:Choice xmlns:v="urn:schemas-microsoft-com:vml" Requires="v">
                <p:oleObj name="Bitmap Image" r:id="rId4" imgW="4153480" imgH="2019048" progId="PBrush">
                  <p:embed/>
                </p:oleObj>
              </mc:Choice>
              <mc:Fallback>
                <p:oleObj name="Bitmap Image" r:id="rId4" imgW="4153480" imgH="2019048"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2419350"/>
                        <a:ext cx="4152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819275" y="4752975"/>
            <a:ext cx="5486400" cy="338554"/>
          </a:xfrm>
          <a:prstGeom prst="rect">
            <a:avLst/>
          </a:prstGeom>
          <a:noFill/>
        </p:spPr>
        <p:txBody>
          <a:bodyPr wrap="square" rtlCol="0">
            <a:spAutoFit/>
          </a:bodyPr>
          <a:lstStyle/>
          <a:p>
            <a:pPr algn="ctr"/>
            <a:r>
              <a:rPr lang="en-US" sz="1600" i="1" dirty="0">
                <a:latin typeface="Bookman Old Style" pitchFamily="18" charset="0"/>
              </a:rPr>
              <a:t>*Click the image to run the animation</a:t>
            </a:r>
          </a:p>
        </p:txBody>
      </p:sp>
      <p:sp>
        <p:nvSpPr>
          <p:cNvPr id="11" name="Rectangle 10"/>
          <p:cNvSpPr/>
          <p:nvPr/>
        </p:nvSpPr>
        <p:spPr>
          <a:xfrm>
            <a:off x="5747658" y="6151632"/>
            <a:ext cx="3272518" cy="215444"/>
          </a:xfrm>
          <a:prstGeom prst="rect">
            <a:avLst/>
          </a:prstGeom>
        </p:spPr>
        <p:txBody>
          <a:bodyPr wrap="square">
            <a:spAutoFit/>
          </a:bodyPr>
          <a:lstStyle/>
          <a:p>
            <a:r>
              <a:rPr lang="en-US" sz="800" dirty="0"/>
              <a:t>http://www.datacottage.com/nch/eoperation.htm#.Um2CghDhL8o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hlinkClick r:id="rId2"/>
            <a:extLst>
              <a:ext uri="{C183D7F6-B498-43B3-948B-1728B52AA6E4}">
                <adec:decorative xmlns:adec="http://schemas.microsoft.com/office/drawing/2017/decorative" val="1"/>
              </a:ext>
            </a:extLst>
          </p:cNvPr>
          <p:cNvSpPr/>
          <p:nvPr/>
        </p:nvSpPr>
        <p:spPr>
          <a:xfrm>
            <a:off x="409575" y="1609726"/>
            <a:ext cx="8324850" cy="37623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5"/>
          <p:cNvSpPr>
            <a:spLocks noGrp="1"/>
          </p:cNvSpPr>
          <p:nvPr>
            <p:ph type="ftr" sz="quarter" idx="11"/>
          </p:nvPr>
        </p:nvSpPr>
        <p:spPr>
          <a:noFill/>
        </p:spPr>
        <p:txBody>
          <a:bodyPr/>
          <a:lstStyle/>
          <a:p>
            <a:r>
              <a:rPr lang="en-US"/>
              <a:t>CS 2600 Computer Networks I</a:t>
            </a:r>
          </a:p>
        </p:txBody>
      </p:sp>
      <p:sp>
        <p:nvSpPr>
          <p:cNvPr id="2053" name="Slide Number Placeholder 6"/>
          <p:cNvSpPr>
            <a:spLocks noGrp="1"/>
          </p:cNvSpPr>
          <p:nvPr>
            <p:ph type="sldNum" sz="quarter" idx="12"/>
          </p:nvPr>
        </p:nvSpPr>
        <p:spPr>
          <a:noFill/>
        </p:spPr>
        <p:txBody>
          <a:bodyPr/>
          <a:lstStyle/>
          <a:p>
            <a:r>
              <a:rPr lang="en-US"/>
              <a:t>18-</a:t>
            </a:r>
            <a:fld id="{DB96A9DE-DCB2-43C1-90FF-19F6C762F8E2}" type="slidenum">
              <a:rPr lang="en-US" smtClean="0"/>
              <a:pPr/>
              <a:t>5</a:t>
            </a:fld>
            <a:endParaRPr lang="en-US"/>
          </a:p>
        </p:txBody>
      </p:sp>
      <p:sp>
        <p:nvSpPr>
          <p:cNvPr id="2054" name="Rectangle 2"/>
          <p:cNvSpPr>
            <a:spLocks noGrp="1" noChangeArrowheads="1"/>
          </p:cNvSpPr>
          <p:nvPr>
            <p:ph type="title"/>
          </p:nvPr>
        </p:nvSpPr>
        <p:spPr/>
        <p:txBody>
          <a:bodyPr/>
          <a:lstStyle/>
          <a:p>
            <a:pPr eaLnBrk="1" hangingPunct="1"/>
            <a:r>
              <a:rPr lang="en-US" sz="2400" b="1"/>
              <a:t>10BASE-T Distributed Star Topology</a:t>
            </a:r>
          </a:p>
        </p:txBody>
      </p:sp>
      <p:sp>
        <p:nvSpPr>
          <p:cNvPr id="2055" name="Rectangle 3">
            <a:extLst>
              <a:ext uri="{C183D7F6-B498-43B3-948B-1728B52AA6E4}">
                <adec:decorative xmlns:adec="http://schemas.microsoft.com/office/drawing/2017/decorative" val="1"/>
              </a:ext>
            </a:extLst>
          </p:cNvPr>
          <p:cNvSpPr>
            <a:spLocks noGrp="1" noChangeArrowheads="1"/>
          </p:cNvSpPr>
          <p:nvPr>
            <p:ph sz="half" idx="1"/>
          </p:nvPr>
        </p:nvSpPr>
        <p:spPr/>
        <p:txBody>
          <a:bodyPr/>
          <a:lstStyle/>
          <a:p>
            <a:pPr marL="0" indent="0" eaLnBrk="1" hangingPunct="1">
              <a:buFontTx/>
              <a:buNone/>
            </a:pPr>
            <a:endParaRPr lang="en-US" sz="1400">
              <a:latin typeface="Bookman Old Style" pitchFamily="18" charset="0"/>
            </a:endParaRPr>
          </a:p>
          <a:p>
            <a:pPr marL="0" indent="0" eaLnBrk="1" hangingPunct="1"/>
            <a:endParaRPr lang="en-US"/>
          </a:p>
        </p:txBody>
      </p:sp>
      <p:graphicFrame>
        <p:nvGraphicFramePr>
          <p:cNvPr id="2050" name="Object 11">
            <a:extLst>
              <a:ext uri="{C183D7F6-B498-43B3-948B-1728B52AA6E4}">
                <adec:decorative xmlns:adec="http://schemas.microsoft.com/office/drawing/2017/decorative" val="1"/>
              </a:ext>
            </a:extLst>
          </p:cNvPr>
          <p:cNvGraphicFramePr>
            <a:graphicFrameLocks noGrp="1" noChangeAspect="1"/>
          </p:cNvGraphicFramePr>
          <p:nvPr>
            <p:ph sz="half" idx="2"/>
            <p:extLst>
              <p:ext uri="{D42A27DB-BD31-4B8C-83A1-F6EECF244321}">
                <p14:modId xmlns:p14="http://schemas.microsoft.com/office/powerpoint/2010/main" val="3683474541"/>
              </p:ext>
            </p:extLst>
          </p:nvPr>
        </p:nvGraphicFramePr>
        <p:xfrm>
          <a:off x="890588" y="1905000"/>
          <a:ext cx="7339012" cy="3267075"/>
        </p:xfrm>
        <a:graphic>
          <a:graphicData uri="http://schemas.openxmlformats.org/presentationml/2006/ole">
            <mc:AlternateContent xmlns:mc="http://schemas.openxmlformats.org/markup-compatibility/2006">
              <mc:Choice xmlns:v="urn:schemas-microsoft-com:vml" Requires="v">
                <p:oleObj name="Visio" r:id="rId3" imgW="8709042" imgH="3876675" progId="Visio.Drawing.11">
                  <p:embed/>
                </p:oleObj>
              </mc:Choice>
              <mc:Fallback>
                <p:oleObj name="Visio" r:id="rId3" imgW="8709042" imgH="3876675" progId="Visio.Drawing.11">
                  <p:embed/>
                  <p:pic>
                    <p:nvPicPr>
                      <p:cNvPr id="0" name="Picture 5"/>
                      <p:cNvPicPr>
                        <a:picLocks noGrp="1" noChangeAspect="1" noChangeArrowheads="1"/>
                      </p:cNvPicPr>
                      <p:nvPr/>
                    </p:nvPicPr>
                    <p:blipFill>
                      <a:blip r:embed="rId4"/>
                      <a:srcRect/>
                      <a:stretch>
                        <a:fillRect/>
                      </a:stretch>
                    </p:blipFill>
                    <p:spPr bwMode="auto">
                      <a:xfrm>
                        <a:off x="890588" y="1905000"/>
                        <a:ext cx="7339012" cy="326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5"/>
          <p:cNvSpPr>
            <a:spLocks noGrp="1"/>
          </p:cNvSpPr>
          <p:nvPr>
            <p:ph type="ftr" sz="quarter" idx="11"/>
          </p:nvPr>
        </p:nvSpPr>
        <p:spPr>
          <a:noFill/>
        </p:spPr>
        <p:txBody>
          <a:bodyPr/>
          <a:lstStyle/>
          <a:p>
            <a:r>
              <a:rPr lang="en-US"/>
              <a:t>CS 2600 Computer Networks I</a:t>
            </a:r>
          </a:p>
        </p:txBody>
      </p:sp>
      <p:sp>
        <p:nvSpPr>
          <p:cNvPr id="2053" name="Slide Number Placeholder 6"/>
          <p:cNvSpPr>
            <a:spLocks noGrp="1"/>
          </p:cNvSpPr>
          <p:nvPr>
            <p:ph type="sldNum" sz="quarter" idx="12"/>
          </p:nvPr>
        </p:nvSpPr>
        <p:spPr>
          <a:noFill/>
        </p:spPr>
        <p:txBody>
          <a:bodyPr/>
          <a:lstStyle/>
          <a:p>
            <a:r>
              <a:rPr lang="en-US"/>
              <a:t>18-</a:t>
            </a:r>
            <a:fld id="{DB96A9DE-DCB2-43C1-90FF-19F6C762F8E2}" type="slidenum">
              <a:rPr lang="en-US" smtClean="0"/>
              <a:pPr/>
              <a:t>6</a:t>
            </a:fld>
            <a:endParaRPr lang="en-US"/>
          </a:p>
        </p:txBody>
      </p:sp>
      <p:sp>
        <p:nvSpPr>
          <p:cNvPr id="2054" name="Rectangle 2"/>
          <p:cNvSpPr>
            <a:spLocks noGrp="1" noChangeArrowheads="1"/>
          </p:cNvSpPr>
          <p:nvPr>
            <p:ph type="title"/>
          </p:nvPr>
        </p:nvSpPr>
        <p:spPr/>
        <p:txBody>
          <a:bodyPr/>
          <a:lstStyle/>
          <a:p>
            <a:pPr eaLnBrk="1" hangingPunct="1"/>
            <a:r>
              <a:rPr lang="en-US" sz="2400" b="1" dirty="0"/>
              <a:t>Ethernet Hub and Switch</a:t>
            </a:r>
          </a:p>
        </p:txBody>
      </p:sp>
      <p:pic>
        <p:nvPicPr>
          <p:cNvPr id="68611" name="Picture 3" descr="SynOptics LattisHub 2803 16 Port Hub (1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46" y="2073049"/>
            <a:ext cx="3955596" cy="222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3681" y="4602193"/>
            <a:ext cx="4177145" cy="307777"/>
          </a:xfrm>
          <a:prstGeom prst="rect">
            <a:avLst/>
          </a:prstGeom>
        </p:spPr>
        <p:txBody>
          <a:bodyPr wrap="square">
            <a:spAutoFit/>
          </a:bodyPr>
          <a:lstStyle/>
          <a:p>
            <a:pPr algn="ctr"/>
            <a:r>
              <a:rPr lang="en-US" sz="1400" b="1" dirty="0"/>
              <a:t>SynOptics LattisHub 2803 16 Port </a:t>
            </a:r>
            <a:r>
              <a:rPr lang="en-US" sz="1400" b="1" u="sng" dirty="0"/>
              <a:t>Hub</a:t>
            </a:r>
            <a:r>
              <a:rPr lang="en-US" sz="1400" b="1" dirty="0"/>
              <a:t> (1990)</a:t>
            </a:r>
          </a:p>
        </p:txBody>
      </p:sp>
      <p:sp>
        <p:nvSpPr>
          <p:cNvPr id="6" name="Rectangle 5"/>
          <p:cNvSpPr/>
          <p:nvPr/>
        </p:nvSpPr>
        <p:spPr>
          <a:xfrm>
            <a:off x="4674677" y="4602193"/>
            <a:ext cx="4136814" cy="307777"/>
          </a:xfrm>
          <a:prstGeom prst="rect">
            <a:avLst/>
          </a:prstGeom>
        </p:spPr>
        <p:txBody>
          <a:bodyPr wrap="square">
            <a:spAutoFit/>
          </a:bodyPr>
          <a:lstStyle/>
          <a:p>
            <a:r>
              <a:rPr lang="en-US" sz="1400" b="1" dirty="0"/>
              <a:t> HP ProCurve 1700-24 Ethernet </a:t>
            </a:r>
            <a:r>
              <a:rPr lang="en-US" sz="1400" b="1" u="sng" dirty="0"/>
              <a:t>Switch</a:t>
            </a:r>
            <a:r>
              <a:rPr lang="en-US" sz="1400" b="1" dirty="0"/>
              <a:t> (2014)</a:t>
            </a:r>
          </a:p>
        </p:txBody>
      </p:sp>
      <p:pic>
        <p:nvPicPr>
          <p:cNvPr id="68616" name="Picture 8" descr="HP ProCurve 1700-23 Ethernet Switch (2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325" y="2073049"/>
            <a:ext cx="3810000" cy="222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0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hlinkClick r:id="rId2"/>
            <a:extLst>
              <a:ext uri="{C183D7F6-B498-43B3-948B-1728B52AA6E4}">
                <adec:decorative xmlns:adec="http://schemas.microsoft.com/office/drawing/2017/decorative" val="1"/>
              </a:ext>
            </a:extLst>
          </p:cNvPr>
          <p:cNvSpPr/>
          <p:nvPr/>
        </p:nvSpPr>
        <p:spPr>
          <a:xfrm>
            <a:off x="304800" y="1866900"/>
            <a:ext cx="8543925" cy="21335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Footer Placeholder 4"/>
          <p:cNvSpPr>
            <a:spLocks noGrp="1"/>
          </p:cNvSpPr>
          <p:nvPr>
            <p:ph type="ftr" sz="quarter" idx="11"/>
          </p:nvPr>
        </p:nvSpPr>
        <p:spPr>
          <a:noFill/>
        </p:spPr>
        <p:txBody>
          <a:bodyPr/>
          <a:lstStyle/>
          <a:p>
            <a:r>
              <a:rPr lang="en-US"/>
              <a:t>CS 2600 Computer Networks I</a:t>
            </a:r>
          </a:p>
        </p:txBody>
      </p:sp>
      <p:sp>
        <p:nvSpPr>
          <p:cNvPr id="3077" name="Slide Number Placeholder 5"/>
          <p:cNvSpPr>
            <a:spLocks noGrp="1"/>
          </p:cNvSpPr>
          <p:nvPr>
            <p:ph type="sldNum" sz="quarter" idx="12"/>
          </p:nvPr>
        </p:nvSpPr>
        <p:spPr>
          <a:noFill/>
        </p:spPr>
        <p:txBody>
          <a:bodyPr/>
          <a:lstStyle/>
          <a:p>
            <a:r>
              <a:rPr lang="en-US"/>
              <a:t>18-</a:t>
            </a:r>
            <a:fld id="{751A408D-8483-48C1-A18C-E5C5F46F5F0D}" type="slidenum">
              <a:rPr lang="en-US" smtClean="0"/>
              <a:pPr/>
              <a:t>7</a:t>
            </a:fld>
            <a:endParaRPr lang="en-US"/>
          </a:p>
        </p:txBody>
      </p:sp>
      <p:sp>
        <p:nvSpPr>
          <p:cNvPr id="3078" name="Rectangle 2"/>
          <p:cNvSpPr>
            <a:spLocks noGrp="1" noChangeArrowheads="1"/>
          </p:cNvSpPr>
          <p:nvPr>
            <p:ph type="title"/>
          </p:nvPr>
        </p:nvSpPr>
        <p:spPr/>
        <p:txBody>
          <a:bodyPr/>
          <a:lstStyle/>
          <a:p>
            <a:pPr eaLnBrk="1" hangingPunct="1"/>
            <a:r>
              <a:rPr lang="en-US" sz="2400" b="1" dirty="0"/>
              <a:t>Ethernet Type II Frame Format*</a:t>
            </a:r>
          </a:p>
        </p:txBody>
      </p:sp>
      <p:graphicFrame>
        <p:nvGraphicFramePr>
          <p:cNvPr id="3074"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976633214"/>
              </p:ext>
            </p:extLst>
          </p:nvPr>
        </p:nvGraphicFramePr>
        <p:xfrm>
          <a:off x="457200" y="1990725"/>
          <a:ext cx="8382000" cy="1416050"/>
        </p:xfrm>
        <a:graphic>
          <a:graphicData uri="http://schemas.openxmlformats.org/presentationml/2006/ole">
            <mc:AlternateContent xmlns:mc="http://schemas.openxmlformats.org/markup-compatibility/2006">
              <mc:Choice xmlns:v="urn:schemas-microsoft-com:vml" Requires="v">
                <p:oleObj name="Visio" r:id="rId3" imgW="8431659" imgH="1424562" progId="Visio.Drawing.11">
                  <p:embed/>
                </p:oleObj>
              </mc:Choice>
              <mc:Fallback>
                <p:oleObj name="Visio" r:id="rId3" imgW="8431659" imgH="1424562" progId="Visio.Drawing.11">
                  <p:embed/>
                  <p:pic>
                    <p:nvPicPr>
                      <p:cNvPr id="0" name="Picture 5"/>
                      <p:cNvPicPr>
                        <a:picLocks noGrp="1" noChangeAspect="1" noChangeArrowheads="1"/>
                      </p:cNvPicPr>
                      <p:nvPr/>
                    </p:nvPicPr>
                    <p:blipFill>
                      <a:blip r:embed="rId4"/>
                      <a:srcRect/>
                      <a:stretch>
                        <a:fillRect/>
                      </a:stretch>
                    </p:blipFill>
                    <p:spPr bwMode="auto">
                      <a:xfrm>
                        <a:off x="457200" y="1990725"/>
                        <a:ext cx="8382000"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Box 6"/>
          <p:cNvSpPr txBox="1">
            <a:spLocks noChangeArrowheads="1"/>
          </p:cNvSpPr>
          <p:nvPr/>
        </p:nvSpPr>
        <p:spPr bwMode="auto">
          <a:xfrm>
            <a:off x="304800" y="4361285"/>
            <a:ext cx="8582799" cy="1015663"/>
          </a:xfrm>
          <a:prstGeom prst="rect">
            <a:avLst/>
          </a:prstGeom>
          <a:noFill/>
          <a:ln w="9525">
            <a:noFill/>
            <a:miter lim="800000"/>
            <a:headEnd/>
            <a:tailEnd/>
          </a:ln>
        </p:spPr>
        <p:txBody>
          <a:bodyPr wrap="none">
            <a:spAutoFit/>
          </a:bodyPr>
          <a:lstStyle/>
          <a:p>
            <a:r>
              <a:rPr lang="en-US" sz="1500" i="1" dirty="0">
                <a:latin typeface="Bookman Old Style" pitchFamily="18" charset="0"/>
              </a:rPr>
              <a:t>*This is the more popular Dec/Intel/Xerox version of Ethernet, based on text Figure 2.25.  </a:t>
            </a:r>
          </a:p>
          <a:p>
            <a:r>
              <a:rPr lang="en-US" sz="1500" i="1" dirty="0">
                <a:latin typeface="Bookman Old Style" pitchFamily="18" charset="0"/>
              </a:rPr>
              <a:t> Most Internet IP packets use Type II frames.</a:t>
            </a:r>
          </a:p>
          <a:p>
            <a:endParaRPr lang="en-US" sz="1500" i="1" dirty="0">
              <a:latin typeface="Bookman Old Style" pitchFamily="18" charset="0"/>
            </a:endParaRPr>
          </a:p>
          <a:p>
            <a:r>
              <a:rPr lang="en-US" sz="1500" i="1" baseline="30000" dirty="0">
                <a:latin typeface="Bookman Old Style" panose="02050604050505020204" pitchFamily="18" charset="0"/>
                <a:cs typeface="Arial"/>
              </a:rPr>
              <a:t>†</a:t>
            </a:r>
            <a:r>
              <a:rPr lang="en-US" sz="1500" i="1" dirty="0">
                <a:latin typeface="Bookman Old Style" pitchFamily="18" charset="0"/>
              </a:rPr>
              <a:t>Also called EtherType</a:t>
            </a:r>
          </a:p>
        </p:txBody>
      </p:sp>
      <p:sp>
        <p:nvSpPr>
          <p:cNvPr id="2" name="TextBox 1"/>
          <p:cNvSpPr txBox="1"/>
          <p:nvPr/>
        </p:nvSpPr>
        <p:spPr>
          <a:xfrm>
            <a:off x="4098988" y="3352800"/>
            <a:ext cx="2287297" cy="461665"/>
          </a:xfrm>
          <a:prstGeom prst="rect">
            <a:avLst/>
          </a:prstGeom>
          <a:noFill/>
        </p:spPr>
        <p:txBody>
          <a:bodyPr wrap="square" rtlCol="0">
            <a:spAutoFit/>
          </a:bodyPr>
          <a:lstStyle/>
          <a:p>
            <a:pPr algn="ctr"/>
            <a:r>
              <a:rPr lang="en-US" sz="1200" b="1" dirty="0">
                <a:solidFill>
                  <a:schemeClr val="bg1"/>
                </a:solidFill>
              </a:rPr>
              <a:t>Type code indicates payload (08 00</a:t>
            </a:r>
            <a:r>
              <a:rPr lang="en-US" sz="1200" b="1" baseline="-25000" dirty="0">
                <a:solidFill>
                  <a:schemeClr val="bg1"/>
                </a:solidFill>
              </a:rPr>
              <a:t>16</a:t>
            </a:r>
            <a:r>
              <a:rPr lang="en-US" sz="1200" b="1" dirty="0">
                <a:solidFill>
                  <a:schemeClr val="bg1"/>
                </a:solidFill>
              </a:rPr>
              <a:t> = IPv4 packet)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p>
        </p:txBody>
      </p:sp>
      <p:sp>
        <p:nvSpPr>
          <p:cNvPr id="16388" name="Slide Number Placeholder 5"/>
          <p:cNvSpPr>
            <a:spLocks noGrp="1"/>
          </p:cNvSpPr>
          <p:nvPr>
            <p:ph type="sldNum" sz="quarter" idx="12"/>
          </p:nvPr>
        </p:nvSpPr>
        <p:spPr>
          <a:noFill/>
        </p:spPr>
        <p:txBody>
          <a:bodyPr/>
          <a:lstStyle/>
          <a:p>
            <a:r>
              <a:rPr lang="en-US"/>
              <a:t>18-</a:t>
            </a:r>
            <a:fld id="{7374CB04-1FA1-48CB-9BC3-AC0ED5E1EB7B}" type="slidenum">
              <a:rPr lang="en-US" smtClean="0"/>
              <a:pPr/>
              <a:t>8</a:t>
            </a:fld>
            <a:endParaRPr lang="en-US"/>
          </a:p>
        </p:txBody>
      </p:sp>
      <p:sp>
        <p:nvSpPr>
          <p:cNvPr id="16389" name="Rectangle 2"/>
          <p:cNvSpPr>
            <a:spLocks noGrp="1" noChangeArrowheads="1"/>
          </p:cNvSpPr>
          <p:nvPr>
            <p:ph type="title"/>
          </p:nvPr>
        </p:nvSpPr>
        <p:spPr/>
        <p:txBody>
          <a:bodyPr/>
          <a:lstStyle/>
          <a:p>
            <a:pPr eaLnBrk="1" hangingPunct="1"/>
            <a:r>
              <a:rPr lang="en-US" sz="2400" b="1" dirty="0"/>
              <a:t>Some Ethernet Type Field Codes</a:t>
            </a:r>
            <a:br>
              <a:rPr lang="en-US" sz="2400" b="1" dirty="0"/>
            </a:br>
            <a:r>
              <a:rPr lang="en-US" sz="1400" b="1" dirty="0"/>
              <a:t>(Excerpted from </a:t>
            </a:r>
            <a:r>
              <a:rPr lang="en-US" sz="1400" b="1" dirty="0">
                <a:hlinkClick r:id="rId2"/>
              </a:rPr>
              <a:t>https://www.iana.org/assignments/ieee-802-numbers/ieee-802-numbers.xhtml</a:t>
            </a:r>
            <a:r>
              <a:rPr lang="en-US" sz="1400" b="1" dirty="0"/>
              <a:t>)</a:t>
            </a:r>
          </a:p>
        </p:txBody>
      </p:sp>
      <p:sp>
        <p:nvSpPr>
          <p:cNvPr id="16390" name="Rectangle 3"/>
          <p:cNvSpPr>
            <a:spLocks noGrp="1" noChangeArrowheads="1"/>
          </p:cNvSpPr>
          <p:nvPr>
            <p:ph idx="1"/>
          </p:nvPr>
        </p:nvSpPr>
        <p:spPr>
          <a:xfrm>
            <a:off x="762000" y="1371600"/>
            <a:ext cx="7543800" cy="5029200"/>
          </a:xfrm>
        </p:spPr>
        <p:txBody>
          <a:bodyPr/>
          <a:lstStyle/>
          <a:p>
            <a:pPr marL="0" indent="0" eaLnBrk="1" hangingPunct="1">
              <a:lnSpc>
                <a:spcPct val="75000"/>
              </a:lnSpc>
              <a:buFontTx/>
              <a:buNone/>
            </a:pPr>
            <a:r>
              <a:rPr lang="en-US" sz="1400" b="1" dirty="0">
                <a:latin typeface="Courier New" pitchFamily="49" charset="0"/>
              </a:rPr>
              <a:t>Ethernet 	 Exp. Ethernet   Description             References </a:t>
            </a:r>
          </a:p>
          <a:p>
            <a:pPr marL="0" indent="0" eaLnBrk="1" hangingPunct="1">
              <a:lnSpc>
                <a:spcPct val="75000"/>
              </a:lnSpc>
              <a:buFontTx/>
              <a:buNone/>
            </a:pPr>
            <a:r>
              <a:rPr lang="en-US" sz="1400" b="1" dirty="0">
                <a:latin typeface="Courier New" pitchFamily="49" charset="0"/>
              </a:rPr>
              <a:t>-------------     -------------   -----------             ---------- </a:t>
            </a:r>
          </a:p>
          <a:p>
            <a:pPr marL="0" indent="0" eaLnBrk="1" hangingPunct="1">
              <a:lnSpc>
                <a:spcPct val="75000"/>
              </a:lnSpc>
              <a:buFontTx/>
              <a:buNone/>
            </a:pPr>
            <a:r>
              <a:rPr lang="en-US" sz="1400" b="1" dirty="0">
                <a:latin typeface="Courier New" pitchFamily="49" charset="0"/>
              </a:rPr>
              <a:t>decimal </a:t>
            </a:r>
            <a:r>
              <a:rPr lang="en-US" sz="1400" b="1" dirty="0">
                <a:solidFill>
                  <a:srgbClr val="FF3300"/>
                </a:solidFill>
                <a:latin typeface="Courier New" pitchFamily="49" charset="0"/>
              </a:rPr>
              <a:t>Hex</a:t>
            </a:r>
            <a:r>
              <a:rPr lang="en-US" sz="1400" b="1" dirty="0">
                <a:latin typeface="Courier New" pitchFamily="49" charset="0"/>
              </a:rPr>
              <a:t>       decimal octal </a:t>
            </a:r>
          </a:p>
          <a:p>
            <a:pPr marL="0" indent="0" eaLnBrk="1" hangingPunct="1">
              <a:lnSpc>
                <a:spcPct val="75000"/>
              </a:lnSpc>
              <a:buFontTx/>
              <a:buNone/>
            </a:pPr>
            <a:r>
              <a:rPr lang="en-US" sz="1400" b="1" dirty="0">
                <a:latin typeface="Courier New" pitchFamily="49" charset="0"/>
              </a:rPr>
              <a:t>  0000  0000-05DC    -      -     IEEE 802.3 Length Field   [XEROX] </a:t>
            </a:r>
          </a:p>
          <a:p>
            <a:pPr marL="0" indent="0" eaLnBrk="1" hangingPunct="1">
              <a:lnSpc>
                <a:spcPct val="75000"/>
              </a:lnSpc>
              <a:buFontTx/>
              <a:buNone/>
            </a:pPr>
            <a:r>
              <a:rPr lang="en-US" sz="1400" b="1" dirty="0">
                <a:latin typeface="Courier New" pitchFamily="49" charset="0"/>
              </a:rPr>
              <a:t>  1500  05DC			End of 802.3 Length Field</a:t>
            </a:r>
          </a:p>
          <a:p>
            <a:pPr marL="0" indent="0" eaLnBrk="1" hangingPunct="1">
              <a:lnSpc>
                <a:spcPct val="75000"/>
              </a:lnSpc>
              <a:buFontTx/>
              <a:buNone/>
            </a:pPr>
            <a:r>
              <a:rPr lang="en-US" sz="1400" b="1" dirty="0">
                <a:latin typeface="Courier New" pitchFamily="49" charset="0"/>
              </a:rPr>
              <a:t>  1536  0600        1536  3000    XEROX NS IDP          [133,XEROX] </a:t>
            </a:r>
          </a:p>
          <a:p>
            <a:pPr marL="0" indent="0" eaLnBrk="1" hangingPunct="1">
              <a:lnSpc>
                <a:spcPct val="75000"/>
              </a:lnSpc>
              <a:buFontTx/>
              <a:buNone/>
            </a:pPr>
            <a:r>
              <a:rPr lang="en-US" sz="1400" b="1" dirty="0">
                <a:latin typeface="Courier New" pitchFamily="49" charset="0"/>
              </a:rPr>
              <a:t>        0660                      DLOG                      [XEROX] </a:t>
            </a:r>
          </a:p>
          <a:p>
            <a:pPr marL="0" indent="0" eaLnBrk="1" hangingPunct="1">
              <a:lnSpc>
                <a:spcPct val="75000"/>
              </a:lnSpc>
              <a:buFontTx/>
              <a:buNone/>
            </a:pPr>
            <a:r>
              <a:rPr lang="en-US" sz="1400" b="1" dirty="0">
                <a:latin typeface="Courier New" pitchFamily="49" charset="0"/>
              </a:rPr>
              <a:t>        0661                      DLOG                      [XEROX] </a:t>
            </a:r>
          </a:p>
          <a:p>
            <a:pPr marL="0" indent="0" eaLnBrk="1" hangingPunct="1">
              <a:lnSpc>
                <a:spcPct val="75000"/>
              </a:lnSpc>
              <a:buFontTx/>
              <a:buNone/>
            </a:pPr>
            <a:r>
              <a:rPr lang="en-US" sz="1400" b="1" dirty="0">
                <a:latin typeface="Courier New" pitchFamily="49" charset="0"/>
              </a:rPr>
              <a:t>  2048  </a:t>
            </a:r>
            <a:r>
              <a:rPr lang="en-US" sz="1400" b="1" dirty="0">
                <a:solidFill>
                  <a:srgbClr val="FF3300"/>
                </a:solidFill>
                <a:latin typeface="Courier New" pitchFamily="49" charset="0"/>
              </a:rPr>
              <a:t>0800         </a:t>
            </a:r>
            <a:r>
              <a:rPr lang="en-US" sz="1400" b="1" dirty="0">
                <a:latin typeface="Courier New" pitchFamily="49" charset="0"/>
              </a:rPr>
              <a:t>513  1001    </a:t>
            </a:r>
            <a:r>
              <a:rPr lang="en-US" sz="1400" b="1" dirty="0">
                <a:solidFill>
                  <a:srgbClr val="FF3300"/>
                </a:solidFill>
                <a:latin typeface="Courier New" pitchFamily="49" charset="0"/>
              </a:rPr>
              <a:t>Internet IP (IPv4)         [IANA]</a:t>
            </a:r>
            <a:r>
              <a:rPr lang="en-US" sz="1400" b="1" dirty="0">
                <a:solidFill>
                  <a:srgbClr val="FF3300"/>
                </a:solidFill>
              </a:rPr>
              <a:t>*</a:t>
            </a:r>
            <a:r>
              <a:rPr lang="en-US" sz="1400" b="1" dirty="0">
                <a:latin typeface="Courier New" pitchFamily="49" charset="0"/>
              </a:rPr>
              <a:t> </a:t>
            </a:r>
          </a:p>
          <a:p>
            <a:pPr marL="0" indent="0" eaLnBrk="1" hangingPunct="1">
              <a:lnSpc>
                <a:spcPct val="75000"/>
              </a:lnSpc>
              <a:buFontTx/>
              <a:buNone/>
            </a:pPr>
            <a:r>
              <a:rPr lang="en-US" sz="1400" b="1" dirty="0">
                <a:latin typeface="Courier New" pitchFamily="49" charset="0"/>
              </a:rPr>
              <a:t>  2049  0801         -      -     X.75 Internet             [XEROX]</a:t>
            </a:r>
          </a:p>
          <a:p>
            <a:pPr marL="0" indent="0" eaLnBrk="1" hangingPunct="1">
              <a:lnSpc>
                <a:spcPct val="75000"/>
              </a:lnSpc>
              <a:buFontTx/>
              <a:buNone/>
            </a:pPr>
            <a:r>
              <a:rPr lang="en-US" sz="1400" b="1" dirty="0">
                <a:latin typeface="Courier New" pitchFamily="49" charset="0"/>
              </a:rPr>
              <a:t>  2050  0802         -      -     NBS Internet              [XEROX]</a:t>
            </a:r>
          </a:p>
          <a:p>
            <a:pPr marL="0" indent="0" eaLnBrk="1" hangingPunct="1">
              <a:lnSpc>
                <a:spcPct val="75000"/>
              </a:lnSpc>
              <a:buFontTx/>
              <a:buNone/>
            </a:pPr>
            <a:r>
              <a:rPr lang="en-US" sz="1400" b="1" dirty="0">
                <a:latin typeface="Courier New" pitchFamily="49" charset="0"/>
              </a:rPr>
              <a:t>  2051  0803         -      -     ECMA Internet             [XEROX]</a:t>
            </a:r>
          </a:p>
          <a:p>
            <a:pPr marL="0" indent="0" eaLnBrk="1" hangingPunct="1">
              <a:lnSpc>
                <a:spcPct val="75000"/>
              </a:lnSpc>
              <a:buFontTx/>
              <a:buNone/>
            </a:pPr>
            <a:r>
              <a:rPr lang="en-US" sz="1400" b="1" dirty="0">
                <a:latin typeface="Courier New" pitchFamily="49" charset="0"/>
              </a:rPr>
              <a:t>  2052  0804         -      -     </a:t>
            </a:r>
            <a:r>
              <a:rPr lang="en-US" sz="1400" b="1" dirty="0" err="1">
                <a:latin typeface="Courier New" pitchFamily="49" charset="0"/>
              </a:rPr>
              <a:t>Chaosnet</a:t>
            </a:r>
            <a:r>
              <a:rPr lang="en-US" sz="1400" b="1" dirty="0">
                <a:latin typeface="Courier New" pitchFamily="49" charset="0"/>
              </a:rPr>
              <a:t>                  [XEROX]</a:t>
            </a:r>
          </a:p>
          <a:p>
            <a:pPr marL="0" indent="0" eaLnBrk="1" hangingPunct="1">
              <a:lnSpc>
                <a:spcPct val="75000"/>
              </a:lnSpc>
              <a:buFontTx/>
              <a:buNone/>
            </a:pPr>
            <a:r>
              <a:rPr lang="en-US" sz="1400" b="1" dirty="0">
                <a:latin typeface="Courier New" pitchFamily="49" charset="0"/>
              </a:rPr>
              <a:t>  2053  0805         -      -     X.25 Level 3              [XEROX]</a:t>
            </a:r>
          </a:p>
          <a:p>
            <a:pPr marL="0" indent="0" eaLnBrk="1" hangingPunct="1">
              <a:lnSpc>
                <a:spcPct val="75000"/>
              </a:lnSpc>
              <a:buFontTx/>
              <a:buNone/>
            </a:pPr>
            <a:r>
              <a:rPr lang="en-US" sz="1400" b="1" dirty="0">
                <a:latin typeface="Courier New" pitchFamily="49" charset="0"/>
              </a:rPr>
              <a:t>  2054</a:t>
            </a:r>
            <a:r>
              <a:rPr lang="en-US" sz="1400" b="1" dirty="0">
                <a:solidFill>
                  <a:srgbClr val="FF3300"/>
                </a:solidFill>
                <a:latin typeface="Courier New" pitchFamily="49" charset="0"/>
              </a:rPr>
              <a:t>  0806         </a:t>
            </a:r>
            <a:r>
              <a:rPr lang="en-US" sz="1400" b="1" dirty="0">
                <a:latin typeface="Courier New" pitchFamily="49" charset="0"/>
              </a:rPr>
              <a:t>-      -     </a:t>
            </a:r>
            <a:r>
              <a:rPr lang="en-US" sz="1400" b="1" dirty="0">
                <a:solidFill>
                  <a:srgbClr val="FF3300"/>
                </a:solidFill>
                <a:latin typeface="Courier New" pitchFamily="49" charset="0"/>
              </a:rPr>
              <a:t>ARP                        [IANA]</a:t>
            </a:r>
            <a:r>
              <a:rPr lang="en-US" sz="1400" b="1" dirty="0">
                <a:latin typeface="Courier New" pitchFamily="49" charset="0"/>
              </a:rPr>
              <a:t>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latin typeface="Courier New" pitchFamily="49" charset="0"/>
              </a:rPr>
              <a:t> 32923  809B         -      -     </a:t>
            </a:r>
            <a:r>
              <a:rPr lang="en-US" sz="1400" b="1" dirty="0" err="1">
                <a:latin typeface="Courier New" pitchFamily="49" charset="0"/>
              </a:rPr>
              <a:t>Appletalk</a:t>
            </a:r>
            <a:r>
              <a:rPr lang="en-US" sz="1400" b="1" dirty="0">
                <a:latin typeface="Courier New" pitchFamily="49" charset="0"/>
              </a:rPr>
              <a:t>                 [XEROX]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latin typeface="Courier New" pitchFamily="49" charset="0"/>
              </a:rPr>
              <a:t> 33079  8137-8138    -      -     Novell, Inc.              [XEROX] </a:t>
            </a:r>
          </a:p>
          <a:p>
            <a:pPr marL="0" indent="0" eaLnBrk="1" hangingPunct="1">
              <a:lnSpc>
                <a:spcPct val="75000"/>
              </a:lnSpc>
              <a:buFontTx/>
              <a:buNone/>
            </a:pPr>
            <a:r>
              <a:rPr lang="en-US" sz="1400" b="1" dirty="0">
                <a:latin typeface="Courier New" pitchFamily="49" charset="0"/>
              </a:rPr>
              <a:t>                                  . . .</a:t>
            </a:r>
          </a:p>
          <a:p>
            <a:pPr marL="0" indent="0" eaLnBrk="1" hangingPunct="1">
              <a:lnSpc>
                <a:spcPct val="75000"/>
              </a:lnSpc>
              <a:buFontTx/>
              <a:buNone/>
            </a:pPr>
            <a:r>
              <a:rPr lang="en-US" sz="1400" b="1" dirty="0">
                <a:solidFill>
                  <a:srgbClr val="FF3300"/>
                </a:solidFill>
                <a:latin typeface="Courier New" pitchFamily="49" charset="0"/>
              </a:rPr>
              <a:t> </a:t>
            </a:r>
            <a:r>
              <a:rPr lang="en-US" sz="1400" b="1" dirty="0">
                <a:latin typeface="Courier New" pitchFamily="49" charset="0"/>
              </a:rPr>
              <a:t>34525</a:t>
            </a:r>
            <a:r>
              <a:rPr lang="en-US" sz="1400" b="1" dirty="0">
                <a:solidFill>
                  <a:srgbClr val="FF3300"/>
                </a:solidFill>
                <a:latin typeface="Courier New" pitchFamily="49" charset="0"/>
              </a:rPr>
              <a:t>  86DD                      IPv6                       [IANA] </a:t>
            </a:r>
          </a:p>
        </p:txBody>
      </p:sp>
      <p:sp>
        <p:nvSpPr>
          <p:cNvPr id="2" name="Oval 1">
            <a:extLst>
              <a:ext uri="{C183D7F6-B498-43B3-948B-1728B52AA6E4}">
                <adec:decorative xmlns:adec="http://schemas.microsoft.com/office/drawing/2017/decorative" val="1"/>
              </a:ext>
            </a:extLst>
          </p:cNvPr>
          <p:cNvSpPr/>
          <p:nvPr/>
        </p:nvSpPr>
        <p:spPr>
          <a:xfrm>
            <a:off x="1605296" y="2924629"/>
            <a:ext cx="657546" cy="32714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2054" y="5871170"/>
            <a:ext cx="5242141" cy="323165"/>
          </a:xfrm>
          <a:prstGeom prst="rect">
            <a:avLst/>
          </a:prstGeom>
          <a:noFill/>
        </p:spPr>
        <p:txBody>
          <a:bodyPr wrap="none" rtlCol="0">
            <a:spAutoFit/>
          </a:bodyPr>
          <a:lstStyle/>
          <a:p>
            <a:r>
              <a:rPr lang="en-US" sz="1500" i="1" dirty="0">
                <a:latin typeface="Bookman Old Style" panose="02050604050505020204" pitchFamily="18" charset="0"/>
              </a:rPr>
              <a:t>*Internet Assigned Numbers Authority (</a:t>
            </a:r>
            <a:r>
              <a:rPr lang="en-US" sz="1500" i="1" dirty="0">
                <a:latin typeface="Courier New" panose="02070309020205020404" pitchFamily="49" charset="0"/>
                <a:cs typeface="Courier New" panose="02070309020205020404" pitchFamily="49" charset="0"/>
              </a:rPr>
              <a:t>www.iana.org</a:t>
            </a:r>
            <a:r>
              <a:rPr lang="en-US" sz="1500" i="1" dirty="0">
                <a:latin typeface="Bookman Old Style" panose="02050604050505020204" pitchFamily="18" charset="0"/>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extLst>
              <a:ext uri="{C183D7F6-B498-43B3-948B-1728B52AA6E4}">
                <adec:decorative xmlns:adec="http://schemas.microsoft.com/office/drawing/2017/decorative" val="1"/>
              </a:ext>
            </a:extLst>
          </p:cNvPr>
          <p:cNvSpPr/>
          <p:nvPr/>
        </p:nvSpPr>
        <p:spPr>
          <a:xfrm>
            <a:off x="304800" y="1866900"/>
            <a:ext cx="8543925" cy="18002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a:t>18-</a:t>
            </a:r>
            <a:fld id="{687D64B4-7ABA-45AF-84A5-203252D69D56}" type="slidenum">
              <a:rPr lang="en-US" smtClean="0"/>
              <a:pPr/>
              <a:t>9</a:t>
            </a:fld>
            <a:endParaRPr lang="en-US"/>
          </a:p>
        </p:txBody>
      </p:sp>
      <p:sp>
        <p:nvSpPr>
          <p:cNvPr id="4102" name="Rectangle 2"/>
          <p:cNvSpPr>
            <a:spLocks noGrp="1" noChangeArrowheads="1"/>
          </p:cNvSpPr>
          <p:nvPr>
            <p:ph type="title"/>
          </p:nvPr>
        </p:nvSpPr>
        <p:spPr/>
        <p:txBody>
          <a:bodyPr/>
          <a:lstStyle/>
          <a:p>
            <a:pPr eaLnBrk="1" hangingPunct="1"/>
            <a:r>
              <a:rPr lang="en-US" sz="2400" b="1" dirty="0"/>
              <a:t>Ethernet Type II Frame Format</a:t>
            </a:r>
          </a:p>
        </p:txBody>
      </p:sp>
      <p:graphicFrame>
        <p:nvGraphicFramePr>
          <p:cNvPr id="409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677898552"/>
              </p:ext>
            </p:extLst>
          </p:nvPr>
        </p:nvGraphicFramePr>
        <p:xfrm>
          <a:off x="495300" y="2038350"/>
          <a:ext cx="8313738" cy="1404938"/>
        </p:xfrm>
        <a:graphic>
          <a:graphicData uri="http://schemas.openxmlformats.org/presentationml/2006/ole">
            <mc:AlternateContent xmlns:mc="http://schemas.openxmlformats.org/markup-compatibility/2006">
              <mc:Choice xmlns:v="urn:schemas-microsoft-com:vml" Requires="v">
                <p:oleObj name="Visio" r:id="rId3" imgW="8431408" imgH="1424502" progId="Visio.Drawing.11">
                  <p:embed/>
                </p:oleObj>
              </mc:Choice>
              <mc:Fallback>
                <p:oleObj name="Visio" r:id="rId3" imgW="8431408" imgH="1424502" progId="Visio.Drawing.11">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2038350"/>
                        <a:ext cx="8313738" cy="140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73377" y="4044099"/>
            <a:ext cx="7637027" cy="323165"/>
          </a:xfrm>
          <a:prstGeom prst="rect">
            <a:avLst/>
          </a:prstGeom>
          <a:noFill/>
        </p:spPr>
        <p:txBody>
          <a:bodyPr wrap="none" rtlCol="0">
            <a:spAutoFit/>
          </a:bodyPr>
          <a:lstStyle/>
          <a:p>
            <a:r>
              <a:rPr lang="en-US" sz="1500" i="1" dirty="0">
                <a:latin typeface="Bookman Old Style" pitchFamily="18" charset="0"/>
              </a:rPr>
              <a:t>*The standard Ethernet Type II Maximum Transmission Unit (MTU) is 1500 bytes</a:t>
            </a:r>
          </a:p>
        </p:txBody>
      </p:sp>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00"/>
      </a:hlink>
      <a:folHlink>
        <a:srgbClr val="FF33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13382</TotalTime>
  <Words>1281</Words>
  <Application>Microsoft Office PowerPoint</Application>
  <PresentationFormat>On-screen Show (4:3)</PresentationFormat>
  <Paragraphs>180</Paragraphs>
  <Slides>18</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4" baseType="lpstr">
      <vt:lpstr>Arial</vt:lpstr>
      <vt:lpstr>Bookman Old Style</vt:lpstr>
      <vt:lpstr>Courier New</vt:lpstr>
      <vt:lpstr>Default Design</vt:lpstr>
      <vt:lpstr>Visio</vt:lpstr>
      <vt:lpstr>Bitmap Image</vt:lpstr>
      <vt:lpstr>CS 2600 Computer Networks I Dr. Sayeed Sajal  Lecture 18 Ethernet and Multiple Access Networks (802.3)</vt:lpstr>
      <vt:lpstr>IEEE 802.3 10BASE2 (Thin Ethernet) Topology</vt:lpstr>
      <vt:lpstr>IEEE 802.3 10BASE-T Hub</vt:lpstr>
      <vt:lpstr>Ethernet Animation: Signal Flow with a Hub*</vt:lpstr>
      <vt:lpstr>10BASE-T Distributed Star Topology</vt:lpstr>
      <vt:lpstr>Ethernet Hub and Switch</vt:lpstr>
      <vt:lpstr>Ethernet Type II Frame Format*</vt:lpstr>
      <vt:lpstr>Some Ethernet Type Field Codes (Excerpted from https://www.iana.org/assignments/ieee-802-numbers/ieee-802-numbers.xhtml)</vt:lpstr>
      <vt:lpstr>Ethernet Type II Frame Format</vt:lpstr>
      <vt:lpstr>IEEE 802.3 Frame Format</vt:lpstr>
      <vt:lpstr>IEEE 802.3 Frame Containing 802.2 LLC Header</vt:lpstr>
      <vt:lpstr>IEEE 802 Relationships to OSI and Internet Models</vt:lpstr>
      <vt:lpstr>Some Ethernet Type Field Codes  (Excerpted from https://www.iana.org/assignments/ieee-802-numbers/ieee-802-numbers.xhtml)</vt:lpstr>
      <vt:lpstr>Several Ways of Representing the Same  Ethernet  MAC (“Hardware”) Address</vt:lpstr>
      <vt:lpstr>IEEE Ethernet Vendor Organizational Unit Identifiers* (Excerpted from http://standards-oui.ieee.org/oui/oui.txt)</vt:lpstr>
      <vt:lpstr>Ethernet  Broadcast and Multicast MAC Addresses</vt:lpstr>
      <vt:lpstr>Overview of Wireshark Lab 3</vt:lpstr>
      <vt:lpstr>Dissecting an Ethernet Type II Frame in Wireshark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863</cp:revision>
  <cp:lastPrinted>2018-03-07T18:29:23Z</cp:lastPrinted>
  <dcterms:created xsi:type="dcterms:W3CDTF">2003-04-27T18:03:04Z</dcterms:created>
  <dcterms:modified xsi:type="dcterms:W3CDTF">2021-11-17T22:45:32Z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