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4"/>
  </p:notesMasterIdLst>
  <p:handoutMasterIdLst>
    <p:handoutMasterId r:id="rId15"/>
  </p:handoutMasterIdLst>
  <p:sldIdLst>
    <p:sldId id="275" r:id="rId2"/>
    <p:sldId id="407" r:id="rId3"/>
    <p:sldId id="428" r:id="rId4"/>
    <p:sldId id="422" r:id="rId5"/>
    <p:sldId id="423" r:id="rId6"/>
    <p:sldId id="433" r:id="rId7"/>
    <p:sldId id="425" r:id="rId8"/>
    <p:sldId id="440" r:id="rId9"/>
    <p:sldId id="437" r:id="rId10"/>
    <p:sldId id="438" r:id="rId11"/>
    <p:sldId id="439" r:id="rId12"/>
    <p:sldId id="436" r:id="rId1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CC33"/>
    <a:srgbClr val="99CC00"/>
    <a:srgbClr val="DDDDDD"/>
    <a:srgbClr val="C0C0C0"/>
    <a:srgbClr val="CCCCFF"/>
    <a:srgbClr val="CCECFF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7" autoAdjust="0"/>
    <p:restoredTop sz="94569" autoAdjust="0"/>
  </p:normalViewPr>
  <p:slideViewPr>
    <p:cSldViewPr>
      <p:cViewPr varScale="1">
        <p:scale>
          <a:sx n="114" d="100"/>
          <a:sy n="114" d="100"/>
        </p:scale>
        <p:origin x="13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D5EA4C-E386-4A64-A2FE-A937E7C7D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6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6AAD78-45C2-4A17-9B4A-D4303C014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8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10293-17FC-460E-BBEA-39D876BB4A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3/22/18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2D7FDA28-092D-4984-AB52-0EDB2413E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3/22/18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95CFFC07-DF5F-404C-AA9A-D5D3805E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3/22/18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BE52CBA3-EDEB-4A43-B1A5-3B43577B7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3/22/18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76F2C078-4D24-4784-AC84-E0B4EB517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3/22/18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27EB06ED-9F10-4482-9A93-E820ABBF9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3/22/18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2DDF3B5B-45C8-48D8-B979-6E683630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3/22/18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ABA0C0CA-CCC2-4957-806B-1A12A32C4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3/22/18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1CF4D6EE-288D-402E-A96B-DF4836B42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3/22/18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F1A1F345-B821-43E0-8969-7883A9A53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3/22/18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C80389A2-FF54-47F6-841C-D3DFD741C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3/22/18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2600 Computer Networks 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E45C37E4-F91D-479C-B066-3B2CAFDF8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r>
              <a:rPr lang="en-US"/>
              <a:t>3/22/18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77000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/>
              <a:t>CS 2600 Computer Networks I</a:t>
            </a:r>
            <a:endParaRPr lang="en-US" dirty="0"/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r>
              <a:rPr lang="en-US"/>
              <a:t>19-</a:t>
            </a:r>
            <a:fld id="{8AA5FF35-33FD-407F-A42F-B6EB81316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://www.netbook.cs.purdue.edu/animations/CSMA-CD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ottage.com/nch/index_htm_files/eswani.gif" TargetMode="External"/><Relationship Id="rId2" Type="http://schemas.openxmlformats.org/officeDocument/2006/relationships/hyperlink" Target="http://www.datacottage.com/nch/anigifs/eswani.gif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19-</a:t>
            </a:r>
            <a:fld id="{DF2DF9AF-9022-45EF-A074-956B76791B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eaLnBrk="1" hangingPunct="1"/>
            <a:r>
              <a:rPr lang="en-US" sz="3200" b="1" dirty="0"/>
              <a:t>CS 2600</a:t>
            </a:r>
            <a:br>
              <a:rPr lang="en-US" sz="3200" b="1" dirty="0"/>
            </a:br>
            <a:r>
              <a:rPr lang="en-US" sz="3200" b="1" dirty="0"/>
              <a:t>Computer Networks I</a:t>
            </a:r>
            <a:br>
              <a:rPr lang="en-US" sz="3200" b="1" dirty="0"/>
            </a:br>
            <a:r>
              <a:rPr lang="en-US" sz="3200" b="1" dirty="0"/>
              <a:t>Dr. Sayeed Sajal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800" b="1" dirty="0"/>
              <a:t>Lecture 19</a:t>
            </a:r>
            <a:br>
              <a:rPr lang="en-US" sz="2800" b="1" dirty="0"/>
            </a:br>
            <a:r>
              <a:rPr lang="en-US" sz="2800" b="1" dirty="0"/>
              <a:t>CSMA/CD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560" y="1270000"/>
            <a:ext cx="7802880" cy="4795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081" y="1270000"/>
            <a:ext cx="3098800" cy="4795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19-</a:t>
            </a:r>
            <a:fld id="{A905C17C-D402-496D-912D-0F79940EBF1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Cisco and Belkin Wireless Access Points</a:t>
            </a:r>
          </a:p>
        </p:txBody>
      </p:sp>
      <p:pic>
        <p:nvPicPr>
          <p:cNvPr id="67588" name="Picture 4" descr="Wireless access poi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9620" y="1349375"/>
            <a:ext cx="2102089" cy="456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 descr="Wireless access poi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33" y="1894638"/>
            <a:ext cx="3393167" cy="354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35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19-</a:t>
            </a:r>
            <a:fld id="{949648B1-283D-4D8A-8B21-8D93205906E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Applications for Wireless LANs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6096000" cy="50292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Bef>
                <a:spcPts val="200"/>
              </a:spcBef>
            </a:pPr>
            <a:r>
              <a:rPr lang="en-US" sz="1800" dirty="0">
                <a:latin typeface="Bookman Old Style" pitchFamily="18" charset="0"/>
              </a:rPr>
              <a:t>College campuses</a:t>
            </a:r>
          </a:p>
          <a:p>
            <a:pPr eaLnBrk="1" hangingPunct="1">
              <a:lnSpc>
                <a:spcPct val="160000"/>
              </a:lnSpc>
              <a:spcBef>
                <a:spcPts val="200"/>
              </a:spcBef>
            </a:pPr>
            <a:r>
              <a:rPr lang="en-US" sz="1800" dirty="0">
                <a:latin typeface="Bookman Old Style" pitchFamily="18" charset="0"/>
              </a:rPr>
              <a:t>Corporate networks</a:t>
            </a:r>
          </a:p>
          <a:p>
            <a:pPr eaLnBrk="1" hangingPunct="1">
              <a:lnSpc>
                <a:spcPct val="160000"/>
              </a:lnSpc>
              <a:spcBef>
                <a:spcPts val="200"/>
              </a:spcBef>
            </a:pPr>
            <a:r>
              <a:rPr lang="en-US" sz="1800" dirty="0">
                <a:latin typeface="Bookman Old Style" pitchFamily="18" charset="0"/>
              </a:rPr>
              <a:t>Internet access in public “hotspots”</a:t>
            </a:r>
          </a:p>
          <a:p>
            <a:pPr eaLnBrk="1" hangingPunct="1">
              <a:lnSpc>
                <a:spcPct val="160000"/>
              </a:lnSpc>
              <a:spcBef>
                <a:spcPts val="200"/>
              </a:spcBef>
            </a:pPr>
            <a:r>
              <a:rPr lang="en-US" sz="1800" dirty="0">
                <a:latin typeface="Bookman Old Style" pitchFamily="18" charset="0"/>
              </a:rPr>
              <a:t>Home networks</a:t>
            </a:r>
          </a:p>
          <a:p>
            <a:pPr eaLnBrk="1" hangingPunct="1">
              <a:lnSpc>
                <a:spcPct val="160000"/>
              </a:lnSpc>
              <a:spcBef>
                <a:spcPts val="200"/>
              </a:spcBef>
            </a:pPr>
            <a:r>
              <a:rPr lang="en-US" sz="1800" dirty="0">
                <a:latin typeface="Bookman Old Style" pitchFamily="18" charset="0"/>
              </a:rPr>
              <a:t>Temporary (“ad hoc”) networks </a:t>
            </a:r>
          </a:p>
          <a:p>
            <a:pPr eaLnBrk="1" hangingPunct="1">
              <a:lnSpc>
                <a:spcPct val="160000"/>
              </a:lnSpc>
              <a:spcBef>
                <a:spcPts val="200"/>
              </a:spcBef>
            </a:pPr>
            <a:r>
              <a:rPr lang="en-US" sz="1800" dirty="0">
                <a:latin typeface="Bookman Old Style" pitchFamily="18" charset="0"/>
              </a:rPr>
              <a:t>Urban network infrastructure (downtown, parks)</a:t>
            </a:r>
          </a:p>
          <a:p>
            <a:pPr eaLnBrk="1" hangingPunct="1">
              <a:lnSpc>
                <a:spcPct val="160000"/>
              </a:lnSpc>
              <a:spcBef>
                <a:spcPts val="200"/>
              </a:spcBef>
            </a:pPr>
            <a:r>
              <a:rPr lang="en-US" sz="1800" dirty="0">
                <a:latin typeface="Bookman Old Style" pitchFamily="18" charset="0"/>
              </a:rPr>
              <a:t>Warehouse picking</a:t>
            </a:r>
          </a:p>
          <a:p>
            <a:pPr eaLnBrk="1" hangingPunct="1">
              <a:lnSpc>
                <a:spcPct val="160000"/>
              </a:lnSpc>
              <a:spcBef>
                <a:spcPts val="200"/>
              </a:spcBef>
            </a:pPr>
            <a:r>
              <a:rPr lang="en-US" sz="1800" dirty="0">
                <a:latin typeface="Bookman Old Style" pitchFamily="18" charset="0"/>
              </a:rPr>
              <a:t>Manufacturing plants</a:t>
            </a:r>
          </a:p>
          <a:p>
            <a:pPr eaLnBrk="1" hangingPunct="1">
              <a:lnSpc>
                <a:spcPct val="160000"/>
              </a:lnSpc>
              <a:spcBef>
                <a:spcPts val="200"/>
              </a:spcBef>
            </a:pPr>
            <a:r>
              <a:rPr lang="en-US" sz="1800" dirty="0">
                <a:latin typeface="Bookman Old Style" pitchFamily="18" charset="0"/>
              </a:rPr>
              <a:t>Stock exchange trading floors</a:t>
            </a:r>
          </a:p>
          <a:p>
            <a:pPr eaLnBrk="1" hangingPunct="1">
              <a:lnSpc>
                <a:spcPct val="160000"/>
              </a:lnSpc>
              <a:spcBef>
                <a:spcPts val="200"/>
              </a:spcBef>
            </a:pPr>
            <a:r>
              <a:rPr lang="en-US" sz="1800" dirty="0">
                <a:latin typeface="Bookman Old Style" pitchFamily="18" charset="0"/>
              </a:rPr>
              <a:t>Historic buildings that prohibit cable installation </a:t>
            </a:r>
          </a:p>
        </p:txBody>
      </p:sp>
    </p:spTree>
    <p:extLst>
      <p:ext uri="{BB962C8B-B14F-4D97-AF65-F5344CB8AC3E}">
        <p14:creationId xmlns:p14="http://schemas.microsoft.com/office/powerpoint/2010/main" val="365716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CS 2600 Computer Networks I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19-</a:t>
            </a:r>
            <a:fld id="{F7450C44-2950-4444-920F-4801BC7DF342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Quiz Next Time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853748" y="1440674"/>
            <a:ext cx="7363326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Covers sliding window and Ethernet (lectures 16 - 19 and pages 106 – 110 and 119 - 128 in the text). </a:t>
            </a:r>
          </a:p>
        </p:txBody>
      </p:sp>
    </p:spTree>
    <p:extLst>
      <p:ext uri="{BB962C8B-B14F-4D97-AF65-F5344CB8AC3E}">
        <p14:creationId xmlns:p14="http://schemas.microsoft.com/office/powerpoint/2010/main" val="327646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" y="914400"/>
            <a:ext cx="7924800" cy="5486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0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19-</a:t>
            </a:r>
            <a:fld id="{177A0B8F-DD59-4A1E-BAB0-4851813ACF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 anchor="ctr"/>
          <a:lstStyle/>
          <a:p>
            <a:pPr eaLnBrk="1" hangingPunct="1"/>
            <a:r>
              <a:rPr lang="en-US" sz="2400" b="1" dirty="0"/>
              <a:t>Flowchart for CSMA/CD Transmitter Algorithm</a:t>
            </a:r>
            <a:r>
              <a:rPr lang="en-US" dirty="0"/>
              <a:t> </a:t>
            </a:r>
          </a:p>
        </p:txBody>
      </p:sp>
      <p:sp>
        <p:nvSpPr>
          <p:cNvPr id="1031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US" sz="1400">
              <a:latin typeface="Bookman Old Style" pitchFamily="18" charset="0"/>
            </a:endParaRPr>
          </a:p>
          <a:p>
            <a:pPr marL="0" indent="0" eaLnBrk="1" hangingPunct="1"/>
            <a:endParaRPr lang="en-US"/>
          </a:p>
        </p:txBody>
      </p:sp>
      <p:graphicFrame>
        <p:nvGraphicFramePr>
          <p:cNvPr id="1026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4835727"/>
              </p:ext>
            </p:extLst>
          </p:nvPr>
        </p:nvGraphicFramePr>
        <p:xfrm>
          <a:off x="990600" y="1143000"/>
          <a:ext cx="7313613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72059" imgH="5990519" progId="Visio.Drawing.11">
                  <p:embed/>
                </p:oleObj>
              </mc:Choice>
              <mc:Fallback>
                <p:oleObj name="Visio" r:id="rId2" imgW="8572059" imgH="599051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7313613" cy="511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19-</a:t>
            </a:r>
            <a:fld id="{A1C4806E-5D4D-42A7-A480-C64B7684EEC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Ethernet Animation: Collision Detection*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371600"/>
            <a:ext cx="8534400" cy="1447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This demonstrates a collision and the backoff algorithm illustrated on the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Bookman Old Style" pitchFamily="18" charset="0"/>
              </a:rPr>
              <a:t>previous slide.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sz="1000" dirty="0">
              <a:latin typeface="Bookman Old Style" pitchFamily="18" charset="0"/>
            </a:endParaRPr>
          </a:p>
        </p:txBody>
      </p:sp>
      <p:sp>
        <p:nvSpPr>
          <p:cNvPr id="8200" name="L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57400" y="2057400"/>
            <a:ext cx="5029200" cy="3810000"/>
            <a:chOff x="1981200" y="2057400"/>
            <a:chExt cx="5181600" cy="3962400"/>
          </a:xfrm>
        </p:grpSpPr>
        <p:sp>
          <p:nvSpPr>
            <p:cNvPr id="15" name="Rectangle 14"/>
            <p:cNvSpPr/>
            <p:nvPr/>
          </p:nvSpPr>
          <p:spPr>
            <a:xfrm>
              <a:off x="1981200" y="2057400"/>
              <a:ext cx="5181600" cy="396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" name="Object 11">
              <a:hlinkClick r:id="rId2"/>
            </p:cNvPr>
            <p:cNvGraphicFramePr>
              <a:graphicFrameLocks noChangeAspect="1"/>
            </p:cNvGraphicFramePr>
            <p:nvPr/>
          </p:nvGraphicFramePr>
          <p:xfrm>
            <a:off x="2057400" y="2133600"/>
            <a:ext cx="5029200" cy="3808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3" imgW="12565229" imgH="9514286" progId="PBrush">
                    <p:embed/>
                  </p:oleObj>
                </mc:Choice>
                <mc:Fallback>
                  <p:oleObj name="Bitmap Image" r:id="rId3" imgW="12565229" imgH="9514286" progId="PBrush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2133600"/>
                          <a:ext cx="5029200" cy="38089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1828800" y="5943600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Bookman Old Style" pitchFamily="18" charset="0"/>
              </a:rPr>
              <a:t>*Click the image to run the animation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" y="1371600"/>
            <a:ext cx="7924800" cy="304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19-</a:t>
            </a:r>
            <a:fld id="{5E7DF986-A4C9-4E87-A26E-CFC06D551AC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Minimum Frame Size</a:t>
            </a:r>
          </a:p>
        </p:txBody>
      </p:sp>
      <p:graphicFrame>
        <p:nvGraphicFramePr>
          <p:cNvPr id="2050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565474"/>
              </p:ext>
            </p:extLst>
          </p:nvPr>
        </p:nvGraphicFramePr>
        <p:xfrm>
          <a:off x="762000" y="1524000"/>
          <a:ext cx="775970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31408" imgH="3361501" progId="Visio.Drawing.11">
                  <p:embed/>
                </p:oleObj>
              </mc:Choice>
              <mc:Fallback>
                <p:oleObj name="Visio" r:id="rId2" imgW="8431408" imgH="336150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759700" cy="309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457200" y="4724400"/>
            <a:ext cx="8305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dirty="0">
                <a:latin typeface="Bookman Old Style" pitchFamily="18" charset="0"/>
              </a:rPr>
              <a:t>64 bytes = 512 bits, so at 10Mbps it takes 51.2µs to transmit a minimum sized frame (512 bits </a:t>
            </a:r>
            <a:r>
              <a:rPr lang="en-US" sz="1600" dirty="0">
                <a:latin typeface="Bookman Old Style" pitchFamily="18" charset="0"/>
                <a:sym typeface="Symbol" pitchFamily="18" charset="2"/>
              </a:rPr>
              <a:t> </a:t>
            </a:r>
            <a:r>
              <a:rPr lang="en-US" sz="1600" dirty="0">
                <a:latin typeface="Bookman Old Style" pitchFamily="18" charset="0"/>
              </a:rPr>
              <a:t>10</a:t>
            </a:r>
            <a:r>
              <a:rPr lang="en-US" sz="1600" baseline="30000" dirty="0">
                <a:latin typeface="Bookman Old Style" pitchFamily="18" charset="0"/>
              </a:rPr>
              <a:t>7</a:t>
            </a:r>
            <a:r>
              <a:rPr lang="en-US" sz="1600" dirty="0">
                <a:latin typeface="Bookman Old Style" pitchFamily="18" charset="0"/>
              </a:rPr>
              <a:t> bps </a:t>
            </a:r>
            <a:r>
              <a:rPr lang="en-US" sz="1600" dirty="0">
                <a:latin typeface="Bookman Old Style" pitchFamily="18" charset="0"/>
                <a:sym typeface="Symbol" pitchFamily="18" charset="2"/>
              </a:rPr>
              <a:t>≈</a:t>
            </a:r>
            <a:r>
              <a:rPr lang="en-US" sz="1600" dirty="0">
                <a:latin typeface="Bookman Old Style" pitchFamily="18" charset="0"/>
              </a:rPr>
              <a:t> 51.2µs).  Since any frame must be at least 512 bits long, and the two-way volume of the pipe is </a:t>
            </a:r>
            <a:r>
              <a:rPr lang="en-US" sz="1600" i="1" dirty="0">
                <a:latin typeface="Bookman Old Style" pitchFamily="18" charset="0"/>
              </a:rPr>
              <a:t>less than</a:t>
            </a:r>
            <a:r>
              <a:rPr lang="en-US" sz="1600" dirty="0">
                <a:latin typeface="Bookman Old Style" pitchFamily="18" charset="0"/>
              </a:rPr>
              <a:t> 512 bits, this guarantees that all adapters involved in a collision will still be transmitting when the collision reaches them.  Sensing the collision effectively acts as a “NAK”.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19-</a:t>
            </a:r>
            <a:fld id="{0A769A3A-0222-47A7-BD8E-3F231F4DDB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Switched Ethernet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346075" indent="-346075" eaLnBrk="1" hangingPunct="1"/>
            <a:r>
              <a:rPr lang="en-US" sz="1600" b="1" dirty="0">
                <a:latin typeface="Bookman Old Style" pitchFamily="18" charset="0"/>
              </a:rPr>
              <a:t>10BASE-TX</a:t>
            </a:r>
            <a:endParaRPr lang="en-US" sz="1600" dirty="0">
              <a:latin typeface="Bookman Old Style" pitchFamily="18" charset="0"/>
            </a:endParaRPr>
          </a:p>
          <a:p>
            <a:pPr marL="803275" lvl="1" indent="-342900" eaLnBrk="1" hangingPunct="1"/>
            <a:r>
              <a:rPr lang="en-US" sz="1600" dirty="0">
                <a:latin typeface="Bookman Old Style" pitchFamily="18" charset="0"/>
              </a:rPr>
              <a:t>The “X” in TX indicates “switched”</a:t>
            </a:r>
          </a:p>
          <a:p>
            <a:pPr marL="803275" lvl="1" indent="-342900" eaLnBrk="1" hangingPunct="1"/>
            <a:r>
              <a:rPr lang="en-US" sz="1600" dirty="0">
                <a:latin typeface="Bookman Old Style" pitchFamily="18" charset="0"/>
              </a:rPr>
              <a:t>Dedicated 10Mbps connections between nodes (no more shared bus)</a:t>
            </a:r>
          </a:p>
          <a:p>
            <a:pPr marL="803275" lvl="1" indent="-342900" eaLnBrk="1" hangingPunct="1"/>
            <a:r>
              <a:rPr lang="en-US" sz="1600" dirty="0">
                <a:latin typeface="Bookman Old Style" pitchFamily="18" charset="0"/>
              </a:rPr>
              <a:t>The hub was replaced by a </a:t>
            </a:r>
            <a:r>
              <a:rPr lang="en-US" sz="1600" i="1" dirty="0">
                <a:latin typeface="Bookman Old Style" pitchFamily="18" charset="0"/>
              </a:rPr>
              <a:t>switch</a:t>
            </a:r>
            <a:r>
              <a:rPr lang="en-US" sz="1600" dirty="0">
                <a:latin typeface="Bookman Old Style" pitchFamily="18" charset="0"/>
              </a:rPr>
              <a:t>, which contains memory that can store frames temporarily</a:t>
            </a:r>
          </a:p>
          <a:p>
            <a:pPr marL="803275" lvl="1" indent="-342900" eaLnBrk="1" hangingPunct="1"/>
            <a:r>
              <a:rPr lang="en-US" sz="1600" dirty="0">
                <a:latin typeface="Bookman Old Style" pitchFamily="18" charset="0"/>
              </a:rPr>
              <a:t>Guaranteed bandwidth (eliminates </a:t>
            </a:r>
            <a:r>
              <a:rPr lang="en-US" sz="1600" i="1" dirty="0">
                <a:latin typeface="Bookman Old Style" pitchFamily="18" charset="0"/>
              </a:rPr>
              <a:t>contention</a:t>
            </a:r>
            <a:r>
              <a:rPr lang="en-US" sz="1600" dirty="0">
                <a:latin typeface="Bookman Old Style" pitchFamily="18" charset="0"/>
              </a:rPr>
              <a:t> present in a hub)</a:t>
            </a:r>
          </a:p>
          <a:p>
            <a:pPr marL="803275" lvl="1" indent="-342900" eaLnBrk="1" hangingPunct="1"/>
            <a:r>
              <a:rPr lang="en-US" sz="1600" dirty="0">
                <a:latin typeface="Bookman Old Style" pitchFamily="18" charset="0"/>
              </a:rPr>
              <a:t>Makes the </a:t>
            </a:r>
            <a:r>
              <a:rPr lang="en-US" sz="1600" i="1" dirty="0">
                <a:latin typeface="Bookman Old Style" pitchFamily="18" charset="0"/>
              </a:rPr>
              <a:t>non-deterministic</a:t>
            </a:r>
            <a:r>
              <a:rPr lang="en-US" sz="1600" dirty="0">
                <a:latin typeface="Bookman Old Style" pitchFamily="18" charset="0"/>
              </a:rPr>
              <a:t> behavior of previous Ethernets more predictable</a:t>
            </a:r>
          </a:p>
          <a:p>
            <a:pPr marL="803275" lvl="1" indent="-342900" eaLnBrk="1" hangingPunct="1"/>
            <a:r>
              <a:rPr lang="en-US" sz="1600" dirty="0">
                <a:latin typeface="Bookman Old Style" pitchFamily="18" charset="0"/>
              </a:rPr>
              <a:t>Easy to retrofit into existing LAN (only requires replacing hub with a switch)</a:t>
            </a:r>
          </a:p>
          <a:p>
            <a:pPr marL="803275" lvl="1" indent="-342900" eaLnBrk="1" hangingPunct="1"/>
            <a:endParaRPr lang="en-US" sz="1600" dirty="0">
              <a:latin typeface="Bookman Old Style" pitchFamily="18" charset="0"/>
            </a:endParaRPr>
          </a:p>
          <a:p>
            <a:pPr marL="346075" indent="-346075" eaLnBrk="1" hangingPunct="1"/>
            <a:r>
              <a:rPr lang="en-US" sz="1600" b="1" dirty="0">
                <a:latin typeface="Bookman Old Style" pitchFamily="18" charset="0"/>
              </a:rPr>
              <a:t>100BASE-TX</a:t>
            </a:r>
            <a:endParaRPr lang="en-US" sz="1600" dirty="0">
              <a:latin typeface="Bookman Old Style" pitchFamily="18" charset="0"/>
            </a:endParaRPr>
          </a:p>
          <a:p>
            <a:pPr marL="803275" lvl="1" indent="-342900" eaLnBrk="1" hangingPunct="1"/>
            <a:r>
              <a:rPr lang="en-US" sz="1600" dirty="0">
                <a:latin typeface="Bookman Old Style" pitchFamily="18" charset="0"/>
              </a:rPr>
              <a:t>100Mbps</a:t>
            </a:r>
          </a:p>
          <a:p>
            <a:pPr marL="803275" lvl="1" indent="-342900" eaLnBrk="1" hangingPunct="1"/>
            <a:r>
              <a:rPr lang="en-US" sz="1600" dirty="0">
                <a:latin typeface="Bookman Old Style" pitchFamily="18" charset="0"/>
              </a:rPr>
              <a:t>Uses same CSMA/CD media access control &amp; frame format as 10Mbps </a:t>
            </a:r>
          </a:p>
          <a:p>
            <a:pPr marL="803275" lvl="1" indent="-342900" eaLnBrk="1" hangingPunct="1"/>
            <a:r>
              <a:rPr lang="en-US" sz="1600" dirty="0">
                <a:latin typeface="Bookman Old Style" pitchFamily="18" charset="0"/>
              </a:rPr>
              <a:t>Requires new 100BASE-TX switches &amp; adapters)</a:t>
            </a:r>
          </a:p>
          <a:p>
            <a:pPr marL="803275" lvl="1" indent="-342900" eaLnBrk="1" hangingPunct="1"/>
            <a:r>
              <a:rPr lang="en-US" sz="1600" dirty="0">
                <a:latin typeface="Bookman Old Style" pitchFamily="18" charset="0"/>
              </a:rPr>
              <a:t>CAT 5 cable or better</a:t>
            </a:r>
          </a:p>
          <a:p>
            <a:pPr marL="803275" lvl="1" indent="-342900" eaLnBrk="1" hangingPunct="1"/>
            <a:endParaRPr lang="en-US" sz="1600" b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0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19-</a:t>
            </a:r>
            <a:fld id="{7C518438-0E91-431B-9648-C809194368B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2400" b="1" dirty="0"/>
              <a:t>Ethernet Animation: Signal Flow with a Switch*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9275" y="4752975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Bookman Old Style" pitchFamily="18" charset="0"/>
              </a:rPr>
              <a:t>*Click the image to run the animation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6151632"/>
            <a:ext cx="28479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http://www.datacottage.com/nch/anigifs/eswani.gif</a:t>
            </a:r>
          </a:p>
        </p:txBody>
      </p:sp>
      <p:grpSp>
        <p:nvGrpSpPr>
          <p:cNvPr id="13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90750" y="2219325"/>
            <a:ext cx="4781550" cy="2409825"/>
            <a:chOff x="2190750" y="2219325"/>
            <a:chExt cx="4781550" cy="2409825"/>
          </a:xfrm>
        </p:grpSpPr>
        <p:sp>
          <p:nvSpPr>
            <p:cNvPr id="7" name="Rectangle 6">
              <a:hlinkClick r:id="rId2"/>
            </p:cNvPr>
            <p:cNvSpPr/>
            <p:nvPr/>
          </p:nvSpPr>
          <p:spPr>
            <a:xfrm>
              <a:off x="2190750" y="2219325"/>
              <a:ext cx="4781550" cy="2409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" name="Object 11">
              <a:hlinkClick r:id="rId3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156613"/>
                </p:ext>
              </p:extLst>
            </p:nvPr>
          </p:nvGraphicFramePr>
          <p:xfrm>
            <a:off x="2481263" y="2419350"/>
            <a:ext cx="4181475" cy="201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4180952" imgH="2019048" progId="PBrush">
                    <p:embed/>
                  </p:oleObj>
                </mc:Choice>
                <mc:Fallback>
                  <p:oleObj name="Bitmap Image" r:id="rId4" imgW="4180952" imgH="2019048" progId="PBrush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1263" y="2419350"/>
                          <a:ext cx="4181475" cy="2019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3000" y="1219200"/>
            <a:ext cx="6858000" cy="510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19-</a:t>
            </a:r>
            <a:fld id="{3CA27A39-8E1B-4FE2-80E3-A284A51F70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The Evolution of Ethernet</a:t>
            </a:r>
          </a:p>
        </p:txBody>
      </p:sp>
      <p:graphicFrame>
        <p:nvGraphicFramePr>
          <p:cNvPr id="3074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10009"/>
              </p:ext>
            </p:extLst>
          </p:nvPr>
        </p:nvGraphicFramePr>
        <p:xfrm>
          <a:off x="1447800" y="1371600"/>
          <a:ext cx="6191250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133379" imgH="5533319" progId="Visio.Drawing.11">
                  <p:embed/>
                </p:oleObj>
              </mc:Choice>
              <mc:Fallback>
                <p:oleObj name="Visio" r:id="rId2" imgW="7133379" imgH="553331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71600"/>
                        <a:ext cx="6191250" cy="480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19-</a:t>
            </a:r>
            <a:fld id="{EB06B9B7-1F91-4211-9E8F-019E9160B8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eaLnBrk="1" hangingPunct="1"/>
            <a:r>
              <a:rPr lang="en-US" sz="3200" b="1" dirty="0"/>
              <a:t>(</a:t>
            </a:r>
            <a:r>
              <a:rPr lang="en-US" sz="2800" b="1" dirty="0"/>
              <a:t>Test 2 Material Ends Here)</a:t>
            </a:r>
          </a:p>
        </p:txBody>
      </p:sp>
    </p:spTree>
    <p:extLst>
      <p:ext uri="{BB962C8B-B14F-4D97-AF65-F5344CB8AC3E}">
        <p14:creationId xmlns:p14="http://schemas.microsoft.com/office/powerpoint/2010/main" val="8699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2600 Computer Networks I</a:t>
            </a: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19-</a:t>
            </a:r>
            <a:fld id="{A905C17C-D402-496D-912D-0F79940EBF1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Recommended 802.11 Wi-Fi Reference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60039" y="1312042"/>
            <a:ext cx="3714540" cy="4907503"/>
            <a:chOff x="2569029" y="1211943"/>
            <a:chExt cx="3998686" cy="5203371"/>
          </a:xfrm>
        </p:grpSpPr>
        <p:sp>
          <p:nvSpPr>
            <p:cNvPr id="10" name="Rectangle 9"/>
            <p:cNvSpPr/>
            <p:nvPr/>
          </p:nvSpPr>
          <p:spPr>
            <a:xfrm>
              <a:off x="2569029" y="1211943"/>
              <a:ext cx="3998686" cy="52033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726" name="Picture 6" descr="http://akamaicovers.oreilly.com/images/9780596100520/lr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318077"/>
              <a:ext cx="3810000" cy="4991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8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FF33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14767</TotalTime>
  <Words>435</Words>
  <Application>Microsoft Office PowerPoint</Application>
  <PresentationFormat>On-screen Show (4:3)</PresentationFormat>
  <Paragraphs>67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Default Design</vt:lpstr>
      <vt:lpstr>Visio</vt:lpstr>
      <vt:lpstr>Bitmap Image</vt:lpstr>
      <vt:lpstr>CS 2600 Computer Networks I Dr. Sayeed Sajal  Lecture 19 CSMA/CD</vt:lpstr>
      <vt:lpstr>Flowchart for CSMA/CD Transmitter Algorithm </vt:lpstr>
      <vt:lpstr>Ethernet Animation: Collision Detection*</vt:lpstr>
      <vt:lpstr>Minimum Frame Size</vt:lpstr>
      <vt:lpstr>Switched Ethernet</vt:lpstr>
      <vt:lpstr>Ethernet Animation: Signal Flow with a Switch*</vt:lpstr>
      <vt:lpstr>The Evolution of Ethernet</vt:lpstr>
      <vt:lpstr>(Test 2 Material Ends Here)</vt:lpstr>
      <vt:lpstr>Recommended 802.11 Wi-Fi Reference</vt:lpstr>
      <vt:lpstr>Cisco and Belkin Wireless Access Points</vt:lpstr>
      <vt:lpstr>Applications for Wireless LANs</vt:lpstr>
      <vt:lpstr>Quiz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Pt. Slide Title (Bold)</dc:title>
  <dc:creator>David Heldenbrand</dc:creator>
  <cp:lastModifiedBy>Lisa Cannon</cp:lastModifiedBy>
  <cp:revision>746</cp:revision>
  <cp:lastPrinted>1601-01-01T00:00:00Z</cp:lastPrinted>
  <dcterms:created xsi:type="dcterms:W3CDTF">2003-04-27T18:03:04Z</dcterms:created>
  <dcterms:modified xsi:type="dcterms:W3CDTF">2021-11-17T22:48:11Z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