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2"/>
  </p:notesMasterIdLst>
  <p:handoutMasterIdLst>
    <p:handoutMasterId r:id="rId23"/>
  </p:handoutMasterIdLst>
  <p:sldIdLst>
    <p:sldId id="368" r:id="rId2"/>
    <p:sldId id="377" r:id="rId3"/>
    <p:sldId id="378" r:id="rId4"/>
    <p:sldId id="379" r:id="rId5"/>
    <p:sldId id="385" r:id="rId6"/>
    <p:sldId id="374" r:id="rId7"/>
    <p:sldId id="375" r:id="rId8"/>
    <p:sldId id="295" r:id="rId9"/>
    <p:sldId id="301" r:id="rId10"/>
    <p:sldId id="376" r:id="rId11"/>
    <p:sldId id="302" r:id="rId12"/>
    <p:sldId id="384" r:id="rId13"/>
    <p:sldId id="370" r:id="rId14"/>
    <p:sldId id="371" r:id="rId15"/>
    <p:sldId id="365" r:id="rId16"/>
    <p:sldId id="297" r:id="rId17"/>
    <p:sldId id="298" r:id="rId18"/>
    <p:sldId id="372" r:id="rId19"/>
    <p:sldId id="382" r:id="rId20"/>
    <p:sldId id="383" r:id="rId21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36699"/>
    <a:srgbClr val="33CC33"/>
    <a:srgbClr val="99CC00"/>
    <a:srgbClr val="DDDDDD"/>
    <a:srgbClr val="C0C0C0"/>
    <a:srgbClr val="CCCCFF"/>
    <a:srgbClr val="CCECFF"/>
    <a:srgbClr val="99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8" autoAdjust="0"/>
    <p:restoredTop sz="86385" autoAdjust="0"/>
  </p:normalViewPr>
  <p:slideViewPr>
    <p:cSldViewPr snapToGrid="0">
      <p:cViewPr varScale="1">
        <p:scale>
          <a:sx n="98" d="100"/>
          <a:sy n="98" d="100"/>
        </p:scale>
        <p:origin x="3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E7FEB48-5FDC-478D-A260-B4123349F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2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9D3C5D-03A8-4F68-A8C6-89EF7EE46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42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14893-6F4C-4617-AA19-606C087E82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435D2-403A-4AEF-B197-4360D9B54DE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B77B5-B3CA-4E41-B789-39450D13BB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1/9/20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C4F3093-25FA-4869-94D0-FEC6AE6F4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1/9/20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2C5CC743-2364-4A42-B170-2E964948A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1/9/20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993B2EBB-3E7E-445F-BBCF-AC89FF942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1/9/20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828800" y="6477000"/>
            <a:ext cx="54864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8802C49-5821-4E62-AE83-96955AD09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1/9/20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628B4DE-099C-4D08-B7C5-7C9D5143E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1/9/20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E3476820-D3FC-496D-B1E2-C12EB5169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1/9/20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E1342BE2-E6A7-4D33-BF27-92CA1D72F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1/9/20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828800" y="6477000"/>
            <a:ext cx="54864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F826CFC-B7D7-42B2-B843-C75BBE5D0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1/9/20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2068198F-7B78-4119-A3EC-E2A50726A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1/9/20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12E98F00-2914-409E-BE35-18D71A93C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1/9/20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33AAC3CF-C24D-4800-B441-9DC95305B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r>
              <a:rPr lang="en-US"/>
              <a:t>1/9/20</a:t>
            </a:r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477000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/>
            </a:lvl1pPr>
          </a:lstStyle>
          <a:p>
            <a:pPr>
              <a:defRPr/>
            </a:pPr>
            <a:r>
              <a:rPr lang="en-US"/>
              <a:t>CS 2600 Computer Networks I</a:t>
            </a:r>
            <a:endParaRPr lang="en-US" dirty="0"/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r>
              <a:rPr lang="en-US"/>
              <a:t>2-</a:t>
            </a:r>
            <a:fld id="{438C2C87-A791-4865-BF0D-50A7DC4B8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477000"/>
            <a:ext cx="5486400" cy="244475"/>
          </a:xfrm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2-</a:t>
            </a:r>
            <a:fld id="{4C734D73-D6CC-432B-9354-30CC7D39259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pPr eaLnBrk="1" hangingPunct="1"/>
            <a:r>
              <a:rPr lang="en-US" sz="3200" b="1" dirty="0"/>
              <a:t>CS 2600</a:t>
            </a:r>
            <a:br>
              <a:rPr lang="en-US" sz="3200" b="1" dirty="0"/>
            </a:br>
            <a:r>
              <a:rPr lang="en-US" sz="3200" b="1" dirty="0"/>
              <a:t>Computer Networks I</a:t>
            </a:r>
            <a:br>
              <a:rPr lang="en-US" sz="3200" b="1" dirty="0"/>
            </a:br>
            <a:r>
              <a:rPr lang="en-US" sz="3200" b="1" dirty="0"/>
              <a:t>Dr. Sayeed Sajal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2800" b="1" dirty="0"/>
              <a:t>Chapter 1: Foundation</a:t>
            </a:r>
            <a:br>
              <a:rPr lang="en-US" sz="2800" b="1" dirty="0"/>
            </a:br>
            <a:r>
              <a:rPr lang="en-US" sz="2800" b="1" dirty="0"/>
              <a:t>Lecture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1A9A6563-F1A6-4DA0-A522-E3E084FCFA4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Current Network Applications 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6629400" cy="4191000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ct val="100000"/>
              </a:spcBef>
              <a:buNone/>
            </a:pPr>
            <a:r>
              <a:rPr lang="en-US" sz="1800" dirty="0">
                <a:latin typeface="Bookman Old Style" pitchFamily="18" charset="0"/>
              </a:rPr>
              <a:t>The mobile multimedia and (not very) secure Internet</a:t>
            </a:r>
          </a:p>
          <a:p>
            <a:pPr marL="457200" indent="-228600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Streaming video (Netflix, etc.)</a:t>
            </a:r>
          </a:p>
          <a:p>
            <a:pPr marL="457200" indent="-228600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Videoconferencing (commercial, Skype, etc.)</a:t>
            </a:r>
          </a:p>
          <a:p>
            <a:pPr marL="457200" indent="-228600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Voice (Voice over IP)</a:t>
            </a:r>
          </a:p>
          <a:p>
            <a:pPr marL="457200" indent="-228600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Web-enabled applications </a:t>
            </a:r>
          </a:p>
          <a:p>
            <a:pPr marL="457200" indent="-228600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MMOG games</a:t>
            </a:r>
          </a:p>
          <a:p>
            <a:pPr marL="457200" indent="-228600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Mobile apps for smartphones &amp; tablets</a:t>
            </a:r>
          </a:p>
          <a:p>
            <a:pPr marL="457200" indent="-228600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Social networks</a:t>
            </a:r>
          </a:p>
          <a:p>
            <a:pPr marL="225425" indent="-225425" eaLnBrk="1" hangingPunct="1">
              <a:lnSpc>
                <a:spcPct val="80000"/>
              </a:lnSpc>
            </a:pPr>
            <a:endParaRPr lang="en-US" sz="1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8585544C-8C38-41A9-A94D-2873D3B492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b="1" dirty="0"/>
              <a:t>Proportion of Internet Traffic by Application</a:t>
            </a:r>
            <a:br>
              <a:rPr lang="en-US" sz="2400" b="1" dirty="0"/>
            </a:br>
            <a:r>
              <a:rPr lang="en-US" sz="1600" b="1" dirty="0"/>
              <a:t>(1990 - 2010)</a:t>
            </a:r>
          </a:p>
        </p:txBody>
      </p:sp>
      <p:pic>
        <p:nvPicPr>
          <p:cNvPr id="9222" name="Picture 7" descr="Proportion of total US Internet Traffic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833" y="1295400"/>
            <a:ext cx="794775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6934200" y="6248400"/>
            <a:ext cx="145905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Wired magazine Sept. 2010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8585544C-8C38-41A9-A94D-2873D3B492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b="1" dirty="0"/>
              <a:t>Some Newer Numbers</a:t>
            </a:r>
            <a:br>
              <a:rPr lang="en-US" sz="2400" b="1" dirty="0"/>
            </a:br>
            <a:r>
              <a:rPr lang="en-US" sz="1600" b="1" dirty="0"/>
              <a:t>(Non-mobile, as of December 2016)</a:t>
            </a:r>
          </a:p>
        </p:txBody>
      </p: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4339354" y="6245763"/>
            <a:ext cx="380424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https://finance.yahoo.com/news/more-70-internet-traffic-during-161403930.html</a:t>
            </a:r>
          </a:p>
        </p:txBody>
      </p:sp>
      <p:pic>
        <p:nvPicPr>
          <p:cNvPr id="2052" name="Picture 4" descr="https://s.yimg.com/ny/api/res/1.2/pjI8gksbD0BHbPxx3a_15Q--/YXBwaWQ9aGlnaGxhbmRlcjtzbT0xO3c9NjUwO2g9NDY2/http:/globalfinance.zenfs.com/en_us/Finance/US_AFTP_SILICONALLEY_H_LIVE/More_than_70_of_internet-cbba9a8a0bca8a78ea1a613aefc2d1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82" y="1098784"/>
            <a:ext cx="7005638" cy="503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56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CEECDD31-33D4-48B6-8CB8-4ED9004A1AD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The Dual Meanings of “Connectivity”  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3200400"/>
          </a:xfrm>
          <a:noFill/>
        </p:spPr>
        <p:txBody>
          <a:bodyPr/>
          <a:lstStyle/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sz="2000" dirty="0">
                <a:latin typeface="Bookman Old Style" pitchFamily="18" charset="0"/>
              </a:rPr>
              <a:t>1. The </a:t>
            </a:r>
            <a:r>
              <a:rPr lang="en-US" sz="2000" i="1" dirty="0">
                <a:latin typeface="Bookman Old Style" pitchFamily="18" charset="0"/>
              </a:rPr>
              <a:t>ability</a:t>
            </a:r>
            <a:r>
              <a:rPr lang="en-US" sz="2000" dirty="0">
                <a:latin typeface="Bookman Old Style" pitchFamily="18" charset="0"/>
              </a:rPr>
              <a:t> to communicate, as in “We’ve lost </a:t>
            </a:r>
            <a:r>
              <a:rPr lang="en-US" sz="2000" i="1" dirty="0">
                <a:latin typeface="Bookman Old Style" pitchFamily="18" charset="0"/>
              </a:rPr>
              <a:t>connectivity</a:t>
            </a:r>
            <a:r>
              <a:rPr lang="en-US" sz="2000" dirty="0">
                <a:latin typeface="Bookman Old Style" pitchFamily="18" charset="0"/>
              </a:rPr>
              <a:t> because our DSL link is down”.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sz="2000" dirty="0">
                <a:latin typeface="Bookman Old Style" pitchFamily="18" charset="0"/>
              </a:rPr>
              <a:t>2. The </a:t>
            </a:r>
            <a:r>
              <a:rPr lang="en-US" sz="2000" i="1" dirty="0">
                <a:latin typeface="Bookman Old Style" pitchFamily="18" charset="0"/>
              </a:rPr>
              <a:t>quality</a:t>
            </a:r>
            <a:r>
              <a:rPr lang="en-US" sz="2000" dirty="0">
                <a:latin typeface="Bookman Old Style" pitchFamily="18" charset="0"/>
              </a:rPr>
              <a:t> of communication, as in “The </a:t>
            </a:r>
            <a:r>
              <a:rPr lang="en-US" sz="2000" i="1" dirty="0">
                <a:latin typeface="Bookman Old Style" pitchFamily="18" charset="0"/>
              </a:rPr>
              <a:t>connectivity</a:t>
            </a:r>
            <a:r>
              <a:rPr lang="en-US" sz="2000" dirty="0">
                <a:latin typeface="Bookman Old Style" pitchFamily="18" charset="0"/>
              </a:rPr>
              <a:t> on my iPhone is lousy in Price – with Edge instead of 4G, it takes forever to download my email”.</a:t>
            </a:r>
          </a:p>
          <a:p>
            <a:pPr eaLnBrk="1" hangingPunct="1">
              <a:buFontTx/>
              <a:buNone/>
            </a:pPr>
            <a:endParaRPr lang="en-US" sz="2000" b="1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B7500D03-FDAB-400C-9E69-5E80314919D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Scalability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48087"/>
            <a:ext cx="8001000" cy="1347788"/>
          </a:xfrm>
          <a:noFill/>
        </p:spPr>
        <p:txBody>
          <a:bodyPr/>
          <a:lstStyle/>
          <a:p>
            <a:pPr marL="0" indent="0" eaLnBrk="1" hangingPunct="1">
              <a:spcBef>
                <a:spcPct val="100000"/>
              </a:spcBef>
              <a:buFontTx/>
              <a:buNone/>
            </a:pPr>
            <a:r>
              <a:rPr lang="en-US" sz="2000" i="1" dirty="0">
                <a:latin typeface="Bookman Old Style" pitchFamily="18" charset="0"/>
              </a:rPr>
              <a:t>The ability to grow “gracefully”, without having to do major redesign or replacement of existing components or (worse yet) having to rebuild from scratch.</a:t>
            </a:r>
          </a:p>
          <a:p>
            <a:pPr marL="0" indent="0" eaLnBrk="1" hangingPunct="1">
              <a:buFontTx/>
              <a:buNone/>
            </a:pPr>
            <a:endParaRPr lang="en-US" sz="2000" b="1" i="1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 descr="A picture of many computers with lines in between them. The computers are labeled nodes and the lines in between are labeled links (media). "/>
          <p:cNvSpPr/>
          <p:nvPr/>
        </p:nvSpPr>
        <p:spPr>
          <a:xfrm>
            <a:off x="1143000" y="1447800"/>
            <a:ext cx="6934200" cy="411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E5B1EBCD-87F0-4184-BB92-F6E2958F19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Figure 1.2  Direct Links: (a) Point-to-Point;</a:t>
            </a:r>
            <a:br>
              <a:rPr lang="en-US" sz="2400" b="1" dirty="0"/>
            </a:br>
            <a:r>
              <a:rPr lang="en-US" sz="2400" b="1" dirty="0"/>
              <a:t>(b) Multiple-access* </a:t>
            </a:r>
          </a:p>
        </p:txBody>
      </p:sp>
      <p:sp>
        <p:nvSpPr>
          <p:cNvPr id="12297" name="Lin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3429000"/>
            <a:ext cx="2286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990600" y="6021388"/>
            <a:ext cx="73613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 dirty="0">
                <a:latin typeface="Bookman Old Style" pitchFamily="18" charset="0"/>
              </a:rPr>
              <a:t>*In the slides, some figures from the text have been enhanced with additional detail</a:t>
            </a:r>
          </a:p>
        </p:txBody>
      </p:sp>
      <p:pic>
        <p:nvPicPr>
          <p:cNvPr id="15" name="Picture 6" descr="f01-02-978012385059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057400"/>
            <a:ext cx="630942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5486400" y="4114800"/>
            <a:ext cx="1335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links (media)</a:t>
            </a:r>
          </a:p>
        </p:txBody>
      </p:sp>
      <p:sp>
        <p:nvSpPr>
          <p:cNvPr id="12299" name="Lin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958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895600"/>
            <a:ext cx="0" cy="1219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2590800" y="3048000"/>
            <a:ext cx="73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nodes</a:t>
            </a:r>
          </a:p>
        </p:txBody>
      </p:sp>
      <p:sp>
        <p:nvSpPr>
          <p:cNvPr id="12298" name="Lin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048000"/>
            <a:ext cx="2286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3528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Four large old fashioned cartoon computers with arrows pointing to each other computer. "/>
          <p:cNvSpPr/>
          <p:nvPr/>
        </p:nvSpPr>
        <p:spPr>
          <a:xfrm>
            <a:off x="1132114" y="1560286"/>
            <a:ext cx="4535716" cy="3849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FF705ADF-9BBD-4CB3-94AE-8CACEAF64DD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Point-to-Point Connections with Multiple Nodes</a:t>
            </a:r>
          </a:p>
        </p:txBody>
      </p:sp>
      <p:graphicFrame>
        <p:nvGraphicFramePr>
          <p:cNvPr id="1026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083761"/>
              </p:ext>
            </p:extLst>
          </p:nvPr>
        </p:nvGraphicFramePr>
        <p:xfrm>
          <a:off x="1308100" y="1752600"/>
          <a:ext cx="4111625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14462" imgH="3925381" progId="Visio.Drawing.11">
                  <p:embed/>
                </p:oleObj>
              </mc:Choice>
              <mc:Fallback>
                <p:oleObj name="Visio" r:id="rId2" imgW="4514462" imgH="3925381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1752600"/>
                        <a:ext cx="4111625" cy="35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12"/>
          <p:cNvSpPr txBox="1">
            <a:spLocks noChangeArrowheads="1"/>
          </p:cNvSpPr>
          <p:nvPr/>
        </p:nvSpPr>
        <p:spPr bwMode="auto">
          <a:xfrm>
            <a:off x="5867400" y="2514600"/>
            <a:ext cx="28956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Bookman Old Style" pitchFamily="18" charset="0"/>
              </a:rPr>
              <a:t>The number of two-way point-to-point links </a:t>
            </a:r>
            <a:r>
              <a:rPr lang="en-US" sz="1800" i="1" dirty="0">
                <a:latin typeface="Bookman Old Style" pitchFamily="18" charset="0"/>
                <a:sym typeface="MT Extra" pitchFamily="18" charset="2"/>
              </a:rPr>
              <a:t>l</a:t>
            </a:r>
            <a:r>
              <a:rPr lang="en-US" sz="1800" i="1" dirty="0">
                <a:latin typeface="Bookman Old Style" pitchFamily="18" charset="0"/>
              </a:rPr>
              <a:t> </a:t>
            </a:r>
            <a:r>
              <a:rPr lang="en-US" sz="1800" dirty="0">
                <a:latin typeface="Bookman Old Style" pitchFamily="18" charset="0"/>
              </a:rPr>
              <a:t>needed to provide direct connectivity between </a:t>
            </a:r>
            <a:r>
              <a:rPr lang="en-US" sz="1800" i="1" dirty="0">
                <a:latin typeface="Bookman Old Style" pitchFamily="18" charset="0"/>
              </a:rPr>
              <a:t>n </a:t>
            </a:r>
            <a:r>
              <a:rPr lang="en-US" sz="1800" dirty="0">
                <a:latin typeface="Bookman Old Style" pitchFamily="18" charset="0"/>
              </a:rPr>
              <a:t>nodes is:</a:t>
            </a:r>
            <a:endParaRPr lang="en-US" sz="1800" dirty="0">
              <a:latin typeface="Monotype Corsiva" pitchFamily="66" charset="0"/>
              <a:sym typeface="MT Extra" pitchFamily="18" charset="2"/>
            </a:endParaRPr>
          </a:p>
          <a:p>
            <a:endParaRPr lang="en-US" sz="1800" dirty="0">
              <a:latin typeface="Bookman Old Style" pitchFamily="18" charset="0"/>
            </a:endParaRPr>
          </a:p>
          <a:p>
            <a:r>
              <a:rPr lang="en-US" b="1" dirty="0">
                <a:latin typeface="Bookman Old Style" pitchFamily="18" charset="0"/>
              </a:rPr>
              <a:t>      </a:t>
            </a:r>
            <a:r>
              <a:rPr lang="en-US" sz="2400" i="1" dirty="0">
                <a:latin typeface="Bookman Old Style" pitchFamily="18" charset="0"/>
                <a:sym typeface="MT Extra" pitchFamily="18" charset="2"/>
              </a:rPr>
              <a:t>l</a:t>
            </a:r>
            <a:r>
              <a:rPr lang="en-US" b="1" dirty="0">
                <a:latin typeface="Bookman Old Style" pitchFamily="18" charset="0"/>
              </a:rPr>
              <a:t> = </a:t>
            </a:r>
            <a:r>
              <a:rPr lang="en-US" i="1" u="sng" dirty="0">
                <a:latin typeface="Bookman Old Style" pitchFamily="18" charset="0"/>
              </a:rPr>
              <a:t>n </a:t>
            </a:r>
            <a:r>
              <a:rPr lang="en-US" u="sng" dirty="0">
                <a:latin typeface="Bookman Old Style" pitchFamily="18" charset="0"/>
              </a:rPr>
              <a:t>(</a:t>
            </a:r>
            <a:r>
              <a:rPr lang="en-US" i="1" u="sng" dirty="0">
                <a:latin typeface="Bookman Old Style" pitchFamily="18" charset="0"/>
              </a:rPr>
              <a:t>n</a:t>
            </a:r>
            <a:r>
              <a:rPr lang="en-US" u="sng" dirty="0">
                <a:latin typeface="Bookman Old Style" pitchFamily="18" charset="0"/>
              </a:rPr>
              <a:t>-1)</a:t>
            </a:r>
          </a:p>
          <a:p>
            <a:r>
              <a:rPr lang="en-US" dirty="0">
                <a:latin typeface="Bookman Old Style" pitchFamily="18" charset="0"/>
              </a:rPr>
              <a:t>                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A0C004D4-4C10-4A91-B16A-CB84B0CE1BC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Figure 1.3  Switched Network</a:t>
            </a:r>
          </a:p>
        </p:txBody>
      </p:sp>
      <p:sp>
        <p:nvSpPr>
          <p:cNvPr id="17" name="Rectangle 16" descr="A picture of boxes labeled internal nodes (switches) inside of a cloud and on the outside are computers labeled external nodes (hosts). The cloud is labeled: cloud symbol - &quot;some sort of network&quot; All of the switches and hosts have lines going in between them. "/>
          <p:cNvSpPr/>
          <p:nvPr/>
        </p:nvSpPr>
        <p:spPr>
          <a:xfrm>
            <a:off x="1219200" y="1295400"/>
            <a:ext cx="6781800" cy="449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f01-03-978012385059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1492250"/>
            <a:ext cx="46101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5029200" y="2895600"/>
            <a:ext cx="23193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internal nodes (switches)</a:t>
            </a:r>
          </a:p>
        </p:txBody>
      </p:sp>
      <p:sp>
        <p:nvSpPr>
          <p:cNvPr id="13320" name="Lin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2895600"/>
            <a:ext cx="2286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321" name="Lin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200400"/>
            <a:ext cx="2286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1752600" y="2209800"/>
            <a:ext cx="20537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cloud symbol - “some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sort of network”</a:t>
            </a:r>
          </a:p>
        </p:txBody>
      </p:sp>
      <p:sp>
        <p:nvSpPr>
          <p:cNvPr id="13323" name="Lin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12201334" flipH="1" flipV="1">
            <a:off x="2920715" y="2724806"/>
            <a:ext cx="314984" cy="1129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5867400" y="4800600"/>
            <a:ext cx="2081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external nodes (hosts)</a:t>
            </a:r>
          </a:p>
        </p:txBody>
      </p:sp>
      <p:sp>
        <p:nvSpPr>
          <p:cNvPr id="13325" name="Lin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5105400"/>
            <a:ext cx="7620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326" name="Lin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962400"/>
            <a:ext cx="3810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  <a:endParaRPr lang="en-US" dirty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EDA305D1-BD27-4842-ADAF-C36768979CC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Two Models for Switched Networks</a:t>
            </a:r>
          </a:p>
        </p:txBody>
      </p:sp>
      <p:sp>
        <p:nvSpPr>
          <p:cNvPr id="143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24739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Traditional </a:t>
            </a:r>
            <a:r>
              <a:rPr lang="en-US" sz="1800" i="1" dirty="0">
                <a:latin typeface="Bookman Old Style" pitchFamily="18" charset="0"/>
              </a:rPr>
              <a:t>circuit-switched </a:t>
            </a:r>
            <a:r>
              <a:rPr lang="en-US" sz="1800" dirty="0">
                <a:latin typeface="Bookman Old Style" pitchFamily="18" charset="0"/>
              </a:rPr>
              <a:t>networks establish a complete end-to-end circuit before communicating (like the telephone network 50 years ago)</a:t>
            </a:r>
          </a:p>
          <a:p>
            <a:pPr eaLnBrk="1" hangingPunct="1">
              <a:spcBef>
                <a:spcPct val="100000"/>
              </a:spcBef>
            </a:pPr>
            <a:r>
              <a:rPr lang="en-US" sz="1800" i="1" dirty="0">
                <a:latin typeface="Bookman Old Style" pitchFamily="18" charset="0"/>
              </a:rPr>
              <a:t>Packet-switched </a:t>
            </a:r>
            <a:r>
              <a:rPr lang="en-US" sz="1800" dirty="0">
                <a:latin typeface="Bookman Old Style" pitchFamily="18" charset="0"/>
              </a:rPr>
              <a:t>networks use a “store-and-forward” process to relay digital messages (packets) from one node to the next, until the message is delivered</a:t>
            </a:r>
          </a:p>
          <a:p>
            <a:pPr eaLnBrk="1" hangingPunct="1"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The original sender is usually called the </a:t>
            </a:r>
            <a:r>
              <a:rPr lang="en-US" sz="1800" i="1" dirty="0">
                <a:latin typeface="Bookman Old Style" pitchFamily="18" charset="0"/>
              </a:rPr>
              <a:t>source</a:t>
            </a:r>
          </a:p>
          <a:p>
            <a:pPr eaLnBrk="1" hangingPunct="1"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The ultimate recipient is called the </a:t>
            </a:r>
            <a:r>
              <a:rPr lang="en-US" sz="1800" i="1" dirty="0">
                <a:latin typeface="Bookman Old Style" pitchFamily="18" charset="0"/>
              </a:rPr>
              <a:t>receiver</a:t>
            </a:r>
            <a:r>
              <a:rPr lang="en-US" sz="1800" dirty="0">
                <a:latin typeface="Bookman Old Style" pitchFamily="18" charset="0"/>
              </a:rPr>
              <a:t> (or the </a:t>
            </a:r>
            <a:r>
              <a:rPr lang="en-US" sz="1800" i="1" dirty="0">
                <a:latin typeface="Bookman Old Style" pitchFamily="18" charset="0"/>
              </a:rPr>
              <a:t>sink</a:t>
            </a:r>
            <a:r>
              <a:rPr lang="en-US" sz="1800" dirty="0">
                <a:latin typeface="Bookman Old Style" pitchFamily="18" charset="0"/>
              </a:rPr>
              <a:t>)</a:t>
            </a:r>
            <a:endParaRPr lang="en-US" sz="1800" i="1" dirty="0">
              <a:latin typeface="Bookman Old Style" pitchFamily="18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Today, it’s pretty much a packet switching world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A picture of 3 cylinders labeled routers in the middle of 3 clouds which have rectangular boxes in them labeled switches. Outside of the clouds are computers. "/>
          <p:cNvSpPr/>
          <p:nvPr/>
        </p:nvSpPr>
        <p:spPr>
          <a:xfrm>
            <a:off x="2227943" y="1295400"/>
            <a:ext cx="4688114" cy="3944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2-</a:t>
            </a:r>
            <a:fld id="{68BD754B-3120-4ACD-B14E-AD95C74B0E0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Figure 1.4  Interconnection of Networks (an internet)</a:t>
            </a:r>
          </a:p>
        </p:txBody>
      </p:sp>
      <p:sp>
        <p:nvSpPr>
          <p:cNvPr id="15366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sz="1400">
              <a:latin typeface="Bookman Old Style" pitchFamily="18" charset="0"/>
            </a:endParaRPr>
          </a:p>
          <a:p>
            <a:pPr eaLnBrk="1" hangingPunct="1"/>
            <a:endParaRPr lang="en-US" sz="1400">
              <a:latin typeface="Bookman Old Style" pitchFamily="18" charset="0"/>
            </a:endParaRPr>
          </a:p>
        </p:txBody>
      </p:sp>
      <p:sp>
        <p:nvSpPr>
          <p:cNvPr id="15371" name="Lin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96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06945" y="1447801"/>
            <a:ext cx="4130110" cy="3566886"/>
            <a:chOff x="2057400" y="1447800"/>
            <a:chExt cx="5041900" cy="4397375"/>
          </a:xfrm>
        </p:grpSpPr>
        <p:pic>
          <p:nvPicPr>
            <p:cNvPr id="13" name="Picture 6" descr="f01-04-9780123850591 copy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7400" y="1447800"/>
              <a:ext cx="5041900" cy="439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68" name="Text Box 6"/>
            <p:cNvSpPr txBox="1">
              <a:spLocks noChangeArrowheads="1"/>
            </p:cNvSpPr>
            <p:nvPr/>
          </p:nvSpPr>
          <p:spPr bwMode="auto">
            <a:xfrm>
              <a:off x="4157663" y="3646488"/>
              <a:ext cx="847726" cy="313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Routers</a:t>
              </a:r>
            </a:p>
          </p:txBody>
        </p:sp>
        <p:sp>
          <p:nvSpPr>
            <p:cNvPr id="15369" name="Line 7"/>
            <p:cNvSpPr>
              <a:spLocks noChangeShapeType="1"/>
            </p:cNvSpPr>
            <p:nvPr/>
          </p:nvSpPr>
          <p:spPr bwMode="auto">
            <a:xfrm flipV="1">
              <a:off x="4946307" y="3748088"/>
              <a:ext cx="216243" cy="634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370" name="Line 9"/>
            <p:cNvSpPr>
              <a:spLocks noChangeShapeType="1"/>
            </p:cNvSpPr>
            <p:nvPr/>
          </p:nvSpPr>
          <p:spPr bwMode="auto">
            <a:xfrm flipH="1" flipV="1">
              <a:off x="4000498" y="3714747"/>
              <a:ext cx="223204" cy="6503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88605" y="2436182"/>
              <a:ext cx="966901" cy="687508"/>
              <a:chOff x="4088605" y="2436182"/>
              <a:chExt cx="966901" cy="687508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605" y="2575240"/>
                <a:ext cx="374422" cy="274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1084" y="2436182"/>
                <a:ext cx="374422" cy="274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1884" y="2849465"/>
                <a:ext cx="374422" cy="274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194118" y="1944914"/>
              <a:ext cx="937743" cy="313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Switches</a:t>
              </a: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3904343" y="2252691"/>
              <a:ext cx="184262" cy="32060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4056743" y="2187377"/>
              <a:ext cx="551542" cy="24880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937442" y="4076700"/>
              <a:ext cx="966901" cy="687508"/>
              <a:chOff x="4088605" y="2436182"/>
              <a:chExt cx="966901" cy="687508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605" y="2575240"/>
                <a:ext cx="374422" cy="274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1084" y="2436182"/>
                <a:ext cx="374422" cy="274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1884" y="2849465"/>
                <a:ext cx="374422" cy="274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5220609" y="4080995"/>
              <a:ext cx="966901" cy="687508"/>
              <a:chOff x="4088605" y="2436182"/>
              <a:chExt cx="966901" cy="687508"/>
            </a:xfrm>
          </p:grpSpPr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605" y="2575240"/>
                <a:ext cx="374422" cy="274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1084" y="2436182"/>
                <a:ext cx="374422" cy="274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1884" y="2849465"/>
                <a:ext cx="374422" cy="274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" name="Rectangle 6"/>
          <p:cNvSpPr/>
          <p:nvPr/>
        </p:nvSpPr>
        <p:spPr>
          <a:xfrm>
            <a:off x="2227943" y="542450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Routers connect networks to other networks</a:t>
            </a:r>
          </a:p>
          <a:p>
            <a:r>
              <a:rPr lang="en-US" sz="1400" dirty="0">
                <a:latin typeface="Bookman Old Style" panose="02050604050505020204" pitchFamily="18" charset="0"/>
              </a:rPr>
              <a:t>Switches connect nodes within a single network</a:t>
            </a:r>
          </a:p>
        </p:txBody>
      </p:sp>
    </p:spTree>
    <p:extLst>
      <p:ext uri="{BB962C8B-B14F-4D97-AF65-F5344CB8AC3E}">
        <p14:creationId xmlns:p14="http://schemas.microsoft.com/office/powerpoint/2010/main" val="366356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2-</a:t>
            </a:r>
            <a:fld id="{43EBBF9E-19CD-4ABC-BDBB-9F09C7577D6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295400" y="2514600"/>
            <a:ext cx="65151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Bookman Old Style" pitchFamily="18" charset="0"/>
              </a:rPr>
              <a:t>A computer network is the infrastructure that provides communication between computers.</a:t>
            </a:r>
          </a:p>
          <a:p>
            <a:endParaRPr lang="en-US" b="1" i="1">
              <a:latin typeface="Bookman Old Style" pitchFamily="18" charset="0"/>
            </a:endParaRPr>
          </a:p>
          <a:p>
            <a:pPr algn="r"/>
            <a:r>
              <a:rPr lang="en-US" sz="1600" b="1">
                <a:latin typeface="Bookman Old Style" pitchFamily="18" charset="0"/>
              </a:rPr>
              <a:t>– Dave Heldenbrand (1954 - ?)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CA676-8748-49A3-9C34-7D19E805A48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3366"/>
                </a:solidFill>
              </a:rPr>
              <a:t>Slide 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 picture of Wallace from a cartoon standing on a ladder above and surrounded by sheep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56" y="1251835"/>
            <a:ext cx="6545351" cy="492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2-</a:t>
            </a:r>
            <a:fld id="{0018AF75-AF9C-4DA4-83FE-EAF371B4E30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Original Inspiration for Internet Architecture</a:t>
            </a:r>
          </a:p>
        </p:txBody>
      </p:sp>
      <p:sp>
        <p:nvSpPr>
          <p:cNvPr id="16396" name="Text Box 5"/>
          <p:cNvSpPr txBox="1">
            <a:spLocks noChangeArrowheads="1"/>
          </p:cNvSpPr>
          <p:nvPr/>
        </p:nvSpPr>
        <p:spPr bwMode="auto">
          <a:xfrm>
            <a:off x="4868693" y="3895724"/>
            <a:ext cx="695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/>
              <a:t>sheep</a:t>
            </a:r>
          </a:p>
        </p:txBody>
      </p:sp>
      <p:sp>
        <p:nvSpPr>
          <p:cNvPr id="16393" name="Text Box 13"/>
          <p:cNvSpPr txBox="1">
            <a:spLocks noChangeArrowheads="1"/>
          </p:cNvSpPr>
          <p:nvPr/>
        </p:nvSpPr>
        <p:spPr bwMode="auto">
          <a:xfrm>
            <a:off x="5029200" y="6248400"/>
            <a:ext cx="35477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From “A Close Shave”, Aardman Animations Ltd. (aka “Wallace &amp; Gromit”)</a:t>
            </a:r>
          </a:p>
        </p:txBody>
      </p:sp>
      <p:sp>
        <p:nvSpPr>
          <p:cNvPr id="16394" name="Text Box 15"/>
          <p:cNvSpPr txBox="1">
            <a:spLocks noChangeArrowheads="1"/>
          </p:cNvSpPr>
          <p:nvPr/>
        </p:nvSpPr>
        <p:spPr bwMode="auto">
          <a:xfrm>
            <a:off x="5334000" y="1976213"/>
            <a:ext cx="844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/>
              <a:t>Wallace</a:t>
            </a:r>
          </a:p>
        </p:txBody>
      </p:sp>
      <p:sp>
        <p:nvSpPr>
          <p:cNvPr id="16395" name="Lin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1964192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91013" y="3534230"/>
            <a:ext cx="629330" cy="420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5200" y="4200523"/>
            <a:ext cx="254000" cy="3642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3999" y="3483429"/>
            <a:ext cx="108857" cy="471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2-</a:t>
            </a:r>
            <a:fld id="{3A90F19E-3C73-4D15-ACA7-E2EE2BF0C4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A Brief History of Computer Networks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1584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1600" dirty="0">
                <a:latin typeface="Bookman Old Style" pitchFamily="18" charset="0"/>
              </a:rPr>
              <a:t>Began in the 1960’s as direct connections between terminals and a central mainframe (“host”) computer, using wires or phone lines (with modems)</a:t>
            </a:r>
          </a:p>
          <a:p>
            <a:pPr eaLnBrk="1" hangingPunct="1">
              <a:spcBef>
                <a:spcPts val="1200"/>
              </a:spcBef>
            </a:pPr>
            <a:r>
              <a:rPr lang="en-US" sz="1600" dirty="0">
                <a:latin typeface="Bookman Old Style" pitchFamily="18" charset="0"/>
              </a:rPr>
              <a:t>1970’s – host computers were being interconnected by “high-speed” (56Kbps!) analog phone lines and satellite links, creating  interstate or international </a:t>
            </a:r>
            <a:r>
              <a:rPr lang="en-US" sz="1600" i="1" dirty="0">
                <a:latin typeface="Bookman Old Style" pitchFamily="18" charset="0"/>
              </a:rPr>
              <a:t>Wide Area Networks (WANs)</a:t>
            </a:r>
          </a:p>
          <a:p>
            <a:pPr eaLnBrk="1" hangingPunct="1">
              <a:spcBef>
                <a:spcPts val="1200"/>
              </a:spcBef>
            </a:pPr>
            <a:r>
              <a:rPr lang="en-US" sz="1600" dirty="0">
                <a:latin typeface="Bookman Old Style" pitchFamily="18" charset="0"/>
              </a:rPr>
              <a:t>1980’s – </a:t>
            </a:r>
            <a:r>
              <a:rPr lang="en-US" sz="1600" i="1" dirty="0">
                <a:latin typeface="Bookman Old Style" pitchFamily="18" charset="0"/>
              </a:rPr>
              <a:t>Local Area Networks</a:t>
            </a:r>
            <a:r>
              <a:rPr lang="en-US" sz="1600" dirty="0">
                <a:latin typeface="Bookman Old Style" pitchFamily="18" charset="0"/>
              </a:rPr>
              <a:t> (LANs) emerged with the PC, providing true high speed connections to nearby minicomputer and microcomputer </a:t>
            </a:r>
            <a:r>
              <a:rPr lang="en-US" sz="1600" i="1" dirty="0">
                <a:latin typeface="Bookman Old Style" pitchFamily="18" charset="0"/>
              </a:rPr>
              <a:t>servers</a:t>
            </a:r>
            <a:r>
              <a:rPr lang="en-US" sz="1600" dirty="0">
                <a:latin typeface="Bookman Old Style" pitchFamily="18" charset="0"/>
              </a:rPr>
              <a:t>  (typically less than a mile apart)</a:t>
            </a:r>
          </a:p>
          <a:p>
            <a:pPr eaLnBrk="1" hangingPunct="1">
              <a:spcBef>
                <a:spcPts val="1200"/>
              </a:spcBef>
            </a:pPr>
            <a:r>
              <a:rPr lang="en-US" sz="1600" dirty="0">
                <a:latin typeface="Bookman Old Style" pitchFamily="18" charset="0"/>
              </a:rPr>
              <a:t>1990’s – the Internet matures, voice, graphics, video and other “multimedia” data are transported and stored in digital form</a:t>
            </a:r>
          </a:p>
          <a:p>
            <a:pPr eaLnBrk="1" hangingPunct="1">
              <a:spcBef>
                <a:spcPts val="1200"/>
              </a:spcBef>
            </a:pPr>
            <a:r>
              <a:rPr lang="en-US" sz="1600" dirty="0">
                <a:latin typeface="Bookman Old Style" pitchFamily="18" charset="0"/>
              </a:rPr>
              <a:t>2000’s – wireless (WiFi) LANs begin to dominate, the laptop rules,  broadband connections come to the home, global Internet access for the masses</a:t>
            </a:r>
          </a:p>
          <a:p>
            <a:pPr eaLnBrk="1" hangingPunct="1">
              <a:spcBef>
                <a:spcPts val="1200"/>
              </a:spcBef>
            </a:pPr>
            <a:r>
              <a:rPr lang="en-US" sz="1600" dirty="0">
                <a:latin typeface="Bookman Old Style" pitchFamily="18" charset="0"/>
              </a:rPr>
              <a:t>2010’s – the age of wide area mobile computing with smartphones, 4G LTE cellular networks, voice becomes data, UN declares Internet access a basic human right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400800" cy="244475"/>
          </a:xfrm>
          <a:noFill/>
        </p:spPr>
        <p:txBody>
          <a:bodyPr/>
          <a:lstStyle/>
          <a:p>
            <a:r>
              <a:rPr lang="en-US"/>
              <a:t>CS 2600 Computer Networks I</a:t>
            </a:r>
            <a:endParaRPr lang="en-US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2-</a:t>
            </a:r>
            <a:fld id="{79652227-E8C2-46D2-AC5F-57FEB13D27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Creative Uses for Multimedia Networks</a:t>
            </a:r>
          </a:p>
        </p:txBody>
      </p:sp>
      <p:pic>
        <p:nvPicPr>
          <p:cNvPr id="2050" name="Picture 2" descr=" - Dilbert by Scott Ad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2073359"/>
            <a:ext cx="8332237" cy="252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53798" y="6140097"/>
            <a:ext cx="17796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https://dilbert.com/strip/1994-06-07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DBE2C0CC-F89A-441E-9D0B-208EF013B67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Image result for attach cellphone to cat har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57" y="1417638"/>
            <a:ext cx="5644486" cy="423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en-US" sz="2400" b="1" kern="0" dirty="0"/>
          </a:p>
        </p:txBody>
      </p:sp>
      <p:sp>
        <p:nvSpPr>
          <p:cNvPr id="2" name="Rectangle 1"/>
          <p:cNvSpPr/>
          <p:nvPr/>
        </p:nvSpPr>
        <p:spPr>
          <a:xfrm>
            <a:off x="6073961" y="5974042"/>
            <a:ext cx="264056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https://www.hackster.io/jeremywall/iot-kitteh-df0341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C981EF-CEF3-461E-A20B-776ABCBDD4A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fontAlgn="base" hangingPunct="1"/>
            <a:r>
              <a:rPr lang="en-US" sz="2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Fooling the Feds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5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DBE2C0CC-F89A-441E-9D0B-208EF013B67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2362200"/>
            <a:ext cx="8153400" cy="1295400"/>
          </a:xfrm>
        </p:spPr>
        <p:txBody>
          <a:bodyPr/>
          <a:lstStyle/>
          <a:p>
            <a:pPr indent="9525" eaLnBrk="1" hangingPunct="1">
              <a:buFontTx/>
              <a:buNone/>
            </a:pPr>
            <a:r>
              <a:rPr lang="en-US" sz="2000" b="1" i="1" dirty="0">
                <a:latin typeface="Bookman Old Style" pitchFamily="18" charset="0"/>
              </a:rPr>
              <a:t>The Internet is the global network of interconnected networks (“inter-net”) that connects many different types of computers and other devices.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66631-0888-47CC-A367-C8A0167E8DA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3366"/>
                </a:solidFill>
              </a:rPr>
              <a:t>Slide</a:t>
            </a:r>
            <a:r>
              <a:rPr lang="en-US" baseline="0" dirty="0">
                <a:solidFill>
                  <a:srgbClr val="003366"/>
                </a:solidFill>
              </a:rPr>
              <a:t> 6</a:t>
            </a:r>
            <a:endParaRPr lang="en-US" dirty="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B0D487B0-99CE-4E3D-B9F1-F9180AACDB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Networking-Related Job Titles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4642"/>
            <a:ext cx="8229600" cy="5103628"/>
          </a:xfrm>
        </p:spPr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en-US" sz="1800" i="1" dirty="0">
                <a:latin typeface="Bookman Old Style" pitchFamily="18" charset="0"/>
              </a:rPr>
              <a:t>Network Architects </a:t>
            </a:r>
            <a:r>
              <a:rPr lang="en-US" sz="1800" dirty="0">
                <a:latin typeface="Bookman Old Style" pitchFamily="18" charset="0"/>
              </a:rPr>
              <a:t>and </a:t>
            </a:r>
            <a:r>
              <a:rPr lang="en-US" sz="1800" i="1" dirty="0">
                <a:latin typeface="Bookman Old Style" pitchFamily="18" charset="0"/>
              </a:rPr>
              <a:t>Engineers </a:t>
            </a:r>
            <a:r>
              <a:rPr lang="en-US" sz="1800" dirty="0">
                <a:latin typeface="Bookman Old Style" pitchFamily="18" charset="0"/>
              </a:rPr>
              <a:t>design networks</a:t>
            </a:r>
          </a:p>
          <a:p>
            <a:pPr eaLnBrk="1" hangingPunct="1">
              <a:spcBef>
                <a:spcPts val="900"/>
              </a:spcBef>
            </a:pPr>
            <a:r>
              <a:rPr lang="en-US" sz="1800" i="1" dirty="0">
                <a:latin typeface="Bookman Old Style" pitchFamily="18" charset="0"/>
              </a:rPr>
              <a:t>Network Programmers</a:t>
            </a:r>
            <a:r>
              <a:rPr lang="en-US" sz="1800" dirty="0">
                <a:latin typeface="Bookman Old Style" pitchFamily="18" charset="0"/>
              </a:rPr>
              <a:t> develop network operating systems, utility software and network-based applications</a:t>
            </a:r>
          </a:p>
          <a:p>
            <a:pPr eaLnBrk="1" hangingPunct="1">
              <a:spcBef>
                <a:spcPts val="900"/>
              </a:spcBef>
            </a:pPr>
            <a:r>
              <a:rPr lang="en-US" sz="1800" i="1" dirty="0">
                <a:latin typeface="Bookman Old Style" pitchFamily="18" charset="0"/>
              </a:rPr>
              <a:t>Network Administrators</a:t>
            </a:r>
            <a:r>
              <a:rPr lang="en-US" sz="1800" dirty="0">
                <a:latin typeface="Bookman Old Style" pitchFamily="18" charset="0"/>
              </a:rPr>
              <a:t> are responsible for the day-to-day management of networks</a:t>
            </a:r>
          </a:p>
          <a:p>
            <a:pPr eaLnBrk="1" hangingPunct="1">
              <a:spcBef>
                <a:spcPts val="900"/>
              </a:spcBef>
            </a:pPr>
            <a:r>
              <a:rPr lang="en-US" sz="1800" i="1" dirty="0">
                <a:latin typeface="Bookman Old Style" pitchFamily="18" charset="0"/>
              </a:rPr>
              <a:t>DevOps</a:t>
            </a:r>
            <a:r>
              <a:rPr lang="en-US" sz="1800" dirty="0">
                <a:latin typeface="Bookman Old Style" pitchFamily="18" charset="0"/>
              </a:rPr>
              <a:t> (Development Operations) experts are involved in delivering (updating, testing and securing) web-based software updates, along with and managing the cloud-based server platforms that they typically run on</a:t>
            </a:r>
          </a:p>
          <a:p>
            <a:pPr eaLnBrk="1" hangingPunct="1">
              <a:spcBef>
                <a:spcPts val="900"/>
              </a:spcBef>
            </a:pPr>
            <a:r>
              <a:rPr lang="en-US" sz="1800" i="1" dirty="0">
                <a:latin typeface="Bookman Old Style" pitchFamily="18" charset="0"/>
              </a:rPr>
              <a:t>Cyber Security </a:t>
            </a:r>
            <a:r>
              <a:rPr lang="en-US" sz="1800" dirty="0">
                <a:latin typeface="Bookman Old Style" pitchFamily="18" charset="0"/>
              </a:rPr>
              <a:t>experts focus on security infrastructure, including both in-house networks and cloud-based systems</a:t>
            </a:r>
          </a:p>
          <a:p>
            <a:pPr eaLnBrk="1" hangingPunct="1">
              <a:spcBef>
                <a:spcPts val="900"/>
              </a:spcBef>
            </a:pPr>
            <a:r>
              <a:rPr lang="en-US" sz="1800" dirty="0">
                <a:latin typeface="Bookman Old Style" pitchFamily="18" charset="0"/>
              </a:rPr>
              <a:t>There’s often overlap between these different jobs</a:t>
            </a:r>
          </a:p>
          <a:p>
            <a:pPr eaLnBrk="1" hangingPunct="1">
              <a:spcBef>
                <a:spcPts val="900"/>
              </a:spcBef>
            </a:pPr>
            <a:r>
              <a:rPr lang="en-US" sz="1800" dirty="0">
                <a:latin typeface="Bookman Old Style" pitchFamily="18" charset="0"/>
              </a:rPr>
              <a:t>Other related jobs include trainer, sales support engineer, technical support staff, project management, product management, product marketing,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DD8DBCBA-6F49-4CDE-8D69-EC047D1EFA1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“First Generation” Network Applications (Pre-1990) 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600200"/>
            <a:ext cx="6543675" cy="4905703"/>
          </a:xfrm>
          <a:noFill/>
        </p:spPr>
        <p:txBody>
          <a:bodyPr/>
          <a:lstStyle/>
          <a:p>
            <a:pPr marL="0" indent="0" eaLnBrk="1" hangingPunct="1">
              <a:spcBef>
                <a:spcPct val="100000"/>
              </a:spcBef>
              <a:buNone/>
            </a:pPr>
            <a:r>
              <a:rPr lang="en-US" sz="1800" dirty="0">
                <a:latin typeface="Bookman Old Style" pitchFamily="18" charset="0"/>
              </a:rPr>
              <a:t>Mostly government and academic users</a:t>
            </a:r>
          </a:p>
          <a:p>
            <a:pPr marL="457200" indent="-228600" eaLnBrk="1" hangingPunct="1"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Military command &amp; control</a:t>
            </a:r>
          </a:p>
          <a:p>
            <a:pPr marL="457200" indent="-228600" eaLnBrk="1" hangingPunct="1"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Email (1982)</a:t>
            </a:r>
          </a:p>
          <a:p>
            <a:pPr marL="457200" indent="-228600" eaLnBrk="1" hangingPunct="1"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Remote terminal login using TELNET etc. (1982)</a:t>
            </a:r>
          </a:p>
          <a:p>
            <a:pPr marL="457200" indent="-228600" eaLnBrk="1" hangingPunct="1"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File Transfer  Protocol (1980)</a:t>
            </a:r>
          </a:p>
          <a:p>
            <a:pPr marL="457200" indent="-228600" eaLnBrk="1" hangingPunct="1"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Newsgroups and Usenet (1980)</a:t>
            </a:r>
          </a:p>
          <a:p>
            <a:pPr marL="457200" indent="-228600" eaLnBrk="1" hangingPunct="1"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For consumers…</a:t>
            </a:r>
          </a:p>
          <a:p>
            <a:pPr marL="857250" lvl="1" indent="-228600" eaLnBrk="1" hangingPunct="1">
              <a:spcBef>
                <a:spcPts val="600"/>
              </a:spcBef>
            </a:pPr>
            <a:r>
              <a:rPr lang="en-US" sz="1800" dirty="0">
                <a:latin typeface="Bookman Old Style" pitchFamily="18" charset="0"/>
              </a:rPr>
              <a:t>Automated Teller Machines (1960’s)</a:t>
            </a:r>
          </a:p>
          <a:p>
            <a:pPr marL="857250" lvl="1" indent="-228600" eaLnBrk="1" hangingPunct="1">
              <a:spcBef>
                <a:spcPts val="600"/>
              </a:spcBef>
            </a:pPr>
            <a:r>
              <a:rPr lang="en-US" sz="1800" dirty="0">
                <a:latin typeface="Bookman Old Style" pitchFamily="18" charset="0"/>
              </a:rPr>
              <a:t>1980’s dial-up systems (Bulletin Boards, CompuServe)</a:t>
            </a:r>
          </a:p>
          <a:p>
            <a:pPr marL="457200" lvl="4" eaLnBrk="1" hangingPunct="1">
              <a:spcBef>
                <a:spcPct val="100000"/>
              </a:spcBef>
              <a:buFontTx/>
              <a:buChar char="•"/>
            </a:pPr>
            <a:endParaRPr lang="en-US" sz="1800" dirty="0">
              <a:latin typeface="Bookman Old Style" pitchFamily="18" charset="0"/>
            </a:endParaRPr>
          </a:p>
          <a:p>
            <a:pPr marL="228600" indent="-228600" eaLnBrk="1" hangingPunct="1">
              <a:buNone/>
            </a:pPr>
            <a:endParaRPr lang="en-US" sz="1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4D14AD9E-1921-44D0-BCFE-96515F81E9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“Second Generation” Network Applications (1990-2000)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600200"/>
            <a:ext cx="7943193" cy="3276600"/>
          </a:xfrm>
          <a:noFill/>
        </p:spPr>
        <p:txBody>
          <a:bodyPr/>
          <a:lstStyle/>
          <a:p>
            <a:pPr marL="0" indent="0" eaLnBrk="1" hangingPunct="1">
              <a:spcBef>
                <a:spcPct val="100000"/>
              </a:spcBef>
              <a:buNone/>
            </a:pPr>
            <a:r>
              <a:rPr lang="en-US" sz="1800" dirty="0">
                <a:latin typeface="Bookman Old Style" pitchFamily="18" charset="0"/>
              </a:rPr>
              <a:t>The Internet is accessible from home and office, and available outside the U.S.</a:t>
            </a:r>
          </a:p>
          <a:p>
            <a:pPr marL="457200" indent="-228600" eaLnBrk="1" hangingPunct="1"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Worldwide Web</a:t>
            </a:r>
          </a:p>
          <a:p>
            <a:pPr marL="457200" indent="-228600" eaLnBrk="1" hangingPunct="1"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E-commerce (enabled by Web services &amp; TLS/HTTPS security)</a:t>
            </a:r>
          </a:p>
          <a:p>
            <a:pPr marL="457200" indent="-228600" eaLnBrk="1" hangingPunct="1"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Online games</a:t>
            </a:r>
          </a:p>
          <a:p>
            <a:pPr marL="457200" indent="-228600" eaLnBrk="1" hangingPunct="1"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Instant messaging</a:t>
            </a:r>
          </a:p>
          <a:p>
            <a:pPr marL="457200" indent="-228600" eaLnBrk="1" hangingPunct="1">
              <a:spcBef>
                <a:spcPct val="100000"/>
              </a:spcBef>
            </a:pPr>
            <a:r>
              <a:rPr lang="en-US" sz="1800" dirty="0">
                <a:latin typeface="Bookman Old Style" pitchFamily="18" charset="0"/>
              </a:rPr>
              <a:t>Early peer-to-peer (P2P)</a:t>
            </a:r>
          </a:p>
          <a:p>
            <a:pPr marL="225425" indent="-225425" eaLnBrk="1" hangingPunct="1">
              <a:spcBef>
                <a:spcPct val="100000"/>
              </a:spcBef>
            </a:pPr>
            <a:endParaRPr lang="en-US" sz="1800" dirty="0">
              <a:latin typeface="Bookman Old Style" pitchFamily="18" charset="0"/>
            </a:endParaRPr>
          </a:p>
          <a:p>
            <a:pPr marL="225425" indent="-225425" eaLnBrk="1" hangingPunct="1"/>
            <a:endParaRPr lang="en-US" sz="1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5043</TotalTime>
  <Words>1015</Words>
  <Application>Microsoft Office PowerPoint</Application>
  <PresentationFormat>On-screen Show (4:3)</PresentationFormat>
  <Paragraphs>133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Monotype Corsiva</vt:lpstr>
      <vt:lpstr>Default Design</vt:lpstr>
      <vt:lpstr>Visio</vt:lpstr>
      <vt:lpstr>CS 2600 Computer Networks I Dr. Sayeed Sajal  Chapter 1: Foundation Lecture 2</vt:lpstr>
      <vt:lpstr>Slide 2</vt:lpstr>
      <vt:lpstr>A Brief History of Computer Networks</vt:lpstr>
      <vt:lpstr>Creative Uses for Multimedia Networks</vt:lpstr>
      <vt:lpstr>Fooling the Feds </vt:lpstr>
      <vt:lpstr>Slide 6</vt:lpstr>
      <vt:lpstr>Networking-Related Job Titles</vt:lpstr>
      <vt:lpstr>“First Generation” Network Applications (Pre-1990) </vt:lpstr>
      <vt:lpstr>“Second Generation” Network Applications (1990-2000)</vt:lpstr>
      <vt:lpstr>Current Network Applications </vt:lpstr>
      <vt:lpstr>Proportion of Internet Traffic by Application (1990 - 2010)</vt:lpstr>
      <vt:lpstr>Some Newer Numbers (Non-mobile, as of December 2016)</vt:lpstr>
      <vt:lpstr>The Dual Meanings of “Connectivity”  </vt:lpstr>
      <vt:lpstr>Scalability</vt:lpstr>
      <vt:lpstr>Figure 1.2  Direct Links: (a) Point-to-Point; (b) Multiple-access* </vt:lpstr>
      <vt:lpstr>Point-to-Point Connections with Multiple Nodes</vt:lpstr>
      <vt:lpstr>Figure 1.3  Switched Network</vt:lpstr>
      <vt:lpstr>Two Models for Switched Networks</vt:lpstr>
      <vt:lpstr>Figure 1.4  Interconnection of Networks (an internet)</vt:lpstr>
      <vt:lpstr>Original Inspiration for Internet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Pt. Slide Title (Bold)</dc:title>
  <dc:creator>David Heldenbrand</dc:creator>
  <cp:lastModifiedBy>Lisa Cannon</cp:lastModifiedBy>
  <cp:revision>614</cp:revision>
  <cp:lastPrinted>1601-01-01T00:00:00Z</cp:lastPrinted>
  <dcterms:created xsi:type="dcterms:W3CDTF">2003-04-27T18:03:04Z</dcterms:created>
  <dcterms:modified xsi:type="dcterms:W3CDTF">2021-11-17T21:55:40Z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