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7"/>
  </p:notesMasterIdLst>
  <p:handoutMasterIdLst>
    <p:handoutMasterId r:id="rId18"/>
  </p:handoutMasterIdLst>
  <p:sldIdLst>
    <p:sldId id="275" r:id="rId2"/>
    <p:sldId id="556" r:id="rId3"/>
    <p:sldId id="557" r:id="rId4"/>
    <p:sldId id="558" r:id="rId5"/>
    <p:sldId id="559" r:id="rId6"/>
    <p:sldId id="560" r:id="rId7"/>
    <p:sldId id="568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54" r:id="rId16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3366"/>
    <a:srgbClr val="000099"/>
    <a:srgbClr val="336699"/>
    <a:srgbClr val="006699"/>
    <a:srgbClr val="6600FF"/>
    <a:srgbClr val="6600CC"/>
    <a:srgbClr val="99CCFF"/>
    <a:srgbClr val="FFFF6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57" autoAdjust="0"/>
    <p:restoredTop sz="94569" autoAdjust="0"/>
  </p:normalViewPr>
  <p:slideViewPr>
    <p:cSldViewPr snapToGrid="0">
      <p:cViewPr varScale="1">
        <p:scale>
          <a:sx n="128" d="100"/>
          <a:sy n="128" d="100"/>
        </p:scale>
        <p:origin x="2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04"/>
            <a:ext cx="3037840" cy="46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04"/>
            <a:ext cx="3037840" cy="46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9FDB41-D609-4FEB-8C11-9787CE5CB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16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8038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6"/>
            <a:ext cx="5608320" cy="4155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04"/>
            <a:ext cx="3037840" cy="46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04"/>
            <a:ext cx="3037840" cy="46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B35C484-6D57-4CE4-B062-D4209C2CC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50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983C78-C38D-40B7-BB4A-CAA91BB6F0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3/29/20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16-</a:t>
            </a:r>
            <a:fld id="{77CF8429-FC85-4EC9-90F6-EE2E32BE01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3/29/20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CF046B83-EE1D-4173-81CC-C53B10FCC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3/29/20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FFF407DA-2021-4790-9B97-D6A076BB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3/29/20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16-</a:t>
            </a:r>
            <a:fld id="{32B03111-21CF-4C2C-84CD-FE3C0C53BF4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3/29/20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16-</a:t>
            </a:r>
            <a:fld id="{0C814BD4-2CAB-4902-9025-A3D7AF7BF5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3/29/20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16-</a:t>
            </a:r>
            <a:fld id="{FC11725E-A887-47D5-BBBC-BF0257966D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3/29/20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16-</a:t>
            </a:r>
            <a:fld id="{DE4021A5-8D12-4A13-BAC1-E7DFC043FFD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3/29/20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16-</a:t>
            </a:r>
            <a:fld id="{B014D048-AF6B-4481-AFAB-576FF62907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3/29/20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15-</a:t>
            </a:r>
            <a:fld id="{C4265C2A-C96B-435A-8165-836603F66B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3/29/20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C01F7505-E4DF-49EE-9DFD-798F040C3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3/29/20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37EB3568-9A1F-4DC4-89F0-3552337D9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r>
              <a:rPr lang="en-US"/>
              <a:t>3/29/20</a:t>
            </a:r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477000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r>
              <a:rPr lang="en-US" dirty="0"/>
              <a:t>20-</a:t>
            </a:r>
            <a:fld id="{734ABB65-B38B-48D5-AA35-564905AF81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pPr eaLnBrk="1" hangingPunct="1"/>
            <a:r>
              <a:rPr lang="en-US" sz="3200" b="1" dirty="0"/>
              <a:t>CS 2690</a:t>
            </a:r>
            <a:br>
              <a:rPr lang="en-US" sz="3200" b="1" dirty="0"/>
            </a:br>
            <a:r>
              <a:rPr lang="en-US" sz="3200" b="1" dirty="0"/>
              <a:t>Computer Networks II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2800" b="1" dirty="0"/>
              <a:t>Lecture 23</a:t>
            </a:r>
            <a:br>
              <a:rPr lang="en-US" sz="2800" b="1" dirty="0"/>
            </a:br>
            <a:r>
              <a:rPr lang="en-US" sz="2800" b="1" dirty="0"/>
              <a:t>Chapter 8: Network Security</a:t>
            </a:r>
            <a:br>
              <a:rPr lang="en-US" sz="2800" b="1" dirty="0"/>
            </a:br>
            <a:r>
              <a:rPr lang="en-US" sz="2800" b="1" dirty="0"/>
              <a:t>Introduction to Network Security</a:t>
            </a:r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2690 Computer Networks II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23-</a:t>
            </a:r>
            <a:fld id="{9DEAD032-EFE6-4EE1-9F24-5A46EB20DD9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66825" y="1447800"/>
            <a:ext cx="6638925" cy="41148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23-</a:t>
            </a:r>
            <a:fld id="{EAB2898C-EC93-4119-9091-3570FA902D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Figure 8.1  Symmetric-Key Encryption and Decryption</a:t>
            </a:r>
            <a:r>
              <a:rPr lang="en-US" dirty="0"/>
              <a:t> </a:t>
            </a:r>
          </a:p>
        </p:txBody>
      </p:sp>
      <p:pic>
        <p:nvPicPr>
          <p:cNvPr id="7" name="Picture 2" descr="f08-01-9780123850591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49" y="1833562"/>
            <a:ext cx="5889625" cy="351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4674" y="2570480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(Both participants </a:t>
            </a:r>
          </a:p>
          <a:p>
            <a:r>
              <a:rPr lang="en-US" sz="1200" dirty="0">
                <a:solidFill>
                  <a:schemeClr val="bg1"/>
                </a:solidFill>
              </a:rPr>
              <a:t>use the same key)</a:t>
            </a:r>
          </a:p>
        </p:txBody>
      </p:sp>
    </p:spTree>
    <p:extLst>
      <p:ext uri="{BB962C8B-B14F-4D97-AF65-F5344CB8AC3E}">
        <p14:creationId xmlns:p14="http://schemas.microsoft.com/office/powerpoint/2010/main" val="225594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38200" y="1447798"/>
            <a:ext cx="7486651" cy="47910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23-</a:t>
            </a:r>
            <a:fld id="{CFBECFA5-85B5-4C3C-9FDC-2109F7C6F73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Figure 8.3  Public-Key Encryption</a:t>
            </a:r>
            <a:r>
              <a:rPr lang="en-US" dirty="0"/>
              <a:t> 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099117" y="3267075"/>
            <a:ext cx="998991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Two different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</a:rPr>
              <a:t> transmitting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</a:rPr>
              <a:t>participants</a:t>
            </a:r>
            <a:endParaRPr lang="en-US" sz="1100" dirty="0"/>
          </a:p>
        </p:txBody>
      </p:sp>
      <p:cxnSp>
        <p:nvCxnSpPr>
          <p:cNvPr id="11272" name="Straight Arrow Connector 9"/>
          <p:cNvCxnSpPr>
            <a:cxnSpLocks noChangeShapeType="1"/>
          </p:cNvCxnSpPr>
          <p:nvPr/>
        </p:nvCxnSpPr>
        <p:spPr bwMode="auto">
          <a:xfrm flipV="1">
            <a:off x="1598612" y="2590800"/>
            <a:ext cx="685006" cy="67627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1273" name="Straight Arrow Connector 11"/>
          <p:cNvCxnSpPr>
            <a:cxnSpLocks noChangeShapeType="1"/>
          </p:cNvCxnSpPr>
          <p:nvPr/>
        </p:nvCxnSpPr>
        <p:spPr bwMode="auto">
          <a:xfrm>
            <a:off x="1598612" y="3878866"/>
            <a:ext cx="685006" cy="864584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pic>
        <p:nvPicPr>
          <p:cNvPr id="10" name="Picture 2" descr="f08-03-9780123850591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93" y="1742695"/>
            <a:ext cx="5675313" cy="427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178808" y="2660904"/>
            <a:ext cx="1115827" cy="43088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Non-secret shared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7648" y="2889504"/>
            <a:ext cx="1115827" cy="2616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(Secret)</a:t>
            </a:r>
          </a:p>
        </p:txBody>
      </p:sp>
    </p:spTree>
    <p:extLst>
      <p:ext uri="{BB962C8B-B14F-4D97-AF65-F5344CB8AC3E}">
        <p14:creationId xmlns:p14="http://schemas.microsoft.com/office/powerpoint/2010/main" val="18092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38200" y="1752600"/>
            <a:ext cx="7486651" cy="322897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23-</a:t>
            </a:r>
            <a:fld id="{CFBECFA5-85B5-4C3C-9FDC-2109F7C6F73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Message Digest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820709"/>
              </p:ext>
            </p:extLst>
          </p:nvPr>
        </p:nvGraphicFramePr>
        <p:xfrm>
          <a:off x="1035050" y="2090738"/>
          <a:ext cx="7075488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1" name="Visio" r:id="rId3" imgW="7076132" imgH="2675917" progId="Visio.Drawing.11">
                  <p:embed/>
                </p:oleObj>
              </mc:Choice>
              <mc:Fallback>
                <p:oleObj name="Visio" r:id="rId3" imgW="7076132" imgH="267591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5050" y="2090738"/>
                        <a:ext cx="7075488" cy="267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664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10114" y="1248230"/>
            <a:ext cx="3367315" cy="512354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23-</a:t>
            </a:r>
            <a:fld id="{E1A9AD2C-9FD2-4A11-9BFC-15B21E34F5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High-Level Outline of DES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256910"/>
              </p:ext>
            </p:extLst>
          </p:nvPr>
        </p:nvGraphicFramePr>
        <p:xfrm>
          <a:off x="3240314" y="1451882"/>
          <a:ext cx="2836747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5" name="Visio" r:id="rId3" imgW="2656332" imgH="4476598" progId="Visio.Drawing.6">
                  <p:embed/>
                </p:oleObj>
              </mc:Choice>
              <mc:Fallback>
                <p:oleObj name="Visio" r:id="rId3" imgW="2656332" imgH="447659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314" y="1451882"/>
                        <a:ext cx="2836747" cy="478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84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23-</a:t>
            </a:r>
            <a:fld id="{46D5304C-5ECC-49E5-92A7-B9FC0DC40B0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Players in the World of Cryptographic Security</a:t>
            </a:r>
            <a:endParaRPr lang="en-US" dirty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20055"/>
            <a:ext cx="6858000" cy="5131977"/>
          </a:xfrm>
        </p:spPr>
        <p:txBody>
          <a:bodyPr/>
          <a:lstStyle/>
          <a:p>
            <a:pPr marL="341313" indent="-341313" eaLnBrk="1" hangingPunct="1">
              <a:lnSpc>
                <a:spcPts val="1600"/>
              </a:lnSpc>
              <a:spcBef>
                <a:spcPts val="400"/>
              </a:spcBef>
            </a:pPr>
            <a:r>
              <a:rPr lang="en-US" sz="1400" dirty="0">
                <a:latin typeface="Bookman Old Style" pitchFamily="18" charset="0"/>
              </a:rPr>
              <a:t>National Security Agency (NSA)</a:t>
            </a:r>
          </a:p>
          <a:p>
            <a:pPr marL="741363" lvl="1" indent="-341313" eaLnBrk="1" hangingPunct="1">
              <a:lnSpc>
                <a:spcPts val="1600"/>
              </a:lnSpc>
              <a:spcBef>
                <a:spcPts val="400"/>
              </a:spcBef>
            </a:pPr>
            <a:r>
              <a:rPr lang="en-US" sz="1400" dirty="0">
                <a:latin typeface="Bookman Old Style" pitchFamily="18" charset="0"/>
              </a:rPr>
              <a:t>An agency of the US Dept. of Defense (Ft. Meade MD)</a:t>
            </a:r>
          </a:p>
          <a:p>
            <a:pPr marL="741363" lvl="1" indent="-341313" eaLnBrk="1" hangingPunct="1">
              <a:lnSpc>
                <a:spcPts val="1600"/>
              </a:lnSpc>
              <a:spcBef>
                <a:spcPts val="400"/>
              </a:spcBef>
            </a:pPr>
            <a:r>
              <a:rPr lang="en-US" sz="1400" dirty="0">
                <a:latin typeface="Bookman Old Style" pitchFamily="18" charset="0"/>
              </a:rPr>
              <a:t>Largest US intelligence agency, and world’s foremost experts in cryptography</a:t>
            </a:r>
          </a:p>
          <a:p>
            <a:pPr marL="741363" lvl="1" indent="-341313" eaLnBrk="1" hangingPunct="1">
              <a:lnSpc>
                <a:spcPts val="1600"/>
              </a:lnSpc>
              <a:spcBef>
                <a:spcPts val="400"/>
              </a:spcBef>
            </a:pPr>
            <a:r>
              <a:rPr lang="en-US" sz="1400" dirty="0">
                <a:latin typeface="Bookman Old Style" pitchFamily="18" charset="0"/>
              </a:rPr>
              <a:t>Tasked with using cryptography to protect US government and military communications, and with intercepting the communications of other nations (friend and foe)</a:t>
            </a:r>
          </a:p>
          <a:p>
            <a:pPr marL="341313" indent="-341313" eaLnBrk="1" hangingPunct="1">
              <a:lnSpc>
                <a:spcPts val="1600"/>
              </a:lnSpc>
              <a:spcBef>
                <a:spcPts val="400"/>
              </a:spcBef>
            </a:pPr>
            <a:r>
              <a:rPr lang="en-US" sz="1400" dirty="0">
                <a:latin typeface="Bookman Old Style" pitchFamily="18" charset="0"/>
              </a:rPr>
              <a:t>The Five Eyes Nations</a:t>
            </a:r>
          </a:p>
          <a:p>
            <a:pPr marL="741363" lvl="1" indent="-341313" eaLnBrk="1" hangingPunct="1">
              <a:lnSpc>
                <a:spcPts val="1600"/>
              </a:lnSpc>
              <a:spcBef>
                <a:spcPts val="400"/>
              </a:spcBef>
            </a:pPr>
            <a:r>
              <a:rPr lang="en-US" sz="1400" dirty="0">
                <a:latin typeface="Bookman Old Style" pitchFamily="18" charset="0"/>
              </a:rPr>
              <a:t>The UK, Australia, New Zealand and Canada have treaties of cooperation in comm intel with the US and NSA</a:t>
            </a:r>
          </a:p>
          <a:p>
            <a:pPr marL="341313" indent="-341313" eaLnBrk="1" hangingPunct="1">
              <a:lnSpc>
                <a:spcPts val="1600"/>
              </a:lnSpc>
              <a:spcBef>
                <a:spcPts val="400"/>
              </a:spcBef>
            </a:pPr>
            <a:r>
              <a:rPr lang="en-US" sz="1400" dirty="0">
                <a:latin typeface="Bookman Old Style" pitchFamily="18" charset="0"/>
              </a:rPr>
              <a:t>Government Communication Headquarters (GCHQ)</a:t>
            </a:r>
          </a:p>
          <a:p>
            <a:pPr marL="741363" lvl="1" indent="-341313" eaLnBrk="1" hangingPunct="1">
              <a:lnSpc>
                <a:spcPts val="1600"/>
              </a:lnSpc>
              <a:spcBef>
                <a:spcPts val="400"/>
              </a:spcBef>
            </a:pPr>
            <a:r>
              <a:rPr lang="en-US" sz="1400" dirty="0">
                <a:latin typeface="Bookman Old Style" pitchFamily="18" charset="0"/>
              </a:rPr>
              <a:t>UK equivalent of NSA (they often team up)</a:t>
            </a:r>
          </a:p>
          <a:p>
            <a:pPr marL="341313" indent="-341313" eaLnBrk="1" hangingPunct="1">
              <a:lnSpc>
                <a:spcPts val="1600"/>
              </a:lnSpc>
              <a:spcBef>
                <a:spcPts val="400"/>
              </a:spcBef>
            </a:pPr>
            <a:r>
              <a:rPr lang="en-US" sz="1400" dirty="0">
                <a:latin typeface="Bookman Old Style" pitchFamily="18" charset="0"/>
              </a:rPr>
              <a:t>National Institute of Standards and Technology (NIST)</a:t>
            </a:r>
          </a:p>
          <a:p>
            <a:pPr marL="741363" lvl="1" indent="-341313" eaLnBrk="1" hangingPunct="1">
              <a:lnSpc>
                <a:spcPts val="1600"/>
              </a:lnSpc>
              <a:spcBef>
                <a:spcPts val="400"/>
              </a:spcBef>
            </a:pPr>
            <a:r>
              <a:rPr lang="en-US" sz="1400" dirty="0">
                <a:latin typeface="Bookman Old Style" pitchFamily="18" charset="0"/>
              </a:rPr>
              <a:t>US Dept. of Commerce lab that approves most commercial ciphers used worldwide (often uses NSA expertise)</a:t>
            </a:r>
          </a:p>
          <a:p>
            <a:pPr marL="341313" indent="-341313" eaLnBrk="1" hangingPunct="1">
              <a:lnSpc>
                <a:spcPts val="1600"/>
              </a:lnSpc>
              <a:spcBef>
                <a:spcPts val="400"/>
              </a:spcBef>
            </a:pPr>
            <a:r>
              <a:rPr lang="en-US" sz="1400" dirty="0">
                <a:latin typeface="Bookman Old Style" pitchFamily="18" charset="0"/>
              </a:rPr>
              <a:t>Electronic Frontier Foundation (EFF)</a:t>
            </a:r>
          </a:p>
          <a:p>
            <a:pPr marL="741363" lvl="1" indent="-341313" eaLnBrk="1" hangingPunct="1">
              <a:lnSpc>
                <a:spcPts val="1600"/>
              </a:lnSpc>
              <a:spcBef>
                <a:spcPts val="400"/>
              </a:spcBef>
            </a:pPr>
            <a:r>
              <a:rPr lang="en-US" sz="1400" dirty="0">
                <a:latin typeface="Bookman Old Style" pitchFamily="18" charset="0"/>
              </a:rPr>
              <a:t>Defender of civil liberties and privacy in the digital realm</a:t>
            </a:r>
          </a:p>
          <a:p>
            <a:pPr marL="741363" lvl="1" indent="-341313" eaLnBrk="1" hangingPunct="1">
              <a:lnSpc>
                <a:spcPts val="1600"/>
              </a:lnSpc>
              <a:spcBef>
                <a:spcPts val="400"/>
              </a:spcBef>
            </a:pPr>
            <a:r>
              <a:rPr lang="en-US" sz="1400" dirty="0">
                <a:latin typeface="Bookman Old Style" pitchFamily="18" charset="0"/>
              </a:rPr>
              <a:t>Opposes many NSA and FBI policies and operations</a:t>
            </a:r>
          </a:p>
          <a:p>
            <a:pPr marL="341313" indent="-341313" eaLnBrk="1" hangingPunct="1">
              <a:lnSpc>
                <a:spcPts val="1600"/>
              </a:lnSpc>
              <a:spcBef>
                <a:spcPts val="400"/>
              </a:spcBef>
            </a:pPr>
            <a:r>
              <a:rPr lang="en-US" sz="1400" dirty="0">
                <a:latin typeface="Bookman Old Style" pitchFamily="18" charset="0"/>
              </a:rPr>
              <a:t>American Civil Liberties Union (ACLU)</a:t>
            </a:r>
          </a:p>
          <a:p>
            <a:pPr marL="741363" lvl="1" indent="-341313" eaLnBrk="1" hangingPunct="1">
              <a:lnSpc>
                <a:spcPts val="1600"/>
              </a:lnSpc>
              <a:spcBef>
                <a:spcPts val="400"/>
              </a:spcBef>
            </a:pPr>
            <a:r>
              <a:rPr lang="en-US" sz="1400" dirty="0">
                <a:latin typeface="Bookman Old Style" pitchFamily="18" charset="0"/>
              </a:rPr>
              <a:t>Foremost defender of civil liberties &amp; US Constitution’s Bill of Rights in US courts,  provides legal counsel to EFF and others</a:t>
            </a:r>
          </a:p>
          <a:p>
            <a:pPr marL="400050" lvl="1" indent="0" eaLnBrk="1" hangingPunct="1">
              <a:lnSpc>
                <a:spcPts val="1600"/>
              </a:lnSpc>
              <a:spcBef>
                <a:spcPts val="400"/>
              </a:spcBef>
              <a:buNone/>
            </a:pPr>
            <a:endParaRPr lang="en-US" sz="1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88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CS 2690 Computer Networks II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23-</a:t>
            </a:r>
            <a:fld id="{F7450C44-2950-4444-920F-4801BC7DF342}" type="slidenum">
              <a:rPr lang="en-US" smtClean="0">
                <a:solidFill>
                  <a:srgbClr val="FFFFFF"/>
                </a:solidFill>
              </a:rPr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Quiz Next Time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853748" y="1440674"/>
            <a:ext cx="7363326" cy="3276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Covers text pp. 601 - 622 and 633 – 638, which includes JPEG, MPEG, and introductory security; and lectures 20 – 23.</a:t>
            </a:r>
          </a:p>
        </p:txBody>
      </p:sp>
    </p:spTree>
    <p:extLst>
      <p:ext uri="{BB962C8B-B14F-4D97-AF65-F5344CB8AC3E}">
        <p14:creationId xmlns:p14="http://schemas.microsoft.com/office/powerpoint/2010/main" val="109010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23-</a:t>
            </a:r>
            <a:fld id="{D103135A-1DF0-4A9D-9DA2-F36ED63CBA7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Network Security Technologies That Use Cryptography</a:t>
            </a:r>
            <a:r>
              <a:rPr lang="en-US"/>
              <a:t> </a:t>
            </a:r>
          </a:p>
        </p:txBody>
      </p:sp>
      <p:sp>
        <p:nvSpPr>
          <p:cNvPr id="71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729481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800" i="1" dirty="0">
                <a:latin typeface="Bookman Old Style" pitchFamily="18" charset="0"/>
              </a:rPr>
              <a:t>Cryptography</a:t>
            </a:r>
            <a:r>
              <a:rPr lang="en-US" sz="1800" dirty="0">
                <a:latin typeface="Bookman Old Style" pitchFamily="18" charset="0"/>
              </a:rPr>
              <a:t> (encryption) is the key element in all of these network security technologies:</a:t>
            </a:r>
          </a:p>
          <a:p>
            <a:pPr eaLnBrk="1" hangingPunct="1">
              <a:buFontTx/>
              <a:buNone/>
            </a:pPr>
            <a:endParaRPr lang="en-US" sz="1000" i="1" dirty="0">
              <a:latin typeface="Bookman Old Style" pitchFamily="18" charset="0"/>
            </a:endParaRPr>
          </a:p>
          <a:p>
            <a:pPr eaLnBrk="1" hangingPunct="1"/>
            <a:r>
              <a:rPr lang="en-US" sz="1800" i="1" dirty="0">
                <a:latin typeface="Bookman Old Style" pitchFamily="18" charset="0"/>
              </a:rPr>
              <a:t>Privacy</a:t>
            </a:r>
            <a:r>
              <a:rPr lang="en-US" sz="1800" dirty="0">
                <a:latin typeface="Bookman Old Style" pitchFamily="18" charset="0"/>
              </a:rPr>
              <a:t> or </a:t>
            </a:r>
            <a:r>
              <a:rPr lang="en-US" sz="1800" i="1" dirty="0">
                <a:latin typeface="Bookman Old Style" pitchFamily="18" charset="0"/>
              </a:rPr>
              <a:t>confidentiality</a:t>
            </a:r>
            <a:r>
              <a:rPr lang="en-US" sz="1800" dirty="0">
                <a:latin typeface="Bookman Old Style" pitchFamily="18" charset="0"/>
              </a:rPr>
              <a:t> technologies prevent the disclosure of      information to unauthorized individuals</a:t>
            </a:r>
          </a:p>
          <a:p>
            <a:pPr eaLnBrk="1" hangingPunct="1"/>
            <a:endParaRPr lang="en-US" sz="1000" i="1" dirty="0">
              <a:latin typeface="Bookman Old Style" pitchFamily="18" charset="0"/>
            </a:endParaRPr>
          </a:p>
          <a:p>
            <a:pPr eaLnBrk="1" hangingPunct="1"/>
            <a:r>
              <a:rPr lang="en-US" sz="1800" i="1" dirty="0">
                <a:latin typeface="Bookman Old Style" pitchFamily="18" charset="0"/>
              </a:rPr>
              <a:t>Authentication</a:t>
            </a:r>
            <a:r>
              <a:rPr lang="en-US" sz="1800" dirty="0">
                <a:latin typeface="Bookman Old Style" pitchFamily="18" charset="0"/>
              </a:rPr>
              <a:t> technologies verify that the parties involved in network communication are who they claim to be</a:t>
            </a:r>
          </a:p>
          <a:p>
            <a:pPr eaLnBrk="1" hangingPunct="1"/>
            <a:endParaRPr lang="en-US" sz="1000" i="1" dirty="0">
              <a:latin typeface="Bookman Old Style" pitchFamily="18" charset="0"/>
            </a:endParaRPr>
          </a:p>
          <a:p>
            <a:pPr eaLnBrk="1" hangingPunct="1"/>
            <a:r>
              <a:rPr lang="en-US" sz="1800" i="1" dirty="0">
                <a:latin typeface="Bookman Old Style" pitchFamily="18" charset="0"/>
              </a:rPr>
              <a:t>Data Integrity</a:t>
            </a:r>
            <a:r>
              <a:rPr lang="en-US" sz="1800" dirty="0">
                <a:latin typeface="Bookman Old Style" pitchFamily="18" charset="0"/>
              </a:rPr>
              <a:t> technologies support authentication by verifying that a message has not been altered during transmission</a:t>
            </a:r>
          </a:p>
          <a:p>
            <a:pPr eaLnBrk="1" hangingPunct="1"/>
            <a:endParaRPr lang="en-US" sz="1000" dirty="0">
              <a:latin typeface="Bookman Old Style" pitchFamily="18" charset="0"/>
            </a:endParaRPr>
          </a:p>
          <a:p>
            <a:pPr eaLnBrk="1" hangingPunct="1"/>
            <a:r>
              <a:rPr lang="en-US" sz="1800" dirty="0">
                <a:latin typeface="Bookman Old Style" pitchFamily="18" charset="0"/>
              </a:rPr>
              <a:t>The parties involved in secure communication are usually called </a:t>
            </a:r>
            <a:r>
              <a:rPr lang="en-US" sz="1800" i="1" dirty="0">
                <a:latin typeface="Bookman Old Style" pitchFamily="18" charset="0"/>
              </a:rPr>
              <a:t>participants</a:t>
            </a:r>
            <a:r>
              <a:rPr lang="en-US" sz="1800" dirty="0">
                <a:latin typeface="Bookman Old Style" pitchFamily="18" charset="0"/>
              </a:rPr>
              <a:t>, </a:t>
            </a:r>
            <a:r>
              <a:rPr lang="en-US" sz="1800" i="1" dirty="0">
                <a:latin typeface="Bookman Old Style" pitchFamily="18" charset="0"/>
              </a:rPr>
              <a:t>principals</a:t>
            </a:r>
            <a:r>
              <a:rPr lang="en-US" sz="1800" dirty="0">
                <a:latin typeface="Bookman Old Style" pitchFamily="18" charset="0"/>
              </a:rPr>
              <a:t> or </a:t>
            </a:r>
            <a:r>
              <a:rPr lang="en-US" sz="1800" i="1" dirty="0">
                <a:latin typeface="Bookman Old Style" pitchFamily="18" charset="0"/>
              </a:rPr>
              <a:t>subjects</a:t>
            </a:r>
            <a:r>
              <a:rPr lang="en-US" sz="1800" dirty="0">
                <a:latin typeface="Bookman Old Style" pitchFamily="18" charset="0"/>
              </a:rPr>
              <a:t> ( in examples, almost universally called “Alice” and “Bob”, with “Eve” as the evil eavesdropper)</a:t>
            </a:r>
          </a:p>
          <a:p>
            <a:pPr eaLnBrk="1" hangingPunct="1"/>
            <a:endParaRPr lang="en-US" sz="1200" dirty="0">
              <a:latin typeface="Bookman Old Style" pitchFamily="18" charset="0"/>
            </a:endParaRPr>
          </a:p>
          <a:p>
            <a:pPr marL="0" indent="0" eaLnBrk="1" hangingPunct="1">
              <a:buNone/>
            </a:pPr>
            <a:r>
              <a:rPr lang="en-US" sz="1800" dirty="0">
                <a:latin typeface="Bookman Old Style" pitchFamily="18" charset="0"/>
              </a:rPr>
              <a:t>(</a:t>
            </a:r>
            <a:r>
              <a:rPr lang="en-US" sz="1800" i="1" dirty="0">
                <a:latin typeface="Bookman Old Style" pitchFamily="18" charset="0"/>
              </a:rPr>
              <a:t>Cryptology</a:t>
            </a:r>
            <a:r>
              <a:rPr lang="en-US" sz="1800" dirty="0">
                <a:latin typeface="Bookman Old Style" pitchFamily="18" charset="0"/>
              </a:rPr>
              <a:t> is the study of cryptographic theory and systems)</a:t>
            </a:r>
          </a:p>
          <a:p>
            <a:pPr eaLnBrk="1" hangingPunct="1"/>
            <a:endParaRPr lang="en-US" sz="18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66825" y="1447799"/>
            <a:ext cx="6638925" cy="4411579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23-</a:t>
            </a:r>
            <a:fld id="{1055119E-D7C7-4823-B49B-375EF36E99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KG-84 “Crypto Gear”</a:t>
            </a:r>
            <a:endParaRPr lang="en-US" dirty="0"/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6129020" y="6102578"/>
            <a:ext cx="198323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800" dirty="0">
                <a:latin typeface="Arial" charset="0"/>
              </a:rPr>
              <a:t>From </a:t>
            </a:r>
            <a:r>
              <a:rPr lang="en-US" sz="800" dirty="0"/>
              <a:t>http://en.wikipedia.org/wiki/KG-84</a:t>
            </a:r>
          </a:p>
        </p:txBody>
      </p:sp>
      <p:pic>
        <p:nvPicPr>
          <p:cNvPr id="91138" name="Picture 2" descr="http://upload.wikimedia.org/wikipedia/en/8/88/KG-84.nav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129" y="1613216"/>
            <a:ext cx="5716796" cy="302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48074" y="4852948"/>
            <a:ext cx="5704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These KG-84A and 84C encryption devices were developed</a:t>
            </a:r>
          </a:p>
          <a:p>
            <a:r>
              <a:rPr lang="en-US" sz="1600" dirty="0">
                <a:solidFill>
                  <a:schemeClr val="bg1"/>
                </a:solidFill>
              </a:rPr>
              <a:t>by the National Security Agency for use by the U.S. military.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128 bit keys were installed with a removable memory device.</a:t>
            </a:r>
          </a:p>
        </p:txBody>
      </p:sp>
    </p:spTree>
    <p:extLst>
      <p:ext uri="{BB962C8B-B14F-4D97-AF65-F5344CB8AC3E}">
        <p14:creationId xmlns:p14="http://schemas.microsoft.com/office/powerpoint/2010/main" val="39171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834604" y="1435864"/>
            <a:ext cx="3503365" cy="4660134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23-</a:t>
            </a:r>
            <a:fld id="{1055119E-D7C7-4823-B49B-375EF36E990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Top-Secret Biometric Device</a:t>
            </a:r>
            <a:endParaRPr lang="en-US" dirty="0"/>
          </a:p>
        </p:txBody>
      </p:sp>
      <p:pic>
        <p:nvPicPr>
          <p:cNvPr id="100358" name="Picture 6" descr="Image result for iphon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16" y="1762237"/>
            <a:ext cx="3710542" cy="400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1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23-</a:t>
            </a:r>
            <a:fld id="{1055119E-D7C7-4823-B49B-375EF36E99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Where Security Fits in the Protocol Stack</a:t>
            </a:r>
            <a:r>
              <a:rPr lang="en-US"/>
              <a:t> </a:t>
            </a:r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5753100" y="6102578"/>
            <a:ext cx="302358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latin typeface="Arial" charset="0"/>
              </a:rPr>
              <a:t>Adapted from </a:t>
            </a:r>
            <a:r>
              <a:rPr lang="en-US" sz="800" u="sng">
                <a:latin typeface="Arial" charset="0"/>
              </a:rPr>
              <a:t>SSL and TLS</a:t>
            </a:r>
            <a:r>
              <a:rPr lang="en-US" sz="800">
                <a:latin typeface="Arial" charset="0"/>
              </a:rPr>
              <a:t> by Eric Rescorla, Addison Wesley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202256"/>
              </p:ext>
            </p:extLst>
          </p:nvPr>
        </p:nvGraphicFramePr>
        <p:xfrm>
          <a:off x="1143000" y="1828800"/>
          <a:ext cx="6781800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4" name="Visio" r:id="rId3" imgW="6345724" imgH="3259314" progId="Visio.Drawing.11">
                  <p:embed/>
                </p:oleObj>
              </mc:Choice>
              <mc:Fallback>
                <p:oleObj name="Visio" r:id="rId3" imgW="6345724" imgH="32593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8800"/>
                        <a:ext cx="6781800" cy="347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9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66825" y="1447800"/>
            <a:ext cx="6638925" cy="41148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23-</a:t>
            </a:r>
            <a:fld id="{EAB2898C-EC93-4119-9091-3570FA902D1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Figure 8.1  Symmetric-Key Encryption and Decryption</a:t>
            </a:r>
            <a:r>
              <a:rPr lang="en-US" dirty="0"/>
              <a:t> </a:t>
            </a:r>
          </a:p>
        </p:txBody>
      </p:sp>
      <p:pic>
        <p:nvPicPr>
          <p:cNvPr id="7" name="Picture 2" descr="f08-01-9780123850591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49" y="1833562"/>
            <a:ext cx="5889625" cy="351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56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23-</a:t>
            </a:r>
            <a:fld id="{D103135A-1DF0-4A9D-9DA2-F36ED63CBA7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Cryptographic Terms</a:t>
            </a:r>
            <a:endParaRPr lang="en-US" dirty="0"/>
          </a:p>
        </p:txBody>
      </p:sp>
      <p:sp>
        <p:nvSpPr>
          <p:cNvPr id="71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6927" y="1386190"/>
            <a:ext cx="8229600" cy="4729481"/>
          </a:xfrm>
        </p:spPr>
        <p:txBody>
          <a:bodyPr/>
          <a:lstStyle/>
          <a:p>
            <a:pPr eaLnBrk="1" hangingPunct="1"/>
            <a:r>
              <a:rPr lang="en-US" sz="1800" i="1" dirty="0">
                <a:latin typeface="Bookman Old Style" pitchFamily="18" charset="0"/>
              </a:rPr>
              <a:t>Cleartext </a:t>
            </a:r>
            <a:r>
              <a:rPr lang="en-US" sz="1800" dirty="0">
                <a:latin typeface="Bookman Old Style" pitchFamily="18" charset="0"/>
              </a:rPr>
              <a:t>or</a:t>
            </a:r>
            <a:r>
              <a:rPr lang="en-US" sz="1800" i="1" dirty="0">
                <a:latin typeface="Bookman Old Style" pitchFamily="18" charset="0"/>
              </a:rPr>
              <a:t> plaintext </a:t>
            </a:r>
            <a:r>
              <a:rPr lang="en-US" sz="1800" dirty="0">
                <a:latin typeface="Bookman Old Style" pitchFamily="18" charset="0"/>
              </a:rPr>
              <a:t>– message that has not yet been encrypted, or that has already been decrypted (does not necessarily imply text characters, could be anything)</a:t>
            </a:r>
          </a:p>
          <a:p>
            <a:pPr eaLnBrk="1" hangingPunct="1"/>
            <a:endParaRPr lang="en-US" sz="800" dirty="0">
              <a:latin typeface="Bookman Old Style" pitchFamily="18" charset="0"/>
            </a:endParaRPr>
          </a:p>
          <a:p>
            <a:pPr eaLnBrk="1" hangingPunct="1"/>
            <a:r>
              <a:rPr lang="en-US" sz="1800" i="1" dirty="0">
                <a:latin typeface="Bookman Old Style" pitchFamily="18" charset="0"/>
              </a:rPr>
              <a:t>Ciphertext </a:t>
            </a:r>
            <a:r>
              <a:rPr lang="en-US" sz="1800" dirty="0">
                <a:latin typeface="Bookman Old Style" pitchFamily="18" charset="0"/>
              </a:rPr>
              <a:t>– message that has been encrypted,  usually to  protect it from disclosure to unauthorized participants (such as Eve)</a:t>
            </a:r>
          </a:p>
          <a:p>
            <a:pPr eaLnBrk="1" hangingPunct="1"/>
            <a:endParaRPr lang="en-US" sz="800" i="1" dirty="0">
              <a:latin typeface="Bookman Old Style" pitchFamily="18" charset="0"/>
            </a:endParaRPr>
          </a:p>
          <a:p>
            <a:pPr eaLnBrk="1" hangingPunct="1"/>
            <a:r>
              <a:rPr lang="en-US" sz="1800" i="1" dirty="0">
                <a:latin typeface="Bookman Old Style" pitchFamily="18" charset="0"/>
              </a:rPr>
              <a:t>Cipher –</a:t>
            </a:r>
            <a:r>
              <a:rPr lang="en-US" sz="1800" dirty="0">
                <a:latin typeface="Bookman Old Style" pitchFamily="18" charset="0"/>
              </a:rPr>
              <a:t> an algorithm or calculation that encrypts or decrypts a message</a:t>
            </a:r>
          </a:p>
          <a:p>
            <a:pPr eaLnBrk="1" hangingPunct="1"/>
            <a:endParaRPr lang="en-US" sz="800" dirty="0">
              <a:latin typeface="Bookman Old Style" pitchFamily="18" charset="0"/>
            </a:endParaRPr>
          </a:p>
          <a:p>
            <a:pPr eaLnBrk="1" hangingPunct="1"/>
            <a:r>
              <a:rPr lang="en-US" sz="1800" i="1" dirty="0">
                <a:latin typeface="Bookman Old Style" pitchFamily="18" charset="0"/>
              </a:rPr>
              <a:t>Key</a:t>
            </a:r>
            <a:r>
              <a:rPr lang="en-US" sz="1800" dirty="0">
                <a:latin typeface="Bookman Old Style" pitchFamily="18" charset="0"/>
              </a:rPr>
              <a:t> – a binary value, generally the “secret” used to encrypt and decrypt a message  </a:t>
            </a:r>
          </a:p>
          <a:p>
            <a:pPr lvl="1" eaLnBrk="1" hangingPunct="1"/>
            <a:r>
              <a:rPr lang="en-US" sz="1800" dirty="0">
                <a:latin typeface="Bookman Old Style" pitchFamily="18" charset="0"/>
              </a:rPr>
              <a:t>May be based on a “password” or randomly generated</a:t>
            </a:r>
          </a:p>
          <a:p>
            <a:pPr lvl="1" eaLnBrk="1" hangingPunct="1"/>
            <a:r>
              <a:rPr lang="en-US" sz="1800" dirty="0">
                <a:latin typeface="Bookman Old Style" pitchFamily="18" charset="0"/>
              </a:rPr>
              <a:t>Typically large, hard to guess, random, and protected from disclosure</a:t>
            </a:r>
          </a:p>
          <a:p>
            <a:pPr lvl="1" eaLnBrk="1" hangingPunct="1"/>
            <a:r>
              <a:rPr lang="en-US" sz="1800" dirty="0">
                <a:latin typeface="Bookman Old Style" pitchFamily="18" charset="0"/>
              </a:rPr>
              <a:t>Not always a secret</a:t>
            </a:r>
          </a:p>
          <a:p>
            <a:pPr lvl="1" eaLnBrk="1" hangingPunct="1"/>
            <a:r>
              <a:rPr lang="en-US" sz="1800" dirty="0">
                <a:latin typeface="Bookman Old Style" pitchFamily="18" charset="0"/>
              </a:rPr>
              <a:t>Lifetime before expiration may be seconds to years</a:t>
            </a:r>
          </a:p>
          <a:p>
            <a:pPr marL="0" indent="0" eaLnBrk="1" hangingPunct="1">
              <a:buNone/>
            </a:pPr>
            <a:endParaRPr lang="en-US" sz="1200" dirty="0">
              <a:latin typeface="Bookman Old Style" pitchFamily="18" charset="0"/>
            </a:endParaRPr>
          </a:p>
          <a:p>
            <a:pPr marL="0" indent="0" eaLnBrk="1" hangingPunct="1">
              <a:buNone/>
            </a:pPr>
            <a:endParaRPr lang="en-US" sz="18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5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23-</a:t>
            </a:r>
            <a:fld id="{46D5304C-5ECC-49E5-92A7-B9FC0DC40B0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Factors That Determine Effectiveness of Cryptography</a:t>
            </a:r>
            <a:r>
              <a:rPr lang="en-US"/>
              <a:t> 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15373"/>
            <a:ext cx="6858000" cy="4288135"/>
          </a:xfrm>
        </p:spPr>
        <p:txBody>
          <a:bodyPr/>
          <a:lstStyle/>
          <a:p>
            <a:pPr marL="341313" indent="-341313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Key length </a:t>
            </a:r>
          </a:p>
          <a:p>
            <a:pPr marL="741363" lvl="1" indent="-341313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Longer and more random keys are harder to guess or “brute force”</a:t>
            </a:r>
          </a:p>
          <a:p>
            <a:pPr marL="741363" lvl="1" indent="-341313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Some ciphers offer a choice of key lengths</a:t>
            </a:r>
          </a:p>
          <a:p>
            <a:pPr marL="341313" indent="-341313" eaLnBrk="1" hangingPunct="1">
              <a:spcBef>
                <a:spcPts val="1200"/>
              </a:spcBef>
            </a:pPr>
            <a:r>
              <a:rPr lang="en-US" sz="1600" dirty="0">
                <a:latin typeface="Bookman Old Style" pitchFamily="18" charset="0"/>
              </a:rPr>
              <a:t>The strength of the cipher (encryption algorithm) – how well it hides the plaintext data</a:t>
            </a:r>
          </a:p>
          <a:p>
            <a:pPr marL="341313" indent="-341313" eaLnBrk="1" hangingPunct="1">
              <a:spcBef>
                <a:spcPts val="1200"/>
              </a:spcBef>
            </a:pPr>
            <a:r>
              <a:rPr lang="en-US" sz="1600" dirty="0">
                <a:latin typeface="Bookman Old Style" pitchFamily="18" charset="0"/>
              </a:rPr>
              <a:t>Whether the cipher process is public knowledge</a:t>
            </a:r>
          </a:p>
          <a:p>
            <a:pPr marL="341313" indent="-341313" eaLnBrk="1" hangingPunct="1">
              <a:spcBef>
                <a:spcPts val="1200"/>
              </a:spcBef>
            </a:pPr>
            <a:r>
              <a:rPr lang="en-US" sz="1600" dirty="0">
                <a:latin typeface="Bookman Old Style" pitchFamily="18" charset="0"/>
              </a:rPr>
              <a:t>How carefully the key is protected from disclosure</a:t>
            </a:r>
          </a:p>
          <a:p>
            <a:pPr marL="341313" indent="-341313" eaLnBrk="1" hangingPunct="1">
              <a:spcBef>
                <a:spcPts val="1200"/>
              </a:spcBef>
            </a:pPr>
            <a:r>
              <a:rPr lang="en-US" sz="1600" dirty="0">
                <a:latin typeface="Bookman Old Style" pitchFamily="18" charset="0"/>
              </a:rPr>
              <a:t>How frequently the key is changed, and how many messages are encrypted with the same key</a:t>
            </a:r>
          </a:p>
          <a:p>
            <a:pPr marL="341313" indent="-341313" eaLnBrk="1" hangingPunct="1">
              <a:spcBef>
                <a:spcPts val="1200"/>
              </a:spcBef>
            </a:pPr>
            <a:r>
              <a:rPr lang="en-US" sz="1600" dirty="0">
                <a:latin typeface="Bookman Old Style" pitchFamily="18" charset="0"/>
              </a:rPr>
              <a:t>Whether anything can be assumed about message content (e.g., a certain header format, size of data fields)</a:t>
            </a:r>
          </a:p>
          <a:p>
            <a:pPr marL="341313" indent="-341313" eaLnBrk="1" hangingPunct="1">
              <a:spcBef>
                <a:spcPts val="1200"/>
              </a:spcBef>
            </a:pPr>
            <a:r>
              <a:rPr lang="en-US" sz="1600" dirty="0">
                <a:latin typeface="Bookman Old Style" pitchFamily="18" charset="0"/>
              </a:rPr>
              <a:t>How we organize the data after encryption (called the </a:t>
            </a:r>
            <a:r>
              <a:rPr lang="en-US" sz="1600" i="1" dirty="0">
                <a:latin typeface="Bookman Old Style" pitchFamily="18" charset="0"/>
              </a:rPr>
              <a:t>mode of operation</a:t>
            </a:r>
            <a:r>
              <a:rPr lang="en-US" sz="1600" dirty="0">
                <a:latin typeface="Bookman Old Style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997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51543" y="1676400"/>
            <a:ext cx="8030481" cy="28670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23-</a:t>
            </a:r>
            <a:fld id="{319AA141-163C-4A4F-957E-728C8A1A5A7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Taxonomy of Network Security</a:t>
            </a:r>
            <a:r>
              <a:rPr lang="en-US"/>
              <a:t> 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667589"/>
              </p:ext>
            </p:extLst>
          </p:nvPr>
        </p:nvGraphicFramePr>
        <p:xfrm>
          <a:off x="571500" y="1858962"/>
          <a:ext cx="83058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7" name="Visio" r:id="rId3" imgW="9133332" imgH="2510028" progId="Visio.Drawing.11">
                  <p:embed/>
                </p:oleObj>
              </mc:Choice>
              <mc:Fallback>
                <p:oleObj name="Visio" r:id="rId3" imgW="9133332" imgH="2510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858962"/>
                        <a:ext cx="8305800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457200" y="3566160"/>
            <a:ext cx="4612640" cy="1056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172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C000"/>
      </a:hlink>
      <a:folHlink>
        <a:srgbClr val="00B05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18165</TotalTime>
  <Words>795</Words>
  <Application>Microsoft Macintosh PowerPoint</Application>
  <PresentationFormat>On-screen Show (4:3)</PresentationFormat>
  <Paragraphs>105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Default Design</vt:lpstr>
      <vt:lpstr>Visio</vt:lpstr>
      <vt:lpstr>CS 2690 Computer Networks II  Lecture 23 Chapter 8: Network Security Introduction to Network Security</vt:lpstr>
      <vt:lpstr>Network Security Technologies That Use Cryptography </vt:lpstr>
      <vt:lpstr>KG-84 “Crypto Gear”</vt:lpstr>
      <vt:lpstr>Top-Secret Biometric Device</vt:lpstr>
      <vt:lpstr>Where Security Fits in the Protocol Stack </vt:lpstr>
      <vt:lpstr>Figure 8.1  Symmetric-Key Encryption and Decryption </vt:lpstr>
      <vt:lpstr>Cryptographic Terms</vt:lpstr>
      <vt:lpstr>Factors That Determine Effectiveness of Cryptography </vt:lpstr>
      <vt:lpstr>Taxonomy of Network Security </vt:lpstr>
      <vt:lpstr>Figure 8.1  Symmetric-Key Encryption and Decryption </vt:lpstr>
      <vt:lpstr>Figure 8.3  Public-Key Encryption </vt:lpstr>
      <vt:lpstr>Message Digest</vt:lpstr>
      <vt:lpstr>High-Level Outline of DES</vt:lpstr>
      <vt:lpstr>Players in the World of Cryptographic Security</vt:lpstr>
      <vt:lpstr>Quiz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 Pt. Slide Title (Bold)</dc:title>
  <dc:creator>David Heldenbrand</dc:creator>
  <cp:lastModifiedBy>Sayeed Sajal</cp:lastModifiedBy>
  <cp:revision>863</cp:revision>
  <cp:lastPrinted>2015-03-27T15:24:24Z</cp:lastPrinted>
  <dcterms:created xsi:type="dcterms:W3CDTF">2003-04-27T18:03:04Z</dcterms:created>
  <dcterms:modified xsi:type="dcterms:W3CDTF">2020-11-13T22:37:39Z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