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75" r:id="rId2"/>
    <p:sldId id="388" r:id="rId3"/>
    <p:sldId id="399" r:id="rId4"/>
    <p:sldId id="400" r:id="rId5"/>
    <p:sldId id="389" r:id="rId6"/>
    <p:sldId id="395" r:id="rId7"/>
    <p:sldId id="396" r:id="rId8"/>
    <p:sldId id="402" r:id="rId9"/>
    <p:sldId id="403" r:id="rId10"/>
    <p:sldId id="404" r:id="rId11"/>
    <p:sldId id="405" r:id="rId12"/>
    <p:sldId id="406" r:id="rId13"/>
    <p:sldId id="398" r:id="rId1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FF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3CEE70-194E-49E7-BF26-3A16FFBA5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1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1825-0E01-43E8-BC90-0EDE781DE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C0FBE-C155-4F7B-A07C-57FA778ABF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1FB8C911-DFE9-4E11-93F0-9DC7238E1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02C7F44F-37D7-432A-9065-532415AA9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41A3FAD0-7E64-4E7B-9A72-EB2AB20E6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9538AA08-B9F3-473A-A4C9-62E7643D2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C45EFE2B-2CFE-4C7B-9EAF-4435A9A32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260DE12C-EECC-4CE1-89A9-E5274CBD4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34B363C7-F63B-47FB-AF77-B4679E2C5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AB6DC81F-556B-4CDA-A343-4D6CA6DD0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6F29083C-A7E0-44DF-BD35-244BF73C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93F03F6D-C397-4B0A-8A62-AC1FADCFE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23-</a:t>
            </a:r>
            <a:fld id="{AE9FD12F-AF79-4BFE-AA8E-43347C3A6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11/5/19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 dirty="0"/>
              <a:t>23-</a:t>
            </a:r>
            <a:fld id="{0541D0F9-0417-41C2-8719-86C1FCD041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5g-availability-us-41559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ectrum.ieee.org/static/the-race-to-5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E82E4736-3EF1-4C20-B9D1-7DF56B4D57B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23</a:t>
            </a:r>
            <a:br>
              <a:rPr lang="en-US" sz="2800" b="1" dirty="0"/>
            </a:br>
            <a:r>
              <a:rPr lang="en-US" sz="2800" b="1" dirty="0"/>
              <a:t> 4G, LTE and 5G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5G Spectrum</a:t>
            </a:r>
            <a:endParaRPr lang="en-US" sz="16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0000" cy="4419600"/>
          </a:xfrm>
        </p:spPr>
        <p:txBody>
          <a:bodyPr/>
          <a:lstStyle/>
          <a:p>
            <a:pPr marL="349250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Minimize use of radio spectrum below 6GHz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5G’s FR1 (Frequency Range 1) is everything under 6GHz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Max 100MHz channels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Good penetration of building walls/floors/roofs, and trees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3.5GHz band will likely be used by all carriers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FR2 is above 24GHz (“millimeter wavelength”)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50 – 400MHz channels, which can be combined (“bonded”)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Up to 40Gps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Poor structural penetration, but small cells should help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5G Performance Goals</a:t>
            </a:r>
            <a:endParaRPr lang="en-US" sz="16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Reduce latency from ~25ms down to 1ms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Important for self-driving cars, high performance games, precision manufacturing robots, etc.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Data rates will be significantly faster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Much depends on how much spectrum becomes available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Goal is 100x faster than 4G, but that won’t happen soon, if ever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Scale up to handle 10’s of billions of IoT devices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Maintain backward compatibility with 4G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Some rural areas may never see 5G	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5G NR (“new radio”) devices will contain software-defined radios, allowing significant changes to frequencies and modulation schemes (but not antennas) via software updates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400" dirty="0">
                <a:latin typeface="Bookman Old Style" pitchFamily="18" charset="0"/>
              </a:rPr>
              <a:t>See </a:t>
            </a:r>
            <a:r>
              <a:rPr lang="en-US" sz="1400" dirty="0">
                <a:latin typeface="Bookman Old Style" pitchFamily="18" charset="0"/>
                <a:hlinkClick r:id="rId2"/>
              </a:rPr>
              <a:t>https://www.lifewire.com/5g-availability-us-4155914</a:t>
            </a:r>
            <a:r>
              <a:rPr lang="en-US" sz="1400" dirty="0">
                <a:latin typeface="Bookman Old Style" panose="02050604050505020204" pitchFamily="18" charset="0"/>
              </a:rPr>
              <a:t> for rollout schedules</a:t>
            </a:r>
          </a:p>
          <a:p>
            <a:pPr marL="349250" indent="-349250" eaLnBrk="1" hangingPunct="1">
              <a:spcBef>
                <a:spcPts val="1800"/>
              </a:spcBef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9250" indent="-349250" eaLnBrk="1" hangingPunct="1">
              <a:spcBef>
                <a:spcPts val="1800"/>
              </a:spcBef>
            </a:pP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400" b="1" dirty="0"/>
              <a:t>Some Early 5G Devices</a:t>
            </a:r>
            <a:endParaRPr lang="en-US" sz="1600" b="1" dirty="0"/>
          </a:p>
        </p:txBody>
      </p:sp>
      <p:pic>
        <p:nvPicPr>
          <p:cNvPr id="1026" name="Picture 2" descr="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3" y="990600"/>
            <a:ext cx="2607926" cy="24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123" y="3487998"/>
            <a:ext cx="407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Motorola moto z</a:t>
            </a:r>
            <a:r>
              <a:rPr lang="en-US" sz="1400" baseline="30000" dirty="0"/>
              <a:t>3</a:t>
            </a:r>
            <a:r>
              <a:rPr lang="en-US" sz="1400" dirty="0"/>
              <a:t> paired with 5G moto mod cover</a:t>
            </a:r>
          </a:p>
        </p:txBody>
      </p:sp>
      <p:pic>
        <p:nvPicPr>
          <p:cNvPr id="1028" name="Picture 4" descr="AT&amp;T intros its first 5G Evolution mobile hotspot | Phone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83" y="4018456"/>
            <a:ext cx="3238500" cy="20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5448" y="6020276"/>
            <a:ext cx="396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AT&amp;T NETGEAR Nighthawk 5G Mobile Hotspot</a:t>
            </a:r>
          </a:p>
        </p:txBody>
      </p:sp>
      <p:pic>
        <p:nvPicPr>
          <p:cNvPr id="1030" name="Picture 6" descr="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39" y="990600"/>
            <a:ext cx="3401988" cy="25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5546" y="3542091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Samsung Galaxy S10 5G</a:t>
            </a:r>
          </a:p>
        </p:txBody>
      </p:sp>
      <p:pic>
        <p:nvPicPr>
          <p:cNvPr id="1032" name="Picture 8" descr="Huawei unveils the 5G foldable Mate X smartphone starting at $2,600 - RocketNews | Top News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26" y="4018456"/>
            <a:ext cx="2754538" cy="200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4265" y="6019796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Huawei Mate X 5G Foldable</a:t>
            </a:r>
          </a:p>
        </p:txBody>
      </p:sp>
    </p:spTree>
    <p:extLst>
      <p:ext uri="{BB962C8B-B14F-4D97-AF65-F5344CB8AC3E}">
        <p14:creationId xmlns:p14="http://schemas.microsoft.com/office/powerpoint/2010/main" val="10919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0D69C0F9-5B03-4B9C-848A-1DA75B4030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(End of Chapter 2 Slides) </a:t>
            </a:r>
          </a:p>
        </p:txBody>
      </p:sp>
    </p:spTree>
    <p:extLst>
      <p:ext uri="{BB962C8B-B14F-4D97-AF65-F5344CB8AC3E}">
        <p14:creationId xmlns:p14="http://schemas.microsoft.com/office/powerpoint/2010/main" val="30473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95F42B77-2C34-47F4-9FC3-591F365B14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Long Term Evolution (LTE)</a:t>
            </a:r>
            <a:endParaRPr lang="en-US" sz="1600" b="1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467600" cy="4953000"/>
          </a:xfrm>
        </p:spPr>
        <p:txBody>
          <a:bodyPr/>
          <a:lstStyle/>
          <a:p>
            <a:pPr marL="349250" indent="-349250" eaLnBrk="1" hangingPunct="1"/>
            <a:r>
              <a:rPr lang="en-US" sz="1600" dirty="0">
                <a:latin typeface="Bookman Old Style" pitchFamily="18" charset="0"/>
              </a:rPr>
              <a:t>The ITU IMT Initiative says “4G” must deliver 100Mbps downloads to moving users and 1Gbps to stationary users</a:t>
            </a:r>
          </a:p>
          <a:p>
            <a:pPr marL="349250" indent="-349250" eaLnBrk="1" hangingPunct="1"/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r>
              <a:rPr lang="en-US" sz="1600" i="1" dirty="0">
                <a:latin typeface="Bookman Old Style" pitchFamily="18" charset="0"/>
              </a:rPr>
              <a:t>LTE</a:t>
            </a:r>
            <a:r>
              <a:rPr lang="en-US" sz="1600" dirty="0">
                <a:latin typeface="Bookman Old Style" pitchFamily="18" charset="0"/>
              </a:rPr>
              <a:t> is a set of standards that provides a transition path to 4G</a:t>
            </a:r>
          </a:p>
          <a:p>
            <a:pPr marL="349250" indent="-349250" eaLnBrk="1" hangingPunct="1"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r>
              <a:rPr lang="en-US" sz="1600" dirty="0">
                <a:latin typeface="Bookman Old Style" pitchFamily="18" charset="0"/>
              </a:rPr>
              <a:t>E-UTRAN is the official 3GPP name for LTE (the “marketing” name)</a:t>
            </a:r>
          </a:p>
          <a:p>
            <a:pPr marL="349250" indent="-349250" eaLnBrk="1" hangingPunct="1"/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r>
              <a:rPr lang="en-US" sz="1600" dirty="0">
                <a:latin typeface="Bookman Old Style" pitchFamily="18" charset="0"/>
              </a:rPr>
              <a:t>We’re currently running </a:t>
            </a:r>
            <a:r>
              <a:rPr lang="en-US" sz="1600" i="1" dirty="0">
                <a:latin typeface="Bookman Old Style" pitchFamily="18" charset="0"/>
              </a:rPr>
              <a:t>LTE Release 8</a:t>
            </a:r>
            <a:r>
              <a:rPr lang="en-US" sz="1600" dirty="0">
                <a:latin typeface="Bookman Old Style" pitchFamily="18" charset="0"/>
              </a:rPr>
              <a:t> in the U.S. (aka “3.9G”), a 3GPP technology that should provide ~100Mbps down and ~50Mbps up for mobile users</a:t>
            </a:r>
          </a:p>
          <a:p>
            <a:pPr marL="349250" indent="-349250" eaLnBrk="1" hangingPunct="1"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r>
              <a:rPr lang="en-US" sz="1600" dirty="0">
                <a:latin typeface="Bookman Old Style" pitchFamily="18" charset="0"/>
              </a:rPr>
              <a:t>Despite claims to the contrary by carriers, LTE Rel. 8 is not 4G (by the ITU definition) because it doesn’t provide the required data rates</a:t>
            </a:r>
          </a:p>
          <a:p>
            <a:pPr marL="349250" indent="-349250" eaLnBrk="1" hangingPunct="1"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r>
              <a:rPr lang="en-US" sz="1600" i="1" dirty="0">
                <a:latin typeface="Bookman Old Style" pitchFamily="18" charset="0"/>
              </a:rPr>
              <a:t>LTE-Advanced</a:t>
            </a:r>
            <a:r>
              <a:rPr lang="en-US" sz="1600" dirty="0">
                <a:latin typeface="Bookman Old Style" pitchFamily="18" charset="0"/>
              </a:rPr>
              <a:t> (LTE Release 10) should have been true 4G (1Gbps downloads to stationary users), but we’ll probably get 5G first</a:t>
            </a:r>
          </a:p>
          <a:p>
            <a:pPr marL="349250" indent="-349250" eaLnBrk="1" hangingPunct="1"/>
            <a:endParaRPr lang="en-US" sz="1600" dirty="0">
              <a:latin typeface="Bookman Old Style" pitchFamily="18" charset="0"/>
            </a:endParaRPr>
          </a:p>
          <a:p>
            <a:pPr marL="349250" indent="-349250" eaLnBrk="1" hangingPunct="1"/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12420DA4-F96E-49CC-BAF1-3F17BC126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2018-19 Carrier Download Rates*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562600" y="6059935"/>
            <a:ext cx="27109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From https://www.pcmag.com/Fastest-Mobile-Networks</a:t>
            </a:r>
          </a:p>
        </p:txBody>
      </p:sp>
      <p:pic>
        <p:nvPicPr>
          <p:cNvPr id="1026" name="Picture 2" descr="Fastest Mobile Networks Average 4G Download Spee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5802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6013768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</a:rPr>
              <a:t>*U.S. overall</a:t>
            </a:r>
          </a:p>
        </p:txBody>
      </p:sp>
    </p:spTree>
    <p:extLst>
      <p:ext uri="{BB962C8B-B14F-4D97-AF65-F5344CB8AC3E}">
        <p14:creationId xmlns:p14="http://schemas.microsoft.com/office/powerpoint/2010/main" val="7379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12420DA4-F96E-49CC-BAF1-3F17BC126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Carrier Performance in Salt Lake City (2017)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4991878" y="5823624"/>
            <a:ext cx="37769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  From https://www.pcmag.com/article/354110/fastest-mobile-networks-2017/29</a:t>
            </a:r>
          </a:p>
        </p:txBody>
      </p:sp>
      <p:pic>
        <p:nvPicPr>
          <p:cNvPr id="3074" name="Picture 2" descr="A table about carrier performance in Salt Lake City from 2017. The four providers are AT&amp;T, Sprint, T-Mobile, and Verizon. Maximum Download Speed (Mbps): AT&amp;T is 123.9, Spring is 86.1, T-Mobile is 106.2, and Verizon is 109.7. Average Download Speed (Mbps): AT&amp;T is 19.5, Sprint is 17.7, T-Mobile is 26.8, and Verizon is 31.3. Downloads Above 5Mbps (%): AT&amp;T is 82%, Sprint is 53%, T-Mobile is 72% and Verizon is 81%. Maximum Upload Speed (Mbps): AT&amp;T is 26.5, Sprint is 16.5, T-Mobile is 41.2, and Verizon is 37.6. Average Upload Speed (Mbps): AT&amp;T is 8.8, Sprint is 5.8, T-Mobile is 17.6, and Verizon is 12.9. Uploads Over 2Mbps (%): AT&amp;T is 82%, Sprint is 83%, T-Mobile is 96%, and Verizon is 66%. Average Ping (ms): AT&amp;T is 72.54, Sprint is 89.52, T-Mobile is 62.91, and Verizon is 62.40. Reliability (%): AT&amp;T is 100%, Sprint is 94%, T-Mobile is 99%, and Verizon is 97%. Speed Score (out of 100): AT&amp;T is 83, Sprint is 69, T-Mobile is 94, and Verizon is 93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207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B152219B-C853-4613-A1E7-3B45F13DA1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Current Cellular Technical Specifications</a:t>
            </a:r>
            <a:endParaRPr lang="en-US" sz="1600" b="1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05790"/>
              </p:ext>
            </p:extLst>
          </p:nvPr>
        </p:nvGraphicFramePr>
        <p:xfrm>
          <a:off x="990600" y="1143000"/>
          <a:ext cx="7086600" cy="4051402"/>
        </p:xfrm>
        <a:graphic>
          <a:graphicData uri="http://schemas.openxmlformats.org/drawingml/2006/table">
            <a:tbl>
              <a:tblPr first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“4G” LTE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(3GPP Rel. 8)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4G (LTE-Advanced)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(3GPP Rel. 10)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(3GPP Rel. 15 &amp; 20)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Layer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Downlink: OFDMA*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SC-FDMA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OFDMA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SC-FDMA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OFDMA?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SC-FDMA?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Duplex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TDD**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Channel Bandwidth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1.4, 3, 5, 10,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 20 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1.4, 3, 5, 10,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 20 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≤100Mhz (FR1)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≤400MHz (FR2)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Spectrum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 – 800MHz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 – 800MHz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(T-Mobile has 600MHz)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FR1: 600MHz – 6GHz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FR2: &gt;24GHz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Peak Data Rates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302 Mbps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75 Mbps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1 Gbps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300 Mbps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10 Gbps (100Mbps – 1Gbps actual)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? Mbps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Spectral Efficiency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1.91 bps/Hz (2x2)</a:t>
                      </a:r>
                      <a:r>
                        <a:rPr lang="en-US" sz="1100" i="1" baseline="30000" dirty="0">
                          <a:latin typeface="Bookman Old Style" pitchFamily="18" charset="0"/>
                        </a:rPr>
                        <a:t>††</a:t>
                      </a:r>
                      <a:endParaRPr kumimoji="0" lang="en-US" sz="11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0.72 bps/Hz (1x2)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30 bps/Hz?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15 bps/Hz?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DL: ? bps/Hz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UP: ? bps/Hz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 ~30ms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Handoff &lt; 50ms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 ~5ms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Handoff &lt; 50ms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 ~1ms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Handoff ~?ms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64" name="Text Box 4"/>
          <p:cNvSpPr txBox="1">
            <a:spLocks noChangeArrowheads="1"/>
          </p:cNvSpPr>
          <p:nvPr/>
        </p:nvSpPr>
        <p:spPr bwMode="auto">
          <a:xfrm>
            <a:off x="3048000" y="6162754"/>
            <a:ext cx="58192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Adapted from “WiMAX vs. LTE: Who Will Lead the Broadband Mobile Internet?”, Abichar et al, </a:t>
            </a:r>
            <a:r>
              <a:rPr lang="en-US" sz="800" i="1" dirty="0"/>
              <a:t>IT Professional</a:t>
            </a:r>
            <a:r>
              <a:rPr lang="en-US" sz="800" dirty="0"/>
              <a:t>, vol. 12 no.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1" y="5333999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Bookman Old Style" pitchFamily="18" charset="0"/>
              </a:rPr>
              <a:t>*Orthogonal Frequency-Division Multiple Access</a:t>
            </a:r>
          </a:p>
          <a:p>
            <a:r>
              <a:rPr lang="en-US" sz="1100" i="1" dirty="0">
                <a:latin typeface="Bookman Old Style" pitchFamily="18" charset="0"/>
              </a:rPr>
              <a:t>†Single-Carrier Frequency-Division Multiple Access</a:t>
            </a:r>
          </a:p>
          <a:p>
            <a:r>
              <a:rPr lang="en-US" sz="1100" i="1" dirty="0">
                <a:latin typeface="Bookman Old Style" pitchFamily="18" charset="0"/>
              </a:rPr>
              <a:t>**Frequency-Division Duplexing and Time-Division Duplexing</a:t>
            </a:r>
          </a:p>
          <a:p>
            <a:r>
              <a:rPr lang="en-US" sz="1100" i="1" baseline="30000" dirty="0">
                <a:latin typeface="Bookman Old Style" pitchFamily="18" charset="0"/>
              </a:rPr>
              <a:t>††</a:t>
            </a:r>
            <a:r>
              <a:rPr lang="en-US" sz="1100" i="1" dirty="0">
                <a:latin typeface="Bookman Old Style" pitchFamily="18" charset="0"/>
              </a:rPr>
              <a:t>MIMO antenna configurations such as “2 </a:t>
            </a:r>
            <a:r>
              <a:rPr lang="en-US" sz="1100" i="1" dirty="0">
                <a:latin typeface="+mn-lt"/>
              </a:rPr>
              <a:t>x</a:t>
            </a:r>
            <a:r>
              <a:rPr lang="en-US" sz="1100" i="1" dirty="0">
                <a:latin typeface="Bookman Old Style" pitchFamily="18" charset="0"/>
              </a:rPr>
              <a:t> 2” are expressed as &lt;# transmit antennas&gt; </a:t>
            </a:r>
            <a:r>
              <a:rPr lang="en-US" sz="1100" i="1" dirty="0">
                <a:latin typeface="+mn-lt"/>
              </a:rPr>
              <a:t>x</a:t>
            </a:r>
            <a:r>
              <a:rPr lang="en-US" sz="1100" i="1" dirty="0">
                <a:latin typeface="Bookman Old Style" pitchFamily="18" charset="0"/>
              </a:rPr>
              <a:t> &lt;# receive antennas&gt;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1371600"/>
            <a:ext cx="7696200" cy="495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527DDFD5-3FB7-4939-88B9-AAFFE7BD14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400" b="1" dirty="0"/>
              <a:t>LTE Evolved Packet Core (EPC) Architecture</a:t>
            </a:r>
            <a:br>
              <a:rPr lang="en-US" sz="2400" b="1" dirty="0"/>
            </a:br>
            <a:r>
              <a:rPr lang="en-US" sz="1600" b="1" dirty="0"/>
              <a:t>(Applies to 3GPP Release 8 and later)</a:t>
            </a:r>
          </a:p>
        </p:txBody>
      </p:sp>
      <p:pic>
        <p:nvPicPr>
          <p:cNvPr id="18439" name="Picture 6" descr="Evolved Packet Cor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10400" cy="455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2220000">
            <a:off x="1310295" y="3803904"/>
            <a:ext cx="1090042" cy="230832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                                  </a:t>
            </a:r>
          </a:p>
        </p:txBody>
      </p:sp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986245">
            <a:off x="1666329" y="2377304"/>
            <a:ext cx="987552" cy="191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584050">
            <a:off x="1348841" y="2450592"/>
            <a:ext cx="1343316" cy="230832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OFDMA+SC-FDMA Radio</a:t>
            </a:r>
          </a:p>
        </p:txBody>
      </p:sp>
      <p:sp>
        <p:nvSpPr>
          <p:cNvPr id="4" name="TextBox 3"/>
          <p:cNvSpPr txBox="1"/>
          <p:nvPr/>
        </p:nvSpPr>
        <p:spPr>
          <a:xfrm rot="19178073">
            <a:off x="3309964" y="4313479"/>
            <a:ext cx="1278555" cy="153888"/>
          </a:xfrm>
          <a:prstGeom prst="rect">
            <a:avLst/>
          </a:prstGeom>
          <a:solidFill>
            <a:schemeClr val="tx1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&gt;1–2 Gbps Backhaul</a:t>
            </a:r>
          </a:p>
        </p:txBody>
      </p:sp>
      <p:sp>
        <p:nvSpPr>
          <p:cNvPr id="14" name="TextBox 13"/>
          <p:cNvSpPr txBox="1"/>
          <p:nvPr/>
        </p:nvSpPr>
        <p:spPr>
          <a:xfrm rot="606732">
            <a:off x="3421797" y="3348360"/>
            <a:ext cx="1305472" cy="153888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&gt;1–2 Gbps Backhaul</a:t>
            </a:r>
          </a:p>
        </p:txBody>
      </p:sp>
    </p:spTree>
    <p:extLst>
      <p:ext uri="{BB962C8B-B14F-4D97-AF65-F5344CB8AC3E}">
        <p14:creationId xmlns:p14="http://schemas.microsoft.com/office/powerpoint/2010/main" val="172539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LTE Evolved Packet Core Elements</a:t>
            </a:r>
            <a:endParaRPr lang="en-US" sz="16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0000" cy="4953000"/>
          </a:xfrm>
        </p:spPr>
        <p:txBody>
          <a:bodyPr/>
          <a:lstStyle/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itchFamily="18" charset="0"/>
              </a:rPr>
              <a:t>eNodeB</a:t>
            </a:r>
            <a:r>
              <a:rPr lang="en-US" sz="1600" dirty="0">
                <a:latin typeface="Bookman Old Style" pitchFamily="18" charset="0"/>
              </a:rPr>
              <a:t> </a:t>
            </a:r>
            <a:r>
              <a:rPr lang="en-US" sz="1600" i="1" dirty="0">
                <a:latin typeface="Bookman Old Style" pitchFamily="18" charset="0"/>
              </a:rPr>
              <a:t>Base Station Controller </a:t>
            </a:r>
            <a:r>
              <a:rPr lang="en-US" sz="1600" dirty="0">
                <a:latin typeface="Bookman Old Style" pitchFamily="18" charset="0"/>
              </a:rPr>
              <a:t>at the cell tower replaces the 3G Base Station Controller  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itchFamily="18" charset="0"/>
              </a:rPr>
              <a:t>Serving Gateway  </a:t>
            </a:r>
            <a:r>
              <a:rPr lang="en-US" sz="1600" dirty="0">
                <a:latin typeface="Bookman Old Style" pitchFamily="18" charset="0"/>
              </a:rPr>
              <a:t>(SGW) connects the radio network to the core network, manages subscriber (customer) mobility, and replaces the 3G Mobile Switching Center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itchFamily="18" charset="0"/>
              </a:rPr>
              <a:t>Packet Data Network Gateway  </a:t>
            </a:r>
            <a:r>
              <a:rPr lang="en-US" sz="1600" dirty="0">
                <a:latin typeface="Bookman Old Style" pitchFamily="18" charset="0"/>
              </a:rPr>
              <a:t>(PDN GW) connects the carrier backhaul to the Internet and enforces Quality of Service/Quality of Experience and charging for data transmission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itchFamily="18" charset="0"/>
              </a:rPr>
              <a:t>Mobility Management Entity </a:t>
            </a:r>
            <a:r>
              <a:rPr lang="en-US" sz="1600" dirty="0">
                <a:latin typeface="Bookman Old Style" pitchFamily="18" charset="0"/>
              </a:rPr>
              <a:t>(MME) handles signaling and control functions including user authentication, QoS/QoE* negotiation and idle device tracking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1400" i="1" dirty="0">
                <a:latin typeface="Bookman Old Style" pitchFamily="18" charset="0"/>
              </a:rPr>
              <a:t>*Quality of Experience, similar to the more common term Quality of Service (QoS)</a:t>
            </a:r>
          </a:p>
          <a:p>
            <a:pPr marL="349250" indent="-349250" eaLnBrk="1" hangingPunct="1">
              <a:spcBef>
                <a:spcPts val="1800"/>
              </a:spcBef>
            </a:pP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IEEE Spectrum 5G Video</a:t>
            </a:r>
            <a:br>
              <a:rPr lang="en-US" sz="2400" b="1" dirty="0"/>
            </a:br>
            <a:r>
              <a:rPr lang="en-US" sz="1600" b="1" dirty="0"/>
              <a:t>(Click on the graphic, scroll way down for video)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5943600"/>
            <a:ext cx="2703274" cy="228600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800" dirty="0"/>
              <a:t>https://spectrum.ieee.org/static/the-race-to-5g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800" dirty="0"/>
          </a:p>
        </p:txBody>
      </p:sp>
      <p:pic>
        <p:nvPicPr>
          <p:cNvPr id="2050" name="Picture 2" descr="Video: Everything You Need To Know About 5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2549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23-</a:t>
            </a:r>
            <a:fld id="{3C3E6F16-6E93-45D0-8694-06C077F1FF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5G Use Cases</a:t>
            </a:r>
            <a:endParaRPr lang="en-US" sz="16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0000" cy="4953000"/>
          </a:xfrm>
        </p:spPr>
        <p:txBody>
          <a:bodyPr/>
          <a:lstStyle/>
          <a:p>
            <a:pPr marL="349250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anose="02050604050505020204" pitchFamily="18" charset="0"/>
              </a:rPr>
              <a:t>Greatly enhanced mobile device experience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anose="02050604050505020204" pitchFamily="18" charset="0"/>
              </a:rPr>
              <a:t>Low latency VR and gaming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anose="02050604050505020204" pitchFamily="18" charset="0"/>
              </a:rPr>
              <a:t>Superior voice quality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anose="02050604050505020204" pitchFamily="18" charset="0"/>
              </a:rPr>
              <a:t>Massive Machine Type Communication (</a:t>
            </a:r>
            <a:r>
              <a:rPr lang="en-US" sz="1600" i="1" dirty="0" err="1">
                <a:latin typeface="Bookman Old Style" panose="02050604050505020204" pitchFamily="18" charset="0"/>
              </a:rPr>
              <a:t>mMTC</a:t>
            </a:r>
            <a:r>
              <a:rPr lang="en-US" sz="1600" i="1" dirty="0">
                <a:latin typeface="Bookman Old Style" panose="02050604050505020204" pitchFamily="18" charset="0"/>
              </a:rPr>
              <a:t>)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anose="02050604050505020204" pitchFamily="18" charset="0"/>
              </a:rPr>
              <a:t>An inexpensive way to connect large numbers of IoT devices using minimal energy</a:t>
            </a:r>
          </a:p>
          <a:p>
            <a:pPr marL="349250" indent="-349250" eaLnBrk="1" hangingPunct="1">
              <a:spcBef>
                <a:spcPts val="1800"/>
              </a:spcBef>
            </a:pPr>
            <a:r>
              <a:rPr lang="en-US" sz="1600" i="1" dirty="0">
                <a:latin typeface="Bookman Old Style" panose="02050604050505020204" pitchFamily="18" charset="0"/>
              </a:rPr>
              <a:t>Ultra Reliable Machine Type Communication (</a:t>
            </a:r>
            <a:r>
              <a:rPr lang="en-US" sz="1600" i="1" dirty="0" err="1">
                <a:latin typeface="Bookman Old Style" panose="02050604050505020204" pitchFamily="18" charset="0"/>
              </a:rPr>
              <a:t>uRMTC</a:t>
            </a:r>
            <a:r>
              <a:rPr lang="en-US" sz="1600" i="1" dirty="0">
                <a:latin typeface="Bookman Old Style" panose="02050604050505020204" pitchFamily="18" charset="0"/>
              </a:rPr>
              <a:t>)</a:t>
            </a:r>
          </a:p>
          <a:p>
            <a:pPr marL="749300" lvl="1" indent="-34925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Highly reliable, low latency communication for critical devices including factory robots, medical equipment and driverless vehicles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23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10305</TotalTime>
  <Words>1044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Bookman Old Style</vt:lpstr>
      <vt:lpstr>Default Design</vt:lpstr>
      <vt:lpstr>CS 2600 Computer Networks I Dr. Sayeed Sajal  Lecture 23  4G, LTE and 5G</vt:lpstr>
      <vt:lpstr>Long Term Evolution (LTE)</vt:lpstr>
      <vt:lpstr>2018-19 Carrier Download Rates*</vt:lpstr>
      <vt:lpstr>Carrier Performance in Salt Lake City (2017)</vt:lpstr>
      <vt:lpstr>Current Cellular Technical Specifications</vt:lpstr>
      <vt:lpstr>LTE Evolved Packet Core (EPC) Architecture (Applies to 3GPP Release 8 and later)</vt:lpstr>
      <vt:lpstr>LTE Evolved Packet Core Elements</vt:lpstr>
      <vt:lpstr>IEEE Spectrum 5G Video (Click on the graphic, scroll way down for video)</vt:lpstr>
      <vt:lpstr>5G Use Cases</vt:lpstr>
      <vt:lpstr>5G Spectrum</vt:lpstr>
      <vt:lpstr>5G Performance Goals</vt:lpstr>
      <vt:lpstr>Some Early 5G Devices</vt:lpstr>
      <vt:lpstr>(End of Chapter 2 Slides)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1338</cp:revision>
  <cp:lastPrinted>1601-01-01T00:00:00Z</cp:lastPrinted>
  <dcterms:created xsi:type="dcterms:W3CDTF">2003-04-27T18:03:04Z</dcterms:created>
  <dcterms:modified xsi:type="dcterms:W3CDTF">2021-11-18T17:03:30Z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