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395" r:id="rId2"/>
    <p:sldId id="396" r:id="rId3"/>
    <p:sldId id="397" r:id="rId4"/>
    <p:sldId id="373" r:id="rId5"/>
    <p:sldId id="374" r:id="rId6"/>
    <p:sldId id="401" r:id="rId7"/>
    <p:sldId id="375" r:id="rId8"/>
    <p:sldId id="376" r:id="rId9"/>
    <p:sldId id="377" r:id="rId10"/>
    <p:sldId id="398" r:id="rId11"/>
    <p:sldId id="399" r:id="rId12"/>
    <p:sldId id="400" r:id="rId1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800000"/>
    <a:srgbClr val="660066"/>
    <a:srgbClr val="663300"/>
    <a:srgbClr val="003300"/>
    <a:srgbClr val="33CC33"/>
    <a:srgbClr val="99CC00"/>
    <a:srgbClr val="DDDDDD"/>
    <a:srgbClr val="C0C0C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8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3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3CEE70-194E-49E7-BF26-3A16FFBA5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1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1825-0E01-43E8-BC90-0EDE781DE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C0FBE-C155-4F7B-A07C-57FA778ABF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C0FBE-C155-4F7B-A07C-57FA778ABF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1FB8C911-DFE9-4E11-93F0-9DC7238E1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02C7F44F-37D7-432A-9065-532415AA9F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41A3FAD0-7E64-4E7B-9A72-EB2AB20E64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9538AA08-B9F3-473A-A4C9-62E7643D2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C45EFE2B-2CFE-4C7B-9EAF-4435A9A322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260DE12C-EECC-4CE1-89A9-E5274CBD4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34B363C7-F63B-47FB-AF77-B4679E2C5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AB6DC81F-556B-4CDA-A343-4D6CA6DD0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6F29083C-A7E0-44DF-BD35-244BF73C9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93F03F6D-C397-4B0A-8A62-AC1FADCFEC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23-</a:t>
            </a:r>
            <a:fld id="{AE9FD12F-AF79-4BFE-AA8E-43347C3A6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4/2/19</a:t>
            </a:r>
            <a:endParaRPr lang="en-US" dirty="0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 dirty="0"/>
              <a:t>CS 2600 Computer Networks I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 dirty="0"/>
              <a:t>22-</a:t>
            </a:r>
            <a:fld id="{0541D0F9-0417-41C2-8719-86C1FCD041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0D69C0F9-5B03-4B9C-848A-1DA75B40300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3D460-36ED-4E35-9C4E-B17AD619D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fontAlgn="base" hangingPunct="1"/>
            <a:r>
              <a:rPr lang="en-US" sz="32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CS 2600</a:t>
            </a:r>
            <a:br>
              <a:rPr lang="en-US" sz="32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32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Computer Networks I</a:t>
            </a:r>
            <a:endParaRPr lang="en-US">
              <a:effectLst/>
            </a:endParaRPr>
          </a:p>
          <a:p>
            <a:pPr rtl="0" eaLnBrk="1" fontAlgn="base" hangingPunct="1"/>
            <a:r>
              <a:rPr lang="en-US" sz="32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Dr. Sayeed </a:t>
            </a:r>
            <a:r>
              <a:rPr lang="en-US" sz="32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Sajal</a:t>
            </a:r>
            <a:br>
              <a:rPr lang="en-US" sz="32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br>
              <a:rPr lang="en-US" sz="32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2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Chapter 3: Internetworking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Lecture 24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Packet Switching and 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Datagram Networks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3486" y="2104571"/>
            <a:ext cx="4535714" cy="399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56A92DCC-677E-42A0-BF0A-35F531C109C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400" b="1" dirty="0"/>
              <a:t>Datagram Forwarding: An Example Network</a:t>
            </a: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470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Figure 3.2 Datagram forwarding: an example network.</a:t>
            </a:r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381000" y="990600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Bookman Old Style" pitchFamily="18" charset="0"/>
              </a:rPr>
              <a:t>1. The packet arrives at a switch (or router) inside of a frame.  The frame is checked for errors</a:t>
            </a:r>
          </a:p>
          <a:p>
            <a:r>
              <a:rPr lang="en-US" sz="1400" dirty="0">
                <a:latin typeface="Bookman Old Style" pitchFamily="18" charset="0"/>
              </a:rPr>
              <a:t>    and the packet is removed. </a:t>
            </a:r>
          </a:p>
          <a:p>
            <a:r>
              <a:rPr lang="en-US" sz="800" dirty="0">
                <a:latin typeface="Bookman Old Style" pitchFamily="18" charset="0"/>
              </a:rPr>
              <a:t> </a:t>
            </a:r>
          </a:p>
          <a:p>
            <a:r>
              <a:rPr lang="en-US" sz="1400" dirty="0">
                <a:latin typeface="Bookman Old Style" pitchFamily="18" charset="0"/>
              </a:rPr>
              <a:t>2. The global destination address is obtained from the packet header and compared to </a:t>
            </a:r>
          </a:p>
          <a:p>
            <a:r>
              <a:rPr lang="en-US" sz="1400" dirty="0">
                <a:latin typeface="Bookman Old Style" pitchFamily="18" charset="0"/>
              </a:rPr>
              <a:t>    addresses in the forwarding table, until a match is found.</a:t>
            </a:r>
          </a:p>
          <a:p>
            <a:endParaRPr lang="en-US" sz="800" dirty="0">
              <a:latin typeface="Bookman Old Style" pitchFamily="18" charset="0"/>
            </a:endParaRPr>
          </a:p>
          <a:p>
            <a:r>
              <a:rPr lang="en-US" sz="1400" dirty="0">
                <a:latin typeface="Bookman Old Style" pitchFamily="18" charset="0"/>
              </a:rPr>
              <a:t>3. A new frame is created, the packet is </a:t>
            </a:r>
          </a:p>
          <a:p>
            <a:r>
              <a:rPr lang="en-US" sz="1400" dirty="0">
                <a:latin typeface="Bookman Old Style" pitchFamily="18" charset="0"/>
              </a:rPr>
              <a:t>    inserted into the frame and transmitted </a:t>
            </a:r>
          </a:p>
          <a:p>
            <a:r>
              <a:rPr lang="en-US" sz="1400" dirty="0">
                <a:latin typeface="Bookman Old Style" pitchFamily="18" charset="0"/>
              </a:rPr>
              <a:t>    out the port indicated in the forwarding </a:t>
            </a:r>
          </a:p>
          <a:p>
            <a:r>
              <a:rPr lang="en-US" sz="1400" dirty="0">
                <a:latin typeface="Bookman Old Style" pitchFamily="18" charset="0"/>
              </a:rPr>
              <a:t>    table.</a:t>
            </a:r>
          </a:p>
        </p:txBody>
      </p:sp>
      <p:pic>
        <p:nvPicPr>
          <p:cNvPr id="12" name="Picture 5" descr="f03-02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483" y="2235200"/>
            <a:ext cx="4271760" cy="3760656"/>
          </a:xfrm>
          <a:prstGeom prst="rect">
            <a:avLst/>
          </a:prstGeom>
          <a:noFill/>
        </p:spPr>
      </p:pic>
      <p:pic>
        <p:nvPicPr>
          <p:cNvPr id="15" name="Picture 5" descr="Table 3.1 Forwarding Table for Switch 2. &#10;The header cells are destination and port. Row 2: A; 3. Row 3: B; 0. C; 3. D;3. E; 2. F; 1. G; 0. H; 0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792" y="2940538"/>
            <a:ext cx="2568209" cy="3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0629" y="3011714"/>
            <a:ext cx="1248228" cy="827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263ECD81-D072-4CD9-9BB9-B9195A1D343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Characteristics of Datagram Protocols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4336"/>
            <a:ext cx="8229600" cy="4079239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1800" dirty="0">
                <a:latin typeface="Bookman Old Style" pitchFamily="18" charset="0"/>
              </a:rPr>
              <a:t>No delay while waiting for connection to be established (no connection, so no handshake)</a:t>
            </a:r>
          </a:p>
          <a:p>
            <a:pPr eaLnBrk="1" hangingPunct="1">
              <a:spcBef>
                <a:spcPct val="80000"/>
              </a:spcBef>
            </a:pPr>
            <a:r>
              <a:rPr lang="en-US" sz="1800" dirty="0">
                <a:latin typeface="Bookman Old Style" pitchFamily="18" charset="0"/>
              </a:rPr>
              <a:t>No guarantee that the packet (datagram) will be delivered (no ACK)</a:t>
            </a:r>
          </a:p>
          <a:p>
            <a:pPr eaLnBrk="1" hangingPunct="1">
              <a:spcBef>
                <a:spcPct val="80000"/>
              </a:spcBef>
            </a:pPr>
            <a:r>
              <a:rPr lang="en-US" sz="1800" dirty="0">
                <a:latin typeface="Bookman Old Style" pitchFamily="18" charset="0"/>
              </a:rPr>
              <a:t>May handle network failure more gracefully than connection-oriented packet switching protocols</a:t>
            </a:r>
          </a:p>
          <a:p>
            <a:pPr eaLnBrk="1" hangingPunct="1">
              <a:spcBef>
                <a:spcPct val="80000"/>
              </a:spcBef>
            </a:pPr>
            <a:r>
              <a:rPr lang="en-US" sz="1800" dirty="0">
                <a:latin typeface="Bookman Old Style" pitchFamily="18" charset="0"/>
              </a:rPr>
              <a:t>Undesirable overhead from having to carry two potentially large addresses in every packet header </a:t>
            </a:r>
          </a:p>
          <a:p>
            <a:pPr eaLnBrk="1" hangingPunct="1">
              <a:spcBef>
                <a:spcPct val="80000"/>
              </a:spcBef>
            </a:pPr>
            <a:r>
              <a:rPr lang="en-US" sz="1800" dirty="0">
                <a:latin typeface="Bookman Old Style" pitchFamily="18" charset="0"/>
              </a:rPr>
              <a:t>Since there’s no connection, datagram routers/switches have no way to anticipate or control switching load  – this can result in “dropped” packets</a:t>
            </a:r>
          </a:p>
        </p:txBody>
      </p:sp>
    </p:spTree>
    <p:extLst>
      <p:ext uri="{BB962C8B-B14F-4D97-AF65-F5344CB8AC3E}">
        <p14:creationId xmlns:p14="http://schemas.microsoft.com/office/powerpoint/2010/main" val="211833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353DF3ED-FC4D-4DA8-A522-CFFB8C3117C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Congestion vs. Contention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800" i="1" dirty="0">
                <a:latin typeface="Bookman Old Style" pitchFamily="18" charset="0"/>
              </a:rPr>
              <a:t>Congestion</a:t>
            </a:r>
            <a:r>
              <a:rPr lang="en-US" sz="1800" dirty="0">
                <a:latin typeface="Bookman Old Style" pitchFamily="18" charset="0"/>
              </a:rPr>
              <a:t> occurs when a switch or router becomes overwhelmed with packets, runs out of buffer space (RAM) and begins to discard (“drop”) the extra packets.</a:t>
            </a:r>
          </a:p>
          <a:p>
            <a:pPr marL="0" indent="0" eaLnBrk="1" hangingPunct="1">
              <a:buFontTx/>
              <a:buNone/>
            </a:pPr>
            <a:endParaRPr lang="en-US" sz="1800" dirty="0">
              <a:latin typeface="Bookman Old Style" pitchFamily="18" charset="0"/>
            </a:endParaRPr>
          </a:p>
          <a:p>
            <a:pPr marL="0" indent="0" eaLnBrk="1" hangingPunct="1">
              <a:buFontTx/>
              <a:buNone/>
            </a:pPr>
            <a:endParaRPr lang="en-US" sz="1800" dirty="0">
              <a:latin typeface="Bookman Old Style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i="1" dirty="0">
                <a:latin typeface="Bookman Old Style" pitchFamily="18" charset="0"/>
              </a:rPr>
              <a:t>Contention</a:t>
            </a:r>
            <a:r>
              <a:rPr lang="en-US" sz="1800" dirty="0">
                <a:latin typeface="Bookman Old Style" pitchFamily="18" charset="0"/>
              </a:rPr>
              <a:t> is a related (but less serious) problem that occurs when one or more packets received by a switch or router are forced to wait in a </a:t>
            </a:r>
            <a:r>
              <a:rPr lang="en-US" sz="1800" i="1" dirty="0">
                <a:latin typeface="Bookman Old Style" pitchFamily="18" charset="0"/>
              </a:rPr>
              <a:t>queue</a:t>
            </a:r>
            <a:r>
              <a:rPr lang="en-US" sz="1800" dirty="0">
                <a:latin typeface="Bookman Old Style" pitchFamily="18" charset="0"/>
              </a:rPr>
              <a:t> for an outbound port, while the transmission of other packets ahead of it completes.  Hence the term </a:t>
            </a:r>
            <a:r>
              <a:rPr lang="en-US" sz="1800" i="1" dirty="0">
                <a:latin typeface="Bookman Old Style" pitchFamily="18" charset="0"/>
              </a:rPr>
              <a:t>queuing delay.</a:t>
            </a:r>
            <a:endParaRPr lang="en-US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6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0D69C0F9-5B03-4B9C-848A-1DA75B4030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133600"/>
            <a:ext cx="7162800" cy="1470025"/>
          </a:xfrm>
        </p:spPr>
        <p:txBody>
          <a:bodyPr/>
          <a:lstStyle/>
          <a:p>
            <a:pPr algn="l" eaLnBrk="1" hangingPunct="1"/>
            <a:r>
              <a:rPr lang="en-US" sz="2000" b="1" i="1" dirty="0">
                <a:latin typeface="Bookman Old Style" pitchFamily="18" charset="0"/>
              </a:rPr>
              <a:t>Internetworking </a:t>
            </a:r>
            <a:r>
              <a:rPr lang="en-US" sz="2000" b="1" dirty="0">
                <a:latin typeface="Bookman Old Style" pitchFamily="18" charset="0"/>
              </a:rPr>
              <a:t>is the process of using </a:t>
            </a:r>
            <a:r>
              <a:rPr lang="en-US" sz="2000" b="1" i="1" dirty="0">
                <a:latin typeface="Bookman Old Style" pitchFamily="18" charset="0"/>
              </a:rPr>
              <a:t>routers</a:t>
            </a:r>
            <a:r>
              <a:rPr lang="en-US" sz="2000" b="1" dirty="0">
                <a:latin typeface="Bookman Old Style" pitchFamily="18" charset="0"/>
              </a:rPr>
              <a:t> to interconnect possibly heterogeneous (unlike) networks.  The resulting system is known as an </a:t>
            </a:r>
            <a:r>
              <a:rPr lang="en-US" sz="2000" b="1" i="1" dirty="0">
                <a:latin typeface="Bookman Old Style" pitchFamily="18" charset="0"/>
              </a:rPr>
              <a:t>internet</a:t>
            </a:r>
            <a:r>
              <a:rPr lang="en-US" sz="2000" b="1" dirty="0"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6114" y="1219201"/>
            <a:ext cx="6393543" cy="488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C239DDA1-DAF5-45CC-81D5-36332A4075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Comparing the Two Models*</a:t>
            </a:r>
          </a:p>
        </p:txBody>
      </p:sp>
      <p:graphicFrame>
        <p:nvGraphicFramePr>
          <p:cNvPr id="6146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18352"/>
              </p:ext>
            </p:extLst>
          </p:nvPr>
        </p:nvGraphicFramePr>
        <p:xfrm>
          <a:off x="1905000" y="1331686"/>
          <a:ext cx="53340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61767" imgH="4284839" progId="Visio.Drawing.11">
                  <p:embed/>
                </p:oleObj>
              </mc:Choice>
              <mc:Fallback>
                <p:oleObj name="Visio" r:id="rId2" imgW="4961767" imgH="42848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31686"/>
                        <a:ext cx="5334000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62000" y="6175829"/>
            <a:ext cx="18437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>
                <a:latin typeface="Bookman Old Style" pitchFamily="18" charset="0"/>
              </a:rPr>
              <a:t>*Still Dave’s opinion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3600" y="1447800"/>
            <a:ext cx="4953000" cy="441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0C0CD159-E8F2-4833-A785-73734F1427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3.1  A Switch Provides a Star Topology</a:t>
            </a:r>
          </a:p>
        </p:txBody>
      </p:sp>
      <p:pic>
        <p:nvPicPr>
          <p:cNvPr id="8" name="Picture 18" descr="f03-01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76400"/>
            <a:ext cx="4175125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371600"/>
            <a:ext cx="7848600" cy="4953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E3161E0F-478F-4943-A204-DF3C74EB9CF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Multiple Switches Provide a “Mesh” Topology</a:t>
            </a:r>
          </a:p>
        </p:txBody>
      </p:sp>
      <p:graphicFrame>
        <p:nvGraphicFramePr>
          <p:cNvPr id="2050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10945"/>
              </p:ext>
            </p:extLst>
          </p:nvPr>
        </p:nvGraphicFramePr>
        <p:xfrm>
          <a:off x="838200" y="1524000"/>
          <a:ext cx="7391400" cy="476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19367" imgH="4204411" progId="Visio.Drawing.11">
                  <p:embed/>
                </p:oleObj>
              </mc:Choice>
              <mc:Fallback>
                <p:oleObj name="Visio" r:id="rId2" imgW="6519367" imgH="4204411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391400" cy="476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1302656"/>
            <a:ext cx="6629400" cy="49965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4A0343BF-2900-466B-8054-072C5B84E4C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Architecture of Packet Switches and Routers</a:t>
            </a:r>
          </a:p>
        </p:txBody>
      </p:sp>
      <p:graphicFrame>
        <p:nvGraphicFramePr>
          <p:cNvPr id="307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22601"/>
              </p:ext>
            </p:extLst>
          </p:nvPr>
        </p:nvGraphicFramePr>
        <p:xfrm>
          <a:off x="1509486" y="1444172"/>
          <a:ext cx="5638800" cy="381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24616" imgH="3666772" progId="Visio.Drawing.11">
                  <p:embed/>
                </p:oleObj>
              </mc:Choice>
              <mc:Fallback>
                <p:oleObj name="Visio" r:id="rId2" imgW="5424616" imgH="366677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486" y="1444172"/>
                        <a:ext cx="5638800" cy="381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7701" y="5312321"/>
            <a:ext cx="590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Bookman Old Style" pitchFamily="18" charset="0"/>
              </a:rPr>
              <a:t>*Typically used as a last resort.  Most commercial switches and routers are </a:t>
            </a:r>
          </a:p>
          <a:p>
            <a:r>
              <a:rPr lang="en-US" sz="1200" i="1" dirty="0">
                <a:solidFill>
                  <a:schemeClr val="bg1"/>
                </a:solidFill>
                <a:latin typeface="Bookman Old Style" pitchFamily="18" charset="0"/>
              </a:rPr>
              <a:t> managed remotely using a web browser.</a:t>
            </a:r>
          </a:p>
          <a:p>
            <a:endParaRPr lang="en-US" sz="600" i="1" dirty="0">
              <a:solidFill>
                <a:schemeClr val="bg1"/>
              </a:solidFill>
              <a:latin typeface="Bookman Old Style" pitchFamily="18" charset="0"/>
            </a:endParaRPr>
          </a:p>
          <a:p>
            <a:r>
              <a:rPr lang="en-US" sz="1200" i="1" baseline="30000" dirty="0">
                <a:solidFill>
                  <a:schemeClr val="bg1"/>
                </a:solidFill>
                <a:latin typeface="Bookman Old Style" panose="02050604050505020204" pitchFamily="18" charset="0"/>
                <a:cs typeface="Arial"/>
              </a:rPr>
              <a:t>†</a:t>
            </a:r>
            <a:r>
              <a:rPr lang="en-US" sz="1200" i="1" dirty="0">
                <a:solidFill>
                  <a:schemeClr val="bg1"/>
                </a:solidFill>
                <a:latin typeface="Bookman Old Style" pitchFamily="18" charset="0"/>
              </a:rPr>
              <a:t>Homogeneous in switches, heterogeneous in routers (where they may be </a:t>
            </a:r>
          </a:p>
          <a:p>
            <a:r>
              <a:rPr lang="en-US" sz="1200" i="1" dirty="0">
                <a:solidFill>
                  <a:schemeClr val="bg1"/>
                </a:solidFill>
                <a:latin typeface="Bookman Old Style" pitchFamily="18" charset="0"/>
              </a:rPr>
              <a:t> called “interfaces” instead of ports).</a:t>
            </a:r>
          </a:p>
        </p:txBody>
      </p:sp>
    </p:spTree>
    <p:extLst>
      <p:ext uri="{BB962C8B-B14F-4D97-AF65-F5344CB8AC3E}">
        <p14:creationId xmlns:p14="http://schemas.microsoft.com/office/powerpoint/2010/main" val="6636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1302656"/>
            <a:ext cx="6629400" cy="49965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4A0343BF-2900-466B-8054-072C5B84E4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Comparing Switch &amp; Router Port* Configurations</a:t>
            </a:r>
          </a:p>
        </p:txBody>
      </p:sp>
      <p:pic>
        <p:nvPicPr>
          <p:cNvPr id="3141" name="Picture 69" descr="Cisco ASR 1002-X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978150"/>
            <a:ext cx="4981575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7" name="Picture 75" descr="Image result for hp procurve ethernet swit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8856"/>
            <a:ext cx="5448783" cy="2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2325" y="3091769"/>
            <a:ext cx="20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HP Ethernet Switch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0150" y="5340350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Cisco Router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5968928"/>
            <a:ext cx="423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*On a router, a “port” is usually called an “interface”</a:t>
            </a:r>
          </a:p>
        </p:txBody>
      </p:sp>
      <p:cxnSp>
        <p:nvCxnSpPr>
          <p:cNvPr id="3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599967" y="2549980"/>
            <a:ext cx="490714" cy="30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39557" y="3983264"/>
            <a:ext cx="341086" cy="522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23066" y="3983264"/>
            <a:ext cx="0" cy="50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8109" y="2730953"/>
            <a:ext cx="1021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Ethernet ports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77926" y="3800927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Router interfaces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00" y="1447799"/>
            <a:ext cx="8077200" cy="4963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A96BCDEA-2930-4B01-BACA-F1A563BBC7B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The Relationship Between Frames </a:t>
            </a:r>
            <a:br>
              <a:rPr lang="en-US" sz="2400" b="1" dirty="0"/>
            </a:br>
            <a:r>
              <a:rPr lang="en-US" sz="2400" b="1" dirty="0"/>
              <a:t>and Packets in the OSI Model</a:t>
            </a:r>
          </a:p>
        </p:txBody>
      </p:sp>
      <p:graphicFrame>
        <p:nvGraphicFramePr>
          <p:cNvPr id="4098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65218"/>
              </p:ext>
            </p:extLst>
          </p:nvPr>
        </p:nvGraphicFramePr>
        <p:xfrm>
          <a:off x="747712" y="1700645"/>
          <a:ext cx="7648575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08987" imgH="3954834" progId="Visio.Drawing.11">
                  <p:embed/>
                </p:oleObj>
              </mc:Choice>
              <mc:Fallback>
                <p:oleObj name="Visio" r:id="rId2" imgW="7308987" imgH="3954834" progId="Visio.Drawing.11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" y="1700645"/>
                        <a:ext cx="7648575" cy="413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2"/>
          <p:cNvSpPr txBox="1">
            <a:spLocks noChangeArrowheads="1"/>
          </p:cNvSpPr>
          <p:nvPr/>
        </p:nvSpPr>
        <p:spPr bwMode="auto">
          <a:xfrm>
            <a:off x="1600249" y="1546914"/>
            <a:ext cx="6040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Principle 3:</a:t>
            </a:r>
            <a:r>
              <a:rPr lang="en-US" sz="1800" i="1" dirty="0">
                <a:solidFill>
                  <a:schemeClr val="bg1"/>
                </a:solidFill>
                <a:latin typeface="Bookman Old Style" pitchFamily="18" charset="0"/>
              </a:rPr>
              <a:t> A packet is encapsulated within frames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aphicFrame>
        <p:nvGraphicFramePr>
          <p:cNvPr id="2" name="Objec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591833"/>
              </p:ext>
            </p:extLst>
          </p:nvPr>
        </p:nvGraphicFramePr>
        <p:xfrm>
          <a:off x="6590929" y="4244209"/>
          <a:ext cx="2306492" cy="199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961802" imgH="4284764" progId="Visio.Drawing.11">
                  <p:embed/>
                </p:oleObj>
              </mc:Choice>
              <mc:Fallback>
                <p:oleObj name="Visio" r:id="rId4" imgW="4961802" imgH="428476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929" y="4244209"/>
                        <a:ext cx="2306492" cy="1993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24-</a:t>
            </a:r>
            <a:fld id="{0C74078B-E24D-419A-9C5F-A4BCD842E4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Functions Performed by a Packet Switch (or Router)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4488" indent="-344488" eaLnBrk="1" hangingPunct="1">
              <a:spcAft>
                <a:spcPct val="100000"/>
              </a:spcAft>
            </a:pPr>
            <a:r>
              <a:rPr lang="en-US" sz="1800" dirty="0">
                <a:latin typeface="Bookman Old Style" pitchFamily="18" charset="0"/>
              </a:rPr>
              <a:t>Handle messages arriving on input ports and quickly </a:t>
            </a:r>
            <a:r>
              <a:rPr lang="en-US" sz="1800" i="1" dirty="0">
                <a:latin typeface="Bookman Old Style" pitchFamily="18" charset="0"/>
              </a:rPr>
              <a:t>forward</a:t>
            </a:r>
            <a:r>
              <a:rPr lang="en-US" sz="1800" dirty="0">
                <a:latin typeface="Bookman Old Style" pitchFamily="18" charset="0"/>
              </a:rPr>
              <a:t> them out of the appropriate output port</a:t>
            </a:r>
          </a:p>
          <a:p>
            <a:pPr marL="344488" indent="-344488" eaLnBrk="1" hangingPunct="1">
              <a:spcAft>
                <a:spcPct val="100000"/>
              </a:spcAft>
            </a:pPr>
            <a:r>
              <a:rPr lang="en-US" sz="1800" dirty="0">
                <a:latin typeface="Bookman Old Style" pitchFamily="18" charset="0"/>
              </a:rPr>
              <a:t>Store incoming messages in a memory  buffer until the output port becomes available</a:t>
            </a:r>
          </a:p>
          <a:p>
            <a:pPr marL="344488" indent="-344488" eaLnBrk="1" hangingPunct="1">
              <a:spcAft>
                <a:spcPts val="1200"/>
              </a:spcAft>
            </a:pPr>
            <a:r>
              <a:rPr lang="en-US" sz="1800" dirty="0">
                <a:latin typeface="Bookman Old Style" pitchFamily="18" charset="0"/>
              </a:rPr>
              <a:t>Acquire and organize information about possible path(s) to each destination</a:t>
            </a:r>
          </a:p>
          <a:p>
            <a:pPr marL="744538" lvl="1" indent="-344488" eaLnBrk="1" hangingPunct="1">
              <a:spcAft>
                <a:spcPts val="1200"/>
              </a:spcAft>
            </a:pPr>
            <a:r>
              <a:rPr lang="en-US" sz="1800" dirty="0">
                <a:latin typeface="Bookman Old Style" pitchFamily="18" charset="0"/>
              </a:rPr>
              <a:t>Switches use a switching protocol like Spanning Tree</a:t>
            </a:r>
          </a:p>
          <a:p>
            <a:pPr marL="744538" lvl="1" indent="-344488" eaLnBrk="1" hangingPunct="1">
              <a:spcAft>
                <a:spcPts val="1200"/>
              </a:spcAft>
            </a:pPr>
            <a:r>
              <a:rPr lang="en-US" sz="1800" dirty="0">
                <a:latin typeface="Bookman Old Style" pitchFamily="18" charset="0"/>
              </a:rPr>
              <a:t>Routers use routing protocols such as RIP, OSPF and BGP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9923</TotalTime>
  <Words>598</Words>
  <Application>Microsoft Office PowerPoint</Application>
  <PresentationFormat>On-screen Show (4:3)</PresentationFormat>
  <Paragraphs>79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Default Design</vt:lpstr>
      <vt:lpstr>Visio</vt:lpstr>
      <vt:lpstr>CS 2600 Computer Networks I Dr. Sayeed Sajal  Chapter 3: Internetworking Lecture 24 Packet Switching and  Datagram Networks </vt:lpstr>
      <vt:lpstr>Internetworking is the process of using routers to interconnect possibly heterogeneous (unlike) networks.  The resulting system is known as an internet.</vt:lpstr>
      <vt:lpstr>Comparing the Two Models*</vt:lpstr>
      <vt:lpstr>Figure 3.1  A Switch Provides a Star Topology</vt:lpstr>
      <vt:lpstr>Multiple Switches Provide a “Mesh” Topology</vt:lpstr>
      <vt:lpstr>Architecture of Packet Switches and Routers</vt:lpstr>
      <vt:lpstr>Comparing Switch &amp; Router Port* Configurations</vt:lpstr>
      <vt:lpstr>The Relationship Between Frames  and Packets in the OSI Model</vt:lpstr>
      <vt:lpstr>Functions Performed by a Packet Switch (or Router)</vt:lpstr>
      <vt:lpstr>Datagram Forwarding: An Example Network</vt:lpstr>
      <vt:lpstr>Characteristics of Datagram Protocols</vt:lpstr>
      <vt:lpstr>Congestion vs. Contention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1363</cp:revision>
  <cp:lastPrinted>1601-01-01T00:00:00Z</cp:lastPrinted>
  <dcterms:created xsi:type="dcterms:W3CDTF">2003-04-27T18:03:04Z</dcterms:created>
  <dcterms:modified xsi:type="dcterms:W3CDTF">2021-11-18T17:09:29Z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