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6"/>
  </p:notesMasterIdLst>
  <p:handoutMasterIdLst>
    <p:handoutMasterId r:id="rId17"/>
  </p:handoutMasterIdLst>
  <p:sldIdLst>
    <p:sldId id="275" r:id="rId2"/>
    <p:sldId id="382" r:id="rId3"/>
    <p:sldId id="384" r:id="rId4"/>
    <p:sldId id="385" r:id="rId5"/>
    <p:sldId id="392" r:id="rId6"/>
    <p:sldId id="401" r:id="rId7"/>
    <p:sldId id="393" r:id="rId8"/>
    <p:sldId id="394" r:id="rId9"/>
    <p:sldId id="395" r:id="rId10"/>
    <p:sldId id="396" r:id="rId11"/>
    <p:sldId id="397" r:id="rId12"/>
    <p:sldId id="402" r:id="rId13"/>
    <p:sldId id="403" r:id="rId14"/>
    <p:sldId id="404" r:id="rId15"/>
  </p:sldIdLst>
  <p:sldSz cx="9144000" cy="6858000" type="screen4x3"/>
  <p:notesSz cx="6858000" cy="9117013"/>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1976FF"/>
    <a:srgbClr val="3399FF"/>
    <a:srgbClr val="0066FF"/>
    <a:srgbClr val="3677D6"/>
    <a:srgbClr val="0066CC"/>
    <a:srgbClr val="0099FF"/>
    <a:srgbClr val="E1F1F3"/>
    <a:srgbClr val="D9EDEF"/>
    <a:srgbClr val="E4F3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8" autoAdjust="0"/>
    <p:restoredTop sz="86385" autoAdjust="0"/>
  </p:normalViewPr>
  <p:slideViewPr>
    <p:cSldViewPr snapToGrid="0">
      <p:cViewPr varScale="1">
        <p:scale>
          <a:sx n="98" d="100"/>
          <a:sy n="98" d="100"/>
        </p:scale>
        <p:origin x="306" y="90"/>
      </p:cViewPr>
      <p:guideLst>
        <p:guide orient="horz" pos="2160"/>
        <p:guide pos="2880"/>
      </p:guideLst>
    </p:cSldViewPr>
  </p:slideViewPr>
  <p:outlineViewPr>
    <p:cViewPr>
      <p:scale>
        <a:sx n="33" d="100"/>
        <a:sy n="33" d="100"/>
      </p:scale>
      <p:origin x="0" y="-3102"/>
    </p:cViewPr>
  </p:outlineViewPr>
  <p:notesTextViewPr>
    <p:cViewPr>
      <p:scale>
        <a:sx n="100" d="100"/>
        <a:sy n="100" d="100"/>
      </p:scale>
      <p:origin x="0" y="0"/>
    </p:cViewPr>
  </p:notesTextViewPr>
  <p:sorterViewPr>
    <p:cViewPr>
      <p:scale>
        <a:sx n="100" d="100"/>
        <a:sy n="100" d="100"/>
      </p:scale>
      <p:origin x="0" y="22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45091" name="Rectangle 3"/>
          <p:cNvSpPr>
            <a:spLocks noGrp="1" noChangeArrowheads="1"/>
          </p:cNvSpPr>
          <p:nvPr>
            <p:ph type="dt" sz="quarter"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345092" name="Rectangle 4"/>
          <p:cNvSpPr>
            <a:spLocks noGrp="1" noChangeArrowheads="1"/>
          </p:cNvSpPr>
          <p:nvPr>
            <p:ph type="ftr" sz="quarter" idx="2"/>
          </p:nvPr>
        </p:nvSpPr>
        <p:spPr bwMode="auto">
          <a:xfrm>
            <a:off x="0"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45093" name="Rectangle 5"/>
          <p:cNvSpPr>
            <a:spLocks noGrp="1" noChangeArrowheads="1"/>
          </p:cNvSpPr>
          <p:nvPr>
            <p:ph type="sldNum" sz="quarter" idx="3"/>
          </p:nvPr>
        </p:nvSpPr>
        <p:spPr bwMode="auto">
          <a:xfrm>
            <a:off x="3884613"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30594F4-4A10-42CB-BDCF-6BA84A5D4EAA}" type="slidenum">
              <a:rPr lang="en-US"/>
              <a:pPr>
                <a:defRPr/>
              </a:pPr>
              <a:t>‹#›</a:t>
            </a:fld>
            <a:endParaRPr lang="en-US" dirty="0"/>
          </a:p>
        </p:txBody>
      </p:sp>
    </p:spTree>
    <p:extLst>
      <p:ext uri="{BB962C8B-B14F-4D97-AF65-F5344CB8AC3E}">
        <p14:creationId xmlns:p14="http://schemas.microsoft.com/office/powerpoint/2010/main" val="8273016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066"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44067" name="Rectangle 3"/>
          <p:cNvSpPr>
            <a:spLocks noGrp="1" noChangeArrowheads="1"/>
          </p:cNvSpPr>
          <p:nvPr>
            <p:ph type="dt"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50938" y="684213"/>
            <a:ext cx="4557712" cy="3417887"/>
          </a:xfrm>
          <a:prstGeom prst="rect">
            <a:avLst/>
          </a:prstGeom>
          <a:noFill/>
          <a:ln w="9525">
            <a:solidFill>
              <a:srgbClr val="000000"/>
            </a:solidFill>
            <a:miter lim="800000"/>
            <a:headEnd/>
            <a:tailEnd/>
          </a:ln>
        </p:spPr>
      </p:sp>
      <p:sp>
        <p:nvSpPr>
          <p:cNvPr id="344069" name="Rectangle 5"/>
          <p:cNvSpPr>
            <a:spLocks noGrp="1" noChangeArrowheads="1"/>
          </p:cNvSpPr>
          <p:nvPr>
            <p:ph type="body" sz="quarter" idx="3"/>
          </p:nvPr>
        </p:nvSpPr>
        <p:spPr bwMode="auto">
          <a:xfrm>
            <a:off x="685800" y="4330700"/>
            <a:ext cx="5486400" cy="410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4070" name="Rectangle 6"/>
          <p:cNvSpPr>
            <a:spLocks noGrp="1" noChangeArrowheads="1"/>
          </p:cNvSpPr>
          <p:nvPr>
            <p:ph type="ftr" sz="quarter" idx="4"/>
          </p:nvPr>
        </p:nvSpPr>
        <p:spPr bwMode="auto">
          <a:xfrm>
            <a:off x="0"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44071" name="Rectangle 7"/>
          <p:cNvSpPr>
            <a:spLocks noGrp="1" noChangeArrowheads="1"/>
          </p:cNvSpPr>
          <p:nvPr>
            <p:ph type="sldNum" sz="quarter" idx="5"/>
          </p:nvPr>
        </p:nvSpPr>
        <p:spPr bwMode="auto">
          <a:xfrm>
            <a:off x="3884613"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69C35F2-7B19-4FDF-B7AF-78B5EABBABB6}" type="slidenum">
              <a:rPr lang="en-US"/>
              <a:pPr>
                <a:defRPr/>
              </a:pPr>
              <a:t>‹#›</a:t>
            </a:fld>
            <a:endParaRPr lang="en-US" dirty="0"/>
          </a:p>
        </p:txBody>
      </p:sp>
    </p:spTree>
    <p:extLst>
      <p:ext uri="{BB962C8B-B14F-4D97-AF65-F5344CB8AC3E}">
        <p14:creationId xmlns:p14="http://schemas.microsoft.com/office/powerpoint/2010/main" val="25048517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69C35F2-7B19-4FDF-B7AF-78B5EABBABB6}" type="slidenum">
              <a:rPr lang="en-US" smtClean="0"/>
              <a:pPr>
                <a:defRPr/>
              </a:pPr>
              <a:t>6</a:t>
            </a:fld>
            <a:endParaRPr lang="en-US" dirty="0"/>
          </a:p>
        </p:txBody>
      </p:sp>
    </p:spTree>
    <p:extLst>
      <p:ext uri="{BB962C8B-B14F-4D97-AF65-F5344CB8AC3E}">
        <p14:creationId xmlns:p14="http://schemas.microsoft.com/office/powerpoint/2010/main" val="577085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69C35F2-7B19-4FDF-B7AF-78B5EABBABB6}" type="slidenum">
              <a:rPr lang="en-US" smtClean="0"/>
              <a:pPr>
                <a:defRPr/>
              </a:pPr>
              <a:t>11</a:t>
            </a:fld>
            <a:endParaRPr lang="en-US" dirty="0"/>
          </a:p>
        </p:txBody>
      </p:sp>
    </p:spTree>
    <p:extLst>
      <p:ext uri="{BB962C8B-B14F-4D97-AF65-F5344CB8AC3E}">
        <p14:creationId xmlns:p14="http://schemas.microsoft.com/office/powerpoint/2010/main" val="1880090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4/7/19</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24-</a:t>
            </a:r>
            <a:fld id="{62D7932A-D301-4013-9472-D8B4B5E94D5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4/7/19</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24-</a:t>
            </a:r>
            <a:fld id="{2F8A01DB-0441-43EC-8AEB-8853BA93562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4/7/19</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24-</a:t>
            </a:r>
            <a:fld id="{8A14B30D-288F-465B-B570-3E81837174CE}"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r>
              <a:rPr lang="en-US"/>
              <a:t>4/7/19</a:t>
            </a:r>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r>
              <a:rPr lang="en-US"/>
              <a:t>CS 2600 Computer Networks I</a:t>
            </a: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r>
              <a:rPr lang="en-US" dirty="0"/>
              <a:t>24-</a:t>
            </a:r>
            <a:fld id="{4D17E3BD-978B-4152-A863-684B8D32D9E7}"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4/7/19</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t>27-</a:t>
            </a:r>
            <a:fld id="{14AA4DC7-4957-43CE-BB62-47583F8A440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4/7/19</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24-</a:t>
            </a:r>
            <a:fld id="{7B8D8157-DE3C-4051-8E74-DADDE017242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4/7/19</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24-</a:t>
            </a:r>
            <a:fld id="{DDD231F5-498B-4FE2-BE83-DEE75555578F}"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4/7/19</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r>
              <a:rPr lang="en-US" dirty="0"/>
              <a:t>24-</a:t>
            </a:r>
            <a:fld id="{96D57D28-4FE1-4606-A971-3C00F3A52893}"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4/7/19</a:t>
            </a: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a:t>CS 2600 Computer Networks I</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r>
              <a:rPr lang="en-US" dirty="0"/>
              <a:t>24-</a:t>
            </a:r>
            <a:fld id="{2688FE06-7486-4EAB-B1F1-21C65A05394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4/7/19</a:t>
            </a: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a:t>CS 2600 Computer Networks I</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r>
              <a:rPr lang="en-US" dirty="0"/>
              <a:t>24-</a:t>
            </a:r>
            <a:fld id="{3834B70C-9D7F-4E49-8AC1-25DF929D628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4/7/19</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a:t>CS 2600 Computer Networks I</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r>
              <a:rPr lang="en-US" dirty="0"/>
              <a:t>24-</a:t>
            </a:r>
            <a:fld id="{3DA18621-AFDC-4B23-80CB-229F6CA9828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4/7/19</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r>
              <a:rPr lang="en-US" dirty="0"/>
              <a:t>24-</a:t>
            </a:r>
            <a:fld id="{5B0F16D5-ED36-4A72-B0A7-D26871736A9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4/7/19</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r>
              <a:rPr lang="en-US" dirty="0"/>
              <a:t>24-</a:t>
            </a:r>
            <a:fld id="{7FF6BA0B-60FA-4988-97AD-A3B87DD839B4}"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60033"/>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1236"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smtClean="0"/>
            </a:lvl1pPr>
          </a:lstStyle>
          <a:p>
            <a:pPr>
              <a:defRPr/>
            </a:pPr>
            <a:r>
              <a:rPr lang="en-US"/>
              <a:t>4/7/19</a:t>
            </a:r>
            <a:endParaRPr lang="en-US" dirty="0"/>
          </a:p>
        </p:txBody>
      </p:sp>
      <p:sp>
        <p:nvSpPr>
          <p:cNvPr id="351237" name="Rectangle 5"/>
          <p:cNvSpPr>
            <a:spLocks noGrp="1" noChangeArrowheads="1"/>
          </p:cNvSpPr>
          <p:nvPr>
            <p:ph type="ftr" sz="quarter" idx="3"/>
          </p:nvPr>
        </p:nvSpPr>
        <p:spPr bwMode="auto">
          <a:xfrm>
            <a:off x="1828800" y="6477000"/>
            <a:ext cx="54864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vl1pPr>
          </a:lstStyle>
          <a:p>
            <a:pPr>
              <a:defRPr/>
            </a:pPr>
            <a:r>
              <a:rPr lang="en-US"/>
              <a:t>CS 2600 Computer Networks I</a:t>
            </a:r>
            <a:endParaRPr lang="en-US" dirty="0"/>
          </a:p>
        </p:txBody>
      </p:sp>
      <p:sp>
        <p:nvSpPr>
          <p:cNvPr id="351238" name="Rectangle 6"/>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defRPr/>
            </a:pPr>
            <a:r>
              <a:rPr lang="en-US" dirty="0"/>
              <a:t>25-</a:t>
            </a:r>
            <a:fld id="{69722342-6BDC-4A50-8861-3151DC489033}"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Lst>
  <p:hf hdr="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0.emf"/><Relationship Id="rId7" Type="http://schemas.openxmlformats.org/officeDocument/2006/relationships/image" Target="../media/image12.emf"/><Relationship Id="rId2" Type="http://schemas.openxmlformats.org/officeDocument/2006/relationships/oleObject" Target="../embeddings/oleObject7.bin"/><Relationship Id="rId1" Type="http://schemas.openxmlformats.org/officeDocument/2006/relationships/slideLayout" Target="../slideLayouts/slideLayout13.xml"/><Relationship Id="rId6" Type="http://schemas.openxmlformats.org/officeDocument/2006/relationships/oleObject" Target="../embeddings/oleObject9.bin"/><Relationship Id="rId11" Type="http://schemas.openxmlformats.org/officeDocument/2006/relationships/image" Target="../media/image14.emf"/><Relationship Id="rId5" Type="http://schemas.openxmlformats.org/officeDocument/2006/relationships/image" Target="../media/image11.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3.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5.emf"/><Relationship Id="rId7"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13.xml"/><Relationship Id="rId6" Type="http://schemas.openxmlformats.org/officeDocument/2006/relationships/oleObject" Target="../embeddings/oleObject4.bin"/><Relationship Id="rId11" Type="http://schemas.openxmlformats.org/officeDocument/2006/relationships/image" Target="../media/image9.emf"/><Relationship Id="rId5" Type="http://schemas.openxmlformats.org/officeDocument/2006/relationships/image" Target="../media/image6.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3"/>
          <p:cNvSpPr>
            <a:spLocks noGrp="1"/>
          </p:cNvSpPr>
          <p:nvPr>
            <p:ph type="ftr" sz="quarter" idx="11"/>
          </p:nvPr>
        </p:nvSpPr>
        <p:spPr>
          <a:noFill/>
        </p:spPr>
        <p:txBody>
          <a:bodyPr/>
          <a:lstStyle/>
          <a:p>
            <a:r>
              <a:rPr lang="en-US"/>
              <a:t>CS 2600 Computer Networks I</a:t>
            </a:r>
            <a:endParaRPr lang="en-US" dirty="0"/>
          </a:p>
        </p:txBody>
      </p:sp>
      <p:sp>
        <p:nvSpPr>
          <p:cNvPr id="9220" name="Slide Number Placeholder 4"/>
          <p:cNvSpPr>
            <a:spLocks noGrp="1"/>
          </p:cNvSpPr>
          <p:nvPr>
            <p:ph type="sldNum" sz="quarter" idx="12"/>
          </p:nvPr>
        </p:nvSpPr>
        <p:spPr>
          <a:noFill/>
        </p:spPr>
        <p:txBody>
          <a:bodyPr/>
          <a:lstStyle/>
          <a:p>
            <a:r>
              <a:rPr lang="en-US" dirty="0"/>
              <a:t>25-</a:t>
            </a:r>
            <a:fld id="{FC6F78D1-FA41-4E3E-9A4F-96FCE09B48FA}" type="slidenum">
              <a:rPr lang="en-US" smtClean="0"/>
              <a:pPr/>
              <a:t>1</a:t>
            </a:fld>
            <a:endParaRPr lang="en-US" dirty="0"/>
          </a:p>
        </p:txBody>
      </p:sp>
      <p:sp>
        <p:nvSpPr>
          <p:cNvPr id="9221" name="Rectangle 2"/>
          <p:cNvSpPr>
            <a:spLocks noGrp="1" noChangeArrowheads="1"/>
          </p:cNvSpPr>
          <p:nvPr>
            <p:ph type="title"/>
          </p:nvPr>
        </p:nvSpPr>
        <p:spPr>
          <a:xfrm>
            <a:off x="457200" y="274638"/>
            <a:ext cx="8229600" cy="6126162"/>
          </a:xfrm>
        </p:spPr>
        <p:txBody>
          <a:bodyPr/>
          <a:lstStyle/>
          <a:p>
            <a:pPr eaLnBrk="1" hangingPunct="1"/>
            <a:r>
              <a:rPr lang="en-US" sz="3200" b="1" dirty="0"/>
              <a:t>CS 2600</a:t>
            </a:r>
            <a:br>
              <a:rPr lang="en-US" sz="3200" b="1" dirty="0"/>
            </a:br>
            <a:r>
              <a:rPr lang="en-US" sz="3200" b="1" dirty="0"/>
              <a:t>Computer Networks I</a:t>
            </a:r>
            <a:br>
              <a:rPr lang="en-US" sz="3200" b="1" dirty="0"/>
            </a:br>
            <a:r>
              <a:rPr lang="en-US" sz="3200" b="1" dirty="0"/>
              <a:t>Dr. Sayeed Sajal</a:t>
            </a:r>
            <a:br>
              <a:rPr lang="en-US" sz="3200" b="1" dirty="0"/>
            </a:br>
            <a:br>
              <a:rPr lang="en-US" sz="3200" b="1" dirty="0"/>
            </a:br>
            <a:r>
              <a:rPr lang="en-US" sz="2800" b="1" dirty="0"/>
              <a:t>Lecture 25</a:t>
            </a:r>
            <a:br>
              <a:rPr lang="en-US" sz="2800" b="1" dirty="0"/>
            </a:br>
            <a:r>
              <a:rPr lang="en-US" sz="2800" b="1" dirty="0"/>
              <a:t>Virtual Circuit Networks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C183D7F6-B498-43B3-948B-1728B52AA6E4}">
                <adec:decorative xmlns:adec="http://schemas.microsoft.com/office/drawing/2017/decorative" val="1"/>
              </a:ext>
            </a:extLst>
          </p:cNvPr>
          <p:cNvSpPr/>
          <p:nvPr/>
        </p:nvSpPr>
        <p:spPr>
          <a:xfrm>
            <a:off x="328773" y="945222"/>
            <a:ext cx="8465906" cy="5486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4" name="Footer Placeholder 7"/>
          <p:cNvSpPr>
            <a:spLocks noGrp="1"/>
          </p:cNvSpPr>
          <p:nvPr>
            <p:ph type="ftr" sz="quarter" idx="11"/>
          </p:nvPr>
        </p:nvSpPr>
        <p:spPr>
          <a:noFill/>
        </p:spPr>
        <p:txBody>
          <a:bodyPr/>
          <a:lstStyle/>
          <a:p>
            <a:r>
              <a:rPr lang="en-US"/>
              <a:t>CS 2600 Computer Networks I</a:t>
            </a:r>
          </a:p>
        </p:txBody>
      </p:sp>
      <p:sp>
        <p:nvSpPr>
          <p:cNvPr id="4105" name="Slide Number Placeholder 8"/>
          <p:cNvSpPr>
            <a:spLocks noGrp="1"/>
          </p:cNvSpPr>
          <p:nvPr>
            <p:ph type="sldNum" sz="quarter" idx="12"/>
          </p:nvPr>
        </p:nvSpPr>
        <p:spPr>
          <a:noFill/>
        </p:spPr>
        <p:txBody>
          <a:bodyPr/>
          <a:lstStyle/>
          <a:p>
            <a:r>
              <a:rPr lang="en-US" dirty="0"/>
              <a:t>25-</a:t>
            </a:r>
            <a:fld id="{4BFAF96F-5BF9-49A9-A7B5-BD0AFA582EA0}" type="slidenum">
              <a:rPr lang="en-US" smtClean="0"/>
              <a:pPr/>
              <a:t>10</a:t>
            </a:fld>
            <a:endParaRPr lang="en-US" dirty="0"/>
          </a:p>
        </p:txBody>
      </p:sp>
      <p:sp>
        <p:nvSpPr>
          <p:cNvPr id="4106" name="Rectangle 2"/>
          <p:cNvSpPr>
            <a:spLocks noGrp="1" noChangeArrowheads="1"/>
          </p:cNvSpPr>
          <p:nvPr>
            <p:ph type="title" sz="quarter"/>
          </p:nvPr>
        </p:nvSpPr>
        <p:spPr>
          <a:xfrm>
            <a:off x="457200" y="274638"/>
            <a:ext cx="8229600" cy="639762"/>
          </a:xfrm>
        </p:spPr>
        <p:txBody>
          <a:bodyPr/>
          <a:lstStyle/>
          <a:p>
            <a:pPr eaLnBrk="1" hangingPunct="1"/>
            <a:r>
              <a:rPr lang="en-US" sz="2400" b="1"/>
              <a:t>Queue Behavior with 53 Byte Cells</a:t>
            </a:r>
          </a:p>
        </p:txBody>
      </p:sp>
      <p:graphicFrame>
        <p:nvGraphicFramePr>
          <p:cNvPr id="4098" name="Object 8">
            <a:extLst>
              <a:ext uri="{C183D7F6-B498-43B3-948B-1728B52AA6E4}">
                <adec:decorative xmlns:adec="http://schemas.microsoft.com/office/drawing/2017/decorative" val="1"/>
              </a:ext>
            </a:extLst>
          </p:cNvPr>
          <p:cNvGraphicFramePr>
            <a:graphicFrameLocks noGrp="1" noChangeAspect="1"/>
          </p:cNvGraphicFramePr>
          <p:nvPr>
            <p:ph sz="quarter" idx="1"/>
            <p:extLst>
              <p:ext uri="{D42A27DB-BD31-4B8C-83A1-F6EECF244321}">
                <p14:modId xmlns:p14="http://schemas.microsoft.com/office/powerpoint/2010/main" val="2988735005"/>
              </p:ext>
            </p:extLst>
          </p:nvPr>
        </p:nvGraphicFramePr>
        <p:xfrm>
          <a:off x="685800" y="1077685"/>
          <a:ext cx="3657600" cy="1817688"/>
        </p:xfrm>
        <a:graphic>
          <a:graphicData uri="http://schemas.openxmlformats.org/presentationml/2006/ole">
            <mc:AlternateContent xmlns:mc="http://schemas.openxmlformats.org/markup-compatibility/2006">
              <mc:Choice xmlns:v="urn:schemas-microsoft-com:vml" Requires="v">
                <p:oleObj name="Visio" r:id="rId2" imgW="3567532" imgH="1771421" progId="Visio.Drawing.11">
                  <p:embed/>
                </p:oleObj>
              </mc:Choice>
              <mc:Fallback>
                <p:oleObj name="Visio" r:id="rId2" imgW="3567532" imgH="1771421" progId="Visio.Drawing.11">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77685"/>
                        <a:ext cx="3657600" cy="181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9">
            <a:extLst>
              <a:ext uri="{C183D7F6-B498-43B3-948B-1728B52AA6E4}">
                <adec:decorative xmlns:adec="http://schemas.microsoft.com/office/drawing/2017/decorative" val="1"/>
              </a:ext>
            </a:extLst>
          </p:cNvPr>
          <p:cNvGraphicFramePr>
            <a:graphicFrameLocks noGrp="1" noChangeAspect="1"/>
          </p:cNvGraphicFramePr>
          <p:nvPr>
            <p:ph sz="quarter" idx="2"/>
            <p:extLst>
              <p:ext uri="{D42A27DB-BD31-4B8C-83A1-F6EECF244321}">
                <p14:modId xmlns:p14="http://schemas.microsoft.com/office/powerpoint/2010/main" val="747269646"/>
              </p:ext>
            </p:extLst>
          </p:nvPr>
        </p:nvGraphicFramePr>
        <p:xfrm>
          <a:off x="994230" y="4633685"/>
          <a:ext cx="3581400" cy="1833563"/>
        </p:xfrm>
        <a:graphic>
          <a:graphicData uri="http://schemas.openxmlformats.org/presentationml/2006/ole">
            <mc:AlternateContent xmlns:mc="http://schemas.openxmlformats.org/markup-compatibility/2006">
              <mc:Choice xmlns:v="urn:schemas-microsoft-com:vml" Requires="v">
                <p:oleObj name="Visio" r:id="rId4" imgW="3462947" imgH="1771421" progId="Visio.Drawing.11">
                  <p:embed/>
                </p:oleObj>
              </mc:Choice>
              <mc:Fallback>
                <p:oleObj name="Visio" r:id="rId4" imgW="3462947" imgH="1771421" progId="Visio.Drawing.11">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230" y="4633685"/>
                        <a:ext cx="3581400" cy="183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10">
            <a:extLst>
              <a:ext uri="{C183D7F6-B498-43B3-948B-1728B52AA6E4}">
                <adec:decorative xmlns:adec="http://schemas.microsoft.com/office/drawing/2017/decorative" val="1"/>
              </a:ext>
            </a:extLst>
          </p:cNvPr>
          <p:cNvGraphicFramePr>
            <a:graphicFrameLocks noGrp="1" noChangeAspect="1"/>
          </p:cNvGraphicFramePr>
          <p:nvPr>
            <p:ph sz="quarter" idx="3"/>
            <p:extLst>
              <p:ext uri="{D42A27DB-BD31-4B8C-83A1-F6EECF244321}">
                <p14:modId xmlns:p14="http://schemas.microsoft.com/office/powerpoint/2010/main" val="2376086703"/>
              </p:ext>
            </p:extLst>
          </p:nvPr>
        </p:nvGraphicFramePr>
        <p:xfrm>
          <a:off x="1045028" y="2859314"/>
          <a:ext cx="3276600" cy="1804988"/>
        </p:xfrm>
        <a:graphic>
          <a:graphicData uri="http://schemas.openxmlformats.org/presentationml/2006/ole">
            <mc:AlternateContent xmlns:mc="http://schemas.openxmlformats.org/markup-compatibility/2006">
              <mc:Choice xmlns:v="urn:schemas-microsoft-com:vml" Requires="v">
                <p:oleObj name="Visio" r:id="rId6" imgW="3216745" imgH="1771421" progId="Visio.Drawing.11">
                  <p:embed/>
                </p:oleObj>
              </mc:Choice>
              <mc:Fallback>
                <p:oleObj name="Visio" r:id="rId6" imgW="3216745" imgH="1771421" progId="Visio.Drawing.11">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5028" y="2859314"/>
                        <a:ext cx="3276600" cy="180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11">
            <a:extLst>
              <a:ext uri="{C183D7F6-B498-43B3-948B-1728B52AA6E4}">
                <adec:decorative xmlns:adec="http://schemas.microsoft.com/office/drawing/2017/decorative" val="1"/>
              </a:ext>
            </a:extLst>
          </p:cNvPr>
          <p:cNvGraphicFramePr>
            <a:graphicFrameLocks noGrp="1" noChangeAspect="1"/>
          </p:cNvGraphicFramePr>
          <p:nvPr>
            <p:ph sz="quarter" idx="4"/>
            <p:extLst>
              <p:ext uri="{D42A27DB-BD31-4B8C-83A1-F6EECF244321}">
                <p14:modId xmlns:p14="http://schemas.microsoft.com/office/powerpoint/2010/main" val="2366970677"/>
              </p:ext>
            </p:extLst>
          </p:nvPr>
        </p:nvGraphicFramePr>
        <p:xfrm>
          <a:off x="4271510" y="1059316"/>
          <a:ext cx="4217987" cy="1905000"/>
        </p:xfrm>
        <a:graphic>
          <a:graphicData uri="http://schemas.openxmlformats.org/presentationml/2006/ole">
            <mc:AlternateContent xmlns:mc="http://schemas.openxmlformats.org/markup-compatibility/2006">
              <mc:Choice xmlns:v="urn:schemas-microsoft-com:vml" Requires="v">
                <p:oleObj name="Visio" r:id="rId8" imgW="4263238" imgH="1926336" progId="Visio.Drawing.11">
                  <p:embed/>
                </p:oleObj>
              </mc:Choice>
              <mc:Fallback>
                <p:oleObj name="Visio" r:id="rId8" imgW="4263238" imgH="1926336" progId="Visio.Drawing.11">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1510" y="1059316"/>
                        <a:ext cx="4217987"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2" name="Object 13">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677212469"/>
              </p:ext>
            </p:extLst>
          </p:nvPr>
        </p:nvGraphicFramePr>
        <p:xfrm>
          <a:off x="5464629" y="3160486"/>
          <a:ext cx="2138363" cy="1870075"/>
        </p:xfrm>
        <a:graphic>
          <a:graphicData uri="http://schemas.openxmlformats.org/presentationml/2006/ole">
            <mc:AlternateContent xmlns:mc="http://schemas.openxmlformats.org/markup-compatibility/2006">
              <mc:Choice xmlns:v="urn:schemas-microsoft-com:vml" Requires="v">
                <p:oleObj name="Visio" r:id="rId10" imgW="2272628" imgH="1991198" progId="Visio.Drawing.11">
                  <p:embed/>
                </p:oleObj>
              </mc:Choice>
              <mc:Fallback>
                <p:oleObj name="Visio" r:id="rId10" imgW="2272628" imgH="1991198" progId="Visio.Drawing.11">
                  <p:embed/>
                  <p:pic>
                    <p:nvPicPr>
                      <p:cNvPr id="0" name="Object 13"/>
                      <p:cNvPicPr>
                        <a:picLocks noChangeAspect="1" noChangeArrowheads="1"/>
                      </p:cNvPicPr>
                      <p:nvPr/>
                    </p:nvPicPr>
                    <p:blipFill>
                      <a:blip r:embed="rId11"/>
                      <a:srcRect/>
                      <a:stretch>
                        <a:fillRect/>
                      </a:stretch>
                    </p:blipFill>
                    <p:spPr bwMode="auto">
                      <a:xfrm>
                        <a:off x="5464629" y="3160486"/>
                        <a:ext cx="2138363" cy="187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Footer Placeholder 3"/>
          <p:cNvSpPr>
            <a:spLocks noGrp="1"/>
          </p:cNvSpPr>
          <p:nvPr>
            <p:ph type="ftr" sz="quarter" idx="11"/>
          </p:nvPr>
        </p:nvSpPr>
        <p:spPr>
          <a:noFill/>
        </p:spPr>
        <p:txBody>
          <a:bodyPr/>
          <a:lstStyle/>
          <a:p>
            <a:r>
              <a:rPr lang="en-US"/>
              <a:t>CS 2600 Computer Networks I</a:t>
            </a:r>
          </a:p>
        </p:txBody>
      </p:sp>
      <p:sp>
        <p:nvSpPr>
          <p:cNvPr id="11268" name="Slide Number Placeholder 4"/>
          <p:cNvSpPr>
            <a:spLocks noGrp="1"/>
          </p:cNvSpPr>
          <p:nvPr>
            <p:ph type="sldNum" sz="quarter" idx="12"/>
          </p:nvPr>
        </p:nvSpPr>
        <p:spPr>
          <a:noFill/>
        </p:spPr>
        <p:txBody>
          <a:bodyPr/>
          <a:lstStyle/>
          <a:p>
            <a:r>
              <a:rPr lang="en-US" dirty="0"/>
              <a:t>25-</a:t>
            </a:r>
            <a:fld id="{357AD3B8-51DF-44BF-84EC-BEC0B65FA41A}" type="slidenum">
              <a:rPr lang="en-US" smtClean="0"/>
              <a:pPr/>
              <a:t>11</a:t>
            </a:fld>
            <a:endParaRPr lang="en-US" dirty="0"/>
          </a:p>
        </p:txBody>
      </p:sp>
      <p:sp>
        <p:nvSpPr>
          <p:cNvPr id="11269" name="Text Box 2"/>
          <p:cNvSpPr txBox="1">
            <a:spLocks noChangeArrowheads="1"/>
          </p:cNvSpPr>
          <p:nvPr/>
        </p:nvSpPr>
        <p:spPr bwMode="auto">
          <a:xfrm>
            <a:off x="533400" y="1318708"/>
            <a:ext cx="8031480" cy="2862322"/>
          </a:xfrm>
          <a:prstGeom prst="rect">
            <a:avLst/>
          </a:prstGeom>
          <a:noFill/>
          <a:ln w="9525">
            <a:noFill/>
            <a:miter lim="800000"/>
            <a:headEnd/>
            <a:tailEnd/>
          </a:ln>
        </p:spPr>
        <p:txBody>
          <a:bodyPr wrap="square">
            <a:spAutoFit/>
          </a:bodyPr>
          <a:lstStyle/>
          <a:p>
            <a:endParaRPr lang="en-US" b="1" dirty="0">
              <a:latin typeface="Bookman Old Style" pitchFamily="18" charset="0"/>
            </a:endParaRPr>
          </a:p>
          <a:p>
            <a:r>
              <a:rPr lang="en-US" b="1" i="1" dirty="0">
                <a:latin typeface="Bookman Old Style" pitchFamily="18" charset="0"/>
              </a:rPr>
              <a:t>“Compared with large variable-length packets, using small fixed-length cells improves control over the queues in switches.”</a:t>
            </a:r>
          </a:p>
          <a:p>
            <a:endParaRPr lang="en-US" b="1" i="1" dirty="0">
              <a:latin typeface="Bookman Old Style" pitchFamily="18" charset="0"/>
            </a:endParaRPr>
          </a:p>
          <a:p>
            <a:endParaRPr lang="en-US" b="1" i="1" dirty="0">
              <a:latin typeface="Bookman Old Style" pitchFamily="18" charset="0"/>
            </a:endParaRPr>
          </a:p>
          <a:p>
            <a:r>
              <a:rPr lang="en-US" dirty="0">
                <a:latin typeface="Bookman Old Style" pitchFamily="18" charset="0"/>
              </a:rPr>
              <a:t>Why?  Using small fixed-length cells minimizes switching (queuing) delay for the higher priority cells, and using fixed length cells makes that delay more predictable. </a:t>
            </a:r>
          </a:p>
        </p:txBody>
      </p:sp>
      <p:sp>
        <p:nvSpPr>
          <p:cNvPr id="2" name="Title 1">
            <a:extLst>
              <a:ext uri="{FF2B5EF4-FFF2-40B4-BE49-F238E27FC236}">
                <a16:creationId xmlns:a16="http://schemas.microsoft.com/office/drawing/2014/main" id="{5F1CD4E0-73E6-4BEA-B299-9029C8AC7103}"/>
              </a:ext>
            </a:extLst>
          </p:cNvPr>
          <p:cNvSpPr>
            <a:spLocks noGrp="1"/>
          </p:cNvSpPr>
          <p:nvPr>
            <p:ph type="title"/>
          </p:nvPr>
        </p:nvSpPr>
        <p:spPr>
          <a:xfrm>
            <a:off x="533400" y="1052851"/>
            <a:ext cx="8229600" cy="1143000"/>
          </a:xfrm>
        </p:spPr>
        <p:txBody>
          <a:bodyPr/>
          <a:lstStyle/>
          <a:p>
            <a:pPr rtl="0" fontAlgn="base"/>
            <a:r>
              <a:rPr lang="en-US" sz="2000" b="1" i="1" kern="1200" dirty="0">
                <a:solidFill>
                  <a:srgbClr val="FFFFFF"/>
                </a:solidFill>
                <a:effectLst/>
                <a:latin typeface="Bookman Old Style" panose="02050604050505020204" pitchFamily="18" charset="0"/>
                <a:ea typeface="+mn-ea"/>
                <a:cs typeface="+mn-cs"/>
              </a:rPr>
              <a:t>The Sixth Principle of Network Design</a:t>
            </a:r>
            <a:endParaRPr lang="en-US" dirty="0">
              <a:effectLst/>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C183D7F6-B498-43B3-948B-1728B52AA6E4}">
                <adec:decorative xmlns:adec="http://schemas.microsoft.com/office/drawing/2017/decorative" val="1"/>
              </a:ext>
            </a:extLst>
          </p:cNvPr>
          <p:cNvSpPr/>
          <p:nvPr/>
        </p:nvSpPr>
        <p:spPr>
          <a:xfrm>
            <a:off x="472611" y="1249681"/>
            <a:ext cx="8198777" cy="49261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ooter Placeholder 4"/>
          <p:cNvSpPr>
            <a:spLocks noGrp="1"/>
          </p:cNvSpPr>
          <p:nvPr>
            <p:ph type="ftr" sz="quarter" idx="11"/>
          </p:nvPr>
        </p:nvSpPr>
        <p:spPr/>
        <p:txBody>
          <a:bodyPr/>
          <a:lstStyle/>
          <a:p>
            <a:pPr>
              <a:defRPr/>
            </a:pPr>
            <a:r>
              <a:rPr lang="en-US"/>
              <a:t>CS 2600 Computer Networks I</a:t>
            </a:r>
          </a:p>
        </p:txBody>
      </p:sp>
      <p:sp>
        <p:nvSpPr>
          <p:cNvPr id="8" name="Slide Number Placeholder 5"/>
          <p:cNvSpPr>
            <a:spLocks noGrp="1"/>
          </p:cNvSpPr>
          <p:nvPr>
            <p:ph type="sldNum" sz="quarter" idx="12"/>
          </p:nvPr>
        </p:nvSpPr>
        <p:spPr/>
        <p:txBody>
          <a:bodyPr/>
          <a:lstStyle/>
          <a:p>
            <a:pPr>
              <a:defRPr/>
            </a:pPr>
            <a:r>
              <a:rPr lang="en-US" dirty="0"/>
              <a:t>25-</a:t>
            </a:r>
            <a:fld id="{DABD50B0-46F1-412A-BEF2-5BC3CCB62F26}" type="slidenum">
              <a:rPr lang="en-US" smtClean="0"/>
              <a:pPr>
                <a:defRPr/>
              </a:pPr>
              <a:t>12</a:t>
            </a:fld>
            <a:endParaRPr lang="en-US" dirty="0"/>
          </a:p>
        </p:txBody>
      </p:sp>
      <p:sp>
        <p:nvSpPr>
          <p:cNvPr id="14341" name="Rectangle 2"/>
          <p:cNvSpPr>
            <a:spLocks noGrp="1" noChangeArrowheads="1"/>
          </p:cNvSpPr>
          <p:nvPr>
            <p:ph type="title"/>
          </p:nvPr>
        </p:nvSpPr>
        <p:spPr/>
        <p:txBody>
          <a:bodyPr/>
          <a:lstStyle/>
          <a:p>
            <a:pPr eaLnBrk="1" hangingPunct="1"/>
            <a:r>
              <a:rPr lang="en-US" sz="2400" b="1" dirty="0"/>
              <a:t>Network Jitter</a:t>
            </a:r>
          </a:p>
        </p:txBody>
      </p:sp>
      <p:pic>
        <p:nvPicPr>
          <p:cNvPr id="14343" name="Picture 270" descr="figure-28"/>
          <p:cNvPicPr>
            <a:picLocks noChangeAspect="1" noChangeArrowheads="1"/>
          </p:cNvPicPr>
          <p:nvPr/>
        </p:nvPicPr>
        <p:blipFill>
          <a:blip r:embed="rId2" cstate="print"/>
          <a:srcRect/>
          <a:stretch>
            <a:fillRect/>
          </a:stretch>
        </p:blipFill>
        <p:spPr bwMode="auto">
          <a:xfrm>
            <a:off x="1115291" y="4190678"/>
            <a:ext cx="6957060" cy="1524644"/>
          </a:xfrm>
          <a:prstGeom prst="rect">
            <a:avLst/>
          </a:prstGeom>
          <a:noFill/>
          <a:ln w="9525">
            <a:noFill/>
            <a:miter lim="800000"/>
            <a:headEnd/>
            <a:tailEnd/>
          </a:ln>
        </p:spPr>
      </p:pic>
      <p:sp>
        <p:nvSpPr>
          <p:cNvPr id="14344" name="Text Box 272"/>
          <p:cNvSpPr txBox="1">
            <a:spLocks noChangeArrowheads="1"/>
          </p:cNvSpPr>
          <p:nvPr/>
        </p:nvSpPr>
        <p:spPr bwMode="auto">
          <a:xfrm>
            <a:off x="1115291" y="5715322"/>
            <a:ext cx="6957060" cy="307777"/>
          </a:xfrm>
          <a:prstGeom prst="rect">
            <a:avLst/>
          </a:prstGeom>
          <a:noFill/>
          <a:ln w="9525" algn="ctr">
            <a:noFill/>
            <a:miter lim="800000"/>
            <a:headEnd/>
            <a:tailEnd/>
          </a:ln>
        </p:spPr>
        <p:txBody>
          <a:bodyPr wrap="square">
            <a:spAutoFit/>
          </a:bodyPr>
          <a:lstStyle/>
          <a:p>
            <a:pPr marL="342900" indent="-342900" algn="ctr"/>
            <a:r>
              <a:rPr lang="en-US" sz="1400" b="0" dirty="0">
                <a:solidFill>
                  <a:schemeClr val="bg1"/>
                </a:solidFill>
                <a:latin typeface="Times New Roman" pitchFamily="18" charset="0"/>
              </a:rPr>
              <a:t>A jitter buffer that compensates for jitter.  The buffer holds </a:t>
            </a:r>
            <a:r>
              <a:rPr lang="en-US" sz="1400" b="0" i="1" dirty="0">
                <a:solidFill>
                  <a:schemeClr val="bg1"/>
                </a:solidFill>
                <a:latin typeface="Times New Roman" pitchFamily="18" charset="0"/>
              </a:rPr>
              <a:t>K</a:t>
            </a:r>
            <a:r>
              <a:rPr lang="en-US" sz="1400" b="0" dirty="0">
                <a:solidFill>
                  <a:schemeClr val="bg1"/>
                </a:solidFill>
                <a:latin typeface="Times New Roman" pitchFamily="18" charset="0"/>
              </a:rPr>
              <a:t> time units of data.</a:t>
            </a:r>
          </a:p>
        </p:txBody>
      </p:sp>
      <p:graphicFrame>
        <p:nvGraphicFramePr>
          <p:cNvPr id="14345" name="Object 3">
            <a:extLst>
              <a:ext uri="{C183D7F6-B498-43B3-948B-1728B52AA6E4}">
                <adec:decorative xmlns:adec="http://schemas.microsoft.com/office/drawing/2017/decorative" val="1"/>
              </a:ext>
            </a:extLst>
          </p:cNvPr>
          <p:cNvGraphicFramePr>
            <a:graphicFrameLocks noGrp="1" noChangeAspect="1"/>
          </p:cNvGraphicFramePr>
          <p:nvPr>
            <p:extLst>
              <p:ext uri="{D42A27DB-BD31-4B8C-83A1-F6EECF244321}">
                <p14:modId xmlns:p14="http://schemas.microsoft.com/office/powerpoint/2010/main" val="3528816508"/>
              </p:ext>
            </p:extLst>
          </p:nvPr>
        </p:nvGraphicFramePr>
        <p:xfrm>
          <a:off x="899161" y="1394460"/>
          <a:ext cx="7360920" cy="2724776"/>
        </p:xfrm>
        <a:graphic>
          <a:graphicData uri="http://schemas.openxmlformats.org/presentationml/2006/ole">
            <mc:AlternateContent xmlns:mc="http://schemas.openxmlformats.org/markup-compatibility/2006">
              <mc:Choice xmlns:v="urn:schemas-microsoft-com:vml" Requires="v">
                <p:oleObj name="Visio" r:id="rId3" imgW="8688016" imgH="3215532" progId="Visio.Drawing.11">
                  <p:embed/>
                </p:oleObj>
              </mc:Choice>
              <mc:Fallback>
                <p:oleObj name="Visio" r:id="rId3" imgW="8688016" imgH="3215532"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161" y="1394460"/>
                        <a:ext cx="7360920" cy="272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1115291" y="5095630"/>
            <a:ext cx="1880234" cy="276999"/>
          </a:xfrm>
          <a:prstGeom prst="rect">
            <a:avLst/>
          </a:prstGeom>
          <a:noFill/>
        </p:spPr>
        <p:txBody>
          <a:bodyPr wrap="square" rtlCol="0">
            <a:spAutoFit/>
          </a:bodyPr>
          <a:lstStyle/>
          <a:p>
            <a:r>
              <a:rPr lang="en-US" sz="1200" b="1" dirty="0">
                <a:solidFill>
                  <a:srgbClr val="1976FF"/>
                </a:solidFill>
              </a:rPr>
              <a:t>(whenever they arrive)</a:t>
            </a:r>
          </a:p>
        </p:txBody>
      </p:sp>
    </p:spTree>
    <p:extLst>
      <p:ext uri="{BB962C8B-B14F-4D97-AF65-F5344CB8AC3E}">
        <p14:creationId xmlns:p14="http://schemas.microsoft.com/office/powerpoint/2010/main" val="3935303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C183D7F6-B498-43B3-948B-1728B52AA6E4}">
                <adec:decorative xmlns:adec="http://schemas.microsoft.com/office/drawing/2017/decorative" val="1"/>
              </a:ext>
            </a:extLst>
          </p:cNvPr>
          <p:cNvSpPr/>
          <p:nvPr/>
        </p:nvSpPr>
        <p:spPr>
          <a:xfrm>
            <a:off x="381000" y="1447800"/>
            <a:ext cx="8382000" cy="37628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2" name="Footer Placeholder 4"/>
          <p:cNvSpPr>
            <a:spLocks noGrp="1"/>
          </p:cNvSpPr>
          <p:nvPr>
            <p:ph type="ftr" sz="quarter" idx="11"/>
          </p:nvPr>
        </p:nvSpPr>
        <p:spPr>
          <a:noFill/>
        </p:spPr>
        <p:txBody>
          <a:bodyPr/>
          <a:lstStyle/>
          <a:p>
            <a:r>
              <a:rPr lang="en-US"/>
              <a:t>CS 2600 Computer Networks I</a:t>
            </a:r>
            <a:endParaRPr lang="en-US" dirty="0"/>
          </a:p>
        </p:txBody>
      </p:sp>
      <p:sp>
        <p:nvSpPr>
          <p:cNvPr id="2053" name="Slide Number Placeholder 5"/>
          <p:cNvSpPr>
            <a:spLocks noGrp="1"/>
          </p:cNvSpPr>
          <p:nvPr>
            <p:ph type="sldNum" sz="quarter" idx="12"/>
          </p:nvPr>
        </p:nvSpPr>
        <p:spPr>
          <a:noFill/>
        </p:spPr>
        <p:txBody>
          <a:bodyPr/>
          <a:lstStyle/>
          <a:p>
            <a:r>
              <a:rPr lang="en-US" dirty="0"/>
              <a:t>25-</a:t>
            </a:r>
            <a:fld id="{7F333BDD-2A20-45FE-91CF-86A1ED77733B}" type="slidenum">
              <a:rPr lang="en-US" smtClean="0"/>
              <a:pPr/>
              <a:t>13</a:t>
            </a:fld>
            <a:endParaRPr lang="en-US" dirty="0"/>
          </a:p>
        </p:txBody>
      </p:sp>
      <p:sp>
        <p:nvSpPr>
          <p:cNvPr id="2054" name="Rectangle 2"/>
          <p:cNvSpPr>
            <a:spLocks noGrp="1" noChangeArrowheads="1"/>
          </p:cNvSpPr>
          <p:nvPr>
            <p:ph type="title"/>
          </p:nvPr>
        </p:nvSpPr>
        <p:spPr/>
        <p:txBody>
          <a:bodyPr/>
          <a:lstStyle/>
          <a:p>
            <a:pPr eaLnBrk="1" hangingPunct="1"/>
            <a:r>
              <a:rPr lang="en-US" sz="2400" b="1" dirty="0"/>
              <a:t>ATM Cell Format*</a:t>
            </a:r>
            <a:br>
              <a:rPr lang="en-US" sz="2400" b="1" dirty="0"/>
            </a:br>
            <a:r>
              <a:rPr lang="en-US" sz="1400" b="1" dirty="0"/>
              <a:t>(Based on text Fig. 3.6)</a:t>
            </a:r>
          </a:p>
        </p:txBody>
      </p:sp>
      <p:graphicFrame>
        <p:nvGraphicFramePr>
          <p:cNvPr id="2050" name="Object 4">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349015453"/>
              </p:ext>
            </p:extLst>
          </p:nvPr>
        </p:nvGraphicFramePr>
        <p:xfrm>
          <a:off x="403225" y="1676400"/>
          <a:ext cx="8183563" cy="3754438"/>
        </p:xfrm>
        <a:graphic>
          <a:graphicData uri="http://schemas.openxmlformats.org/presentationml/2006/ole">
            <mc:AlternateContent xmlns:mc="http://schemas.openxmlformats.org/markup-compatibility/2006">
              <mc:Choice xmlns:v="urn:schemas-microsoft-com:vml" Requires="v">
                <p:oleObj name="Visio" r:id="rId2" imgW="7951903" imgH="3647332" progId="Visio.Drawing.11">
                  <p:embed/>
                </p:oleObj>
              </mc:Choice>
              <mc:Fallback>
                <p:oleObj name="Visio" r:id="rId2" imgW="7951903" imgH="3647332" progId="Visio.Drawing.11">
                  <p:embed/>
                  <p:pic>
                    <p:nvPicPr>
                      <p:cNvPr id="0" name=""/>
                      <p:cNvPicPr>
                        <a:picLocks noGrp="1" noChangeAspect="1" noChangeArrowheads="1"/>
                      </p:cNvPicPr>
                      <p:nvPr/>
                    </p:nvPicPr>
                    <p:blipFill>
                      <a:blip r:embed="rId3"/>
                      <a:srcRect/>
                      <a:stretch>
                        <a:fillRect/>
                      </a:stretch>
                    </p:blipFill>
                    <p:spPr bwMode="auto">
                      <a:xfrm>
                        <a:off x="403225" y="1676400"/>
                        <a:ext cx="8183563" cy="3754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598714" y="4525740"/>
            <a:ext cx="8164286" cy="523220"/>
          </a:xfrm>
          <a:prstGeom prst="rect">
            <a:avLst/>
          </a:prstGeom>
          <a:noFill/>
        </p:spPr>
        <p:txBody>
          <a:bodyPr wrap="square" rtlCol="0">
            <a:spAutoFit/>
          </a:bodyPr>
          <a:lstStyle/>
          <a:p>
            <a:r>
              <a:rPr lang="en-US" sz="1400" i="1" dirty="0">
                <a:solidFill>
                  <a:schemeClr val="bg1"/>
                </a:solidFill>
                <a:latin typeface="Bookman Old Style" pitchFamily="18" charset="0"/>
              </a:rPr>
              <a:t>*A cell is a fixed length frame.  Note that there is no frame number in the ATM cell header, and therefore no ACK/NAK or retransmission capability in ATM.</a:t>
            </a:r>
          </a:p>
        </p:txBody>
      </p:sp>
    </p:spTree>
    <p:extLst>
      <p:ext uri="{BB962C8B-B14F-4D97-AF65-F5344CB8AC3E}">
        <p14:creationId xmlns:p14="http://schemas.microsoft.com/office/powerpoint/2010/main" val="2981498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C183D7F6-B498-43B3-948B-1728B52AA6E4}">
                <adec:decorative xmlns:adec="http://schemas.microsoft.com/office/drawing/2017/decorative" val="1"/>
              </a:ext>
            </a:extLst>
          </p:cNvPr>
          <p:cNvSpPr/>
          <p:nvPr/>
        </p:nvSpPr>
        <p:spPr>
          <a:xfrm>
            <a:off x="365760" y="1828800"/>
            <a:ext cx="8423910" cy="29032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6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US" altLang="en-US" sz="1200"/>
              <a:t>4/7/19</a:t>
            </a:r>
          </a:p>
        </p:txBody>
      </p:sp>
      <p:sp>
        <p:nvSpPr>
          <p:cNvPr id="1126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US" altLang="en-US" sz="1200"/>
              <a:t>CS 2600 Computer Networks I</a:t>
            </a:r>
          </a:p>
        </p:txBody>
      </p:sp>
      <p:sp>
        <p:nvSpPr>
          <p:cNvPr id="112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US" altLang="en-US" sz="1200" dirty="0"/>
              <a:t>25-</a:t>
            </a:r>
            <a:fld id="{911F1AED-C5C2-4130-8471-638ADFA0EB5E}" type="slidenum">
              <a:rPr lang="en-US" altLang="en-US" sz="1200" smtClean="0"/>
              <a:pPr eaLnBrk="1" hangingPunct="1"/>
              <a:t>14</a:t>
            </a:fld>
            <a:endParaRPr lang="en-US" altLang="en-US" sz="1200" dirty="0"/>
          </a:p>
        </p:txBody>
      </p:sp>
      <p:sp>
        <p:nvSpPr>
          <p:cNvPr id="11270" name="Rectangle 2"/>
          <p:cNvSpPr>
            <a:spLocks noGrp="1" noChangeArrowheads="1"/>
          </p:cNvSpPr>
          <p:nvPr>
            <p:ph type="title"/>
          </p:nvPr>
        </p:nvSpPr>
        <p:spPr/>
        <p:txBody>
          <a:bodyPr/>
          <a:lstStyle/>
          <a:p>
            <a:pPr eaLnBrk="1" hangingPunct="1"/>
            <a:r>
              <a:rPr lang="en-US" altLang="en-US" sz="2400" b="1"/>
              <a:t>Relationship Between Virtual Circuits and Virtual Paths</a:t>
            </a:r>
          </a:p>
        </p:txBody>
      </p:sp>
      <p:graphicFrame>
        <p:nvGraphicFramePr>
          <p:cNvPr id="11266" name="Object 4">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3016982778"/>
              </p:ext>
            </p:extLst>
          </p:nvPr>
        </p:nvGraphicFramePr>
        <p:xfrm>
          <a:off x="457200" y="2133600"/>
          <a:ext cx="8229600" cy="2324100"/>
        </p:xfrm>
        <a:graphic>
          <a:graphicData uri="http://schemas.openxmlformats.org/presentationml/2006/ole">
            <mc:AlternateContent xmlns:mc="http://schemas.openxmlformats.org/markup-compatibility/2006">
              <mc:Choice xmlns:v="urn:schemas-microsoft-com:vml" Requires="v">
                <p:oleObj name="Visio" r:id="rId2" imgW="8391410" imgH="2369520" progId="Visio.Drawing.11">
                  <p:embed/>
                </p:oleObj>
              </mc:Choice>
              <mc:Fallback>
                <p:oleObj name="Visio" r:id="rId2" imgW="8391410" imgH="2369520" progId="Visio.Drawing.11">
                  <p:embed/>
                  <p:pic>
                    <p:nvPicPr>
                      <p:cNvPr id="0" name=""/>
                      <p:cNvPicPr>
                        <a:picLocks noChangeAspect="1" noChangeArrowheads="1"/>
                      </p:cNvPicPr>
                      <p:nvPr/>
                    </p:nvPicPr>
                    <p:blipFill>
                      <a:blip r:embed="rId3"/>
                      <a:srcRect/>
                      <a:stretch>
                        <a:fillRect/>
                      </a:stretch>
                    </p:blipFill>
                    <p:spPr bwMode="auto">
                      <a:xfrm>
                        <a:off x="457200" y="2133600"/>
                        <a:ext cx="8229600" cy="2324100"/>
                      </a:xfrm>
                      <a:prstGeom prst="rect">
                        <a:avLst/>
                      </a:prstGeom>
                    </p:spPr>
                  </p:pic>
                </p:oleObj>
              </mc:Fallback>
            </mc:AlternateContent>
          </a:graphicData>
        </a:graphic>
      </p:graphicFrame>
    </p:spTree>
    <p:extLst>
      <p:ext uri="{BB962C8B-B14F-4D97-AF65-F5344CB8AC3E}">
        <p14:creationId xmlns:p14="http://schemas.microsoft.com/office/powerpoint/2010/main" val="1732966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Footer Placeholder 4"/>
          <p:cNvSpPr>
            <a:spLocks noGrp="1"/>
          </p:cNvSpPr>
          <p:nvPr>
            <p:ph type="ftr" sz="quarter" idx="11"/>
          </p:nvPr>
        </p:nvSpPr>
        <p:spPr>
          <a:noFill/>
        </p:spPr>
        <p:txBody>
          <a:bodyPr/>
          <a:lstStyle/>
          <a:p>
            <a:r>
              <a:rPr lang="en-US"/>
              <a:t>CS 2600 Computer Networks I</a:t>
            </a:r>
            <a:endParaRPr lang="en-US" dirty="0"/>
          </a:p>
        </p:txBody>
      </p:sp>
      <p:sp>
        <p:nvSpPr>
          <p:cNvPr id="12292" name="Slide Number Placeholder 5"/>
          <p:cNvSpPr>
            <a:spLocks noGrp="1"/>
          </p:cNvSpPr>
          <p:nvPr>
            <p:ph type="sldNum" sz="quarter" idx="12"/>
          </p:nvPr>
        </p:nvSpPr>
        <p:spPr>
          <a:noFill/>
        </p:spPr>
        <p:txBody>
          <a:bodyPr/>
          <a:lstStyle/>
          <a:p>
            <a:r>
              <a:rPr lang="en-US" dirty="0"/>
              <a:t>25-</a:t>
            </a:r>
            <a:fld id="{30409DC5-4D06-4D75-BFA2-96122A00EE77}" type="slidenum">
              <a:rPr lang="en-US" smtClean="0"/>
              <a:pPr/>
              <a:t>2</a:t>
            </a:fld>
            <a:endParaRPr lang="en-US" dirty="0"/>
          </a:p>
        </p:txBody>
      </p:sp>
      <p:sp>
        <p:nvSpPr>
          <p:cNvPr id="12293" name="Rectangle 2"/>
          <p:cNvSpPr>
            <a:spLocks noGrp="1" noChangeArrowheads="1"/>
          </p:cNvSpPr>
          <p:nvPr>
            <p:ph type="title"/>
          </p:nvPr>
        </p:nvSpPr>
        <p:spPr/>
        <p:txBody>
          <a:bodyPr/>
          <a:lstStyle/>
          <a:p>
            <a:pPr eaLnBrk="1" hangingPunct="1"/>
            <a:r>
              <a:rPr lang="en-US" sz="2400" b="1" dirty="0"/>
              <a:t>The Three Phases of a Virtual Circuit</a:t>
            </a:r>
          </a:p>
        </p:txBody>
      </p:sp>
      <p:sp>
        <p:nvSpPr>
          <p:cNvPr id="12294" name="Rectangle 3"/>
          <p:cNvSpPr>
            <a:spLocks noGrp="1" noChangeArrowheads="1"/>
          </p:cNvSpPr>
          <p:nvPr>
            <p:ph idx="1"/>
          </p:nvPr>
        </p:nvSpPr>
        <p:spPr>
          <a:xfrm>
            <a:off x="1981200" y="1600200"/>
            <a:ext cx="5181600" cy="4525963"/>
          </a:xfrm>
        </p:spPr>
        <p:txBody>
          <a:bodyPr/>
          <a:lstStyle/>
          <a:p>
            <a:pPr eaLnBrk="1" hangingPunct="1">
              <a:buFontTx/>
              <a:buAutoNum type="arabicPeriod"/>
            </a:pPr>
            <a:r>
              <a:rPr lang="en-US" sz="1800" dirty="0">
                <a:latin typeface="Bookman Old Style" pitchFamily="18" charset="0"/>
              </a:rPr>
              <a:t>Establish the connection/virtual circuit</a:t>
            </a:r>
          </a:p>
          <a:p>
            <a:pPr lvl="1" eaLnBrk="1" hangingPunct="1">
              <a:buFont typeface="Arial" pitchFamily="34" charset="0"/>
              <a:buChar char="•"/>
            </a:pPr>
            <a:r>
              <a:rPr lang="en-US" sz="1600" dirty="0">
                <a:latin typeface="Bookman Old Style" pitchFamily="18" charset="0"/>
              </a:rPr>
              <a:t>Connection request allows discovery of the best path across the network</a:t>
            </a:r>
          </a:p>
          <a:p>
            <a:pPr lvl="1" eaLnBrk="1" hangingPunct="1">
              <a:buFont typeface="Arial" pitchFamily="34" charset="0"/>
              <a:buChar char="•"/>
            </a:pPr>
            <a:r>
              <a:rPr lang="en-US" sz="1600" dirty="0">
                <a:latin typeface="Bookman Old Style" pitchFamily="18" charset="0"/>
              </a:rPr>
              <a:t>Also allows the destination host to accept or reject the request</a:t>
            </a:r>
          </a:p>
          <a:p>
            <a:pPr lvl="1" eaLnBrk="1" hangingPunct="1">
              <a:buFont typeface="Arial" pitchFamily="34" charset="0"/>
              <a:buChar char="•"/>
            </a:pPr>
            <a:r>
              <a:rPr lang="en-US" sz="1600" dirty="0">
                <a:latin typeface="Bookman Old Style" pitchFamily="18" charset="0"/>
              </a:rPr>
              <a:t>May be a short-term </a:t>
            </a:r>
            <a:r>
              <a:rPr lang="en-US" sz="1600" i="1" dirty="0">
                <a:latin typeface="Bookman Old Style" pitchFamily="18" charset="0"/>
              </a:rPr>
              <a:t>switched  </a:t>
            </a:r>
            <a:r>
              <a:rPr lang="en-US" sz="1600" dirty="0">
                <a:latin typeface="Bookman Old Style" pitchFamily="18" charset="0"/>
              </a:rPr>
              <a:t>or a long-term </a:t>
            </a:r>
            <a:r>
              <a:rPr lang="en-US" sz="1600" i="1" dirty="0">
                <a:latin typeface="Bookman Old Style" pitchFamily="18" charset="0"/>
              </a:rPr>
              <a:t>permanent</a:t>
            </a:r>
            <a:r>
              <a:rPr lang="en-US" sz="1600" dirty="0">
                <a:latin typeface="Bookman Old Style" pitchFamily="18" charset="0"/>
              </a:rPr>
              <a:t> virtual circuit</a:t>
            </a:r>
          </a:p>
          <a:p>
            <a:pPr eaLnBrk="1" hangingPunct="1">
              <a:buFontTx/>
              <a:buNone/>
            </a:pPr>
            <a:endParaRPr lang="en-US" sz="1800" dirty="0">
              <a:latin typeface="Bookman Old Style" pitchFamily="18" charset="0"/>
            </a:endParaRPr>
          </a:p>
          <a:p>
            <a:pPr eaLnBrk="1" hangingPunct="1">
              <a:buFontTx/>
              <a:buNone/>
            </a:pPr>
            <a:r>
              <a:rPr lang="en-US" sz="1800" dirty="0">
                <a:latin typeface="Bookman Old Style" pitchFamily="18" charset="0"/>
              </a:rPr>
              <a:t>2. Hold the conversation</a:t>
            </a:r>
          </a:p>
          <a:p>
            <a:pPr lvl="1" eaLnBrk="1" hangingPunct="1">
              <a:buFont typeface="Arial" pitchFamily="34" charset="0"/>
              <a:buChar char="•"/>
            </a:pPr>
            <a:r>
              <a:rPr lang="en-US" sz="1600" dirty="0">
                <a:latin typeface="Bookman Old Style" pitchFamily="18" charset="0"/>
              </a:rPr>
              <a:t>All traffic follows the same pre-established path</a:t>
            </a:r>
          </a:p>
          <a:p>
            <a:pPr eaLnBrk="1" hangingPunct="1">
              <a:buFontTx/>
              <a:buNone/>
            </a:pPr>
            <a:endParaRPr lang="en-US" sz="1800" dirty="0">
              <a:latin typeface="Bookman Old Style" pitchFamily="18" charset="0"/>
            </a:endParaRPr>
          </a:p>
          <a:p>
            <a:pPr eaLnBrk="1" hangingPunct="1">
              <a:buFontTx/>
              <a:buNone/>
            </a:pPr>
            <a:r>
              <a:rPr lang="en-US" sz="1800" dirty="0">
                <a:latin typeface="Bookman Old Style" pitchFamily="18" charset="0"/>
              </a:rPr>
              <a:t>3. Terminate the connection/virtual circuit</a:t>
            </a:r>
          </a:p>
          <a:p>
            <a:pPr eaLnBrk="1" hangingPunct="1">
              <a:buFontTx/>
              <a:buNone/>
            </a:pPr>
            <a:endParaRPr lang="en-US" sz="1800" dirty="0">
              <a:latin typeface="Bookman Old Style" pitchFamily="18" charset="0"/>
            </a:endParaRPr>
          </a:p>
          <a:p>
            <a:pPr eaLnBrk="1" hangingPunct="1">
              <a:buFontTx/>
              <a:buNone/>
            </a:pPr>
            <a:endParaRPr lang="en-US" sz="1800" dirty="0">
              <a:latin typeface="Bookman Old Style"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Footer Placeholder 6"/>
          <p:cNvSpPr>
            <a:spLocks noGrp="1"/>
          </p:cNvSpPr>
          <p:nvPr>
            <p:ph type="ftr" sz="quarter" idx="11"/>
          </p:nvPr>
        </p:nvSpPr>
        <p:spPr>
          <a:noFill/>
        </p:spPr>
        <p:txBody>
          <a:bodyPr/>
          <a:lstStyle/>
          <a:p>
            <a:r>
              <a:rPr lang="en-US"/>
              <a:t>CS 2600 Computer Networks I</a:t>
            </a:r>
            <a:endParaRPr lang="en-US" dirty="0"/>
          </a:p>
        </p:txBody>
      </p:sp>
      <p:sp>
        <p:nvSpPr>
          <p:cNvPr id="1030" name="Slide Number Placeholder 7"/>
          <p:cNvSpPr>
            <a:spLocks noGrp="1"/>
          </p:cNvSpPr>
          <p:nvPr>
            <p:ph type="sldNum" sz="quarter" idx="12"/>
          </p:nvPr>
        </p:nvSpPr>
        <p:spPr>
          <a:noFill/>
        </p:spPr>
        <p:txBody>
          <a:bodyPr/>
          <a:lstStyle/>
          <a:p>
            <a:r>
              <a:rPr lang="en-US" dirty="0"/>
              <a:t>25-</a:t>
            </a:r>
            <a:fld id="{00C8DA34-953B-46AB-B4E1-6B793C56ED26}" type="slidenum">
              <a:rPr lang="en-US" smtClean="0"/>
              <a:pPr/>
              <a:t>3</a:t>
            </a:fld>
            <a:endParaRPr lang="en-US" dirty="0"/>
          </a:p>
        </p:txBody>
      </p:sp>
      <p:sp>
        <p:nvSpPr>
          <p:cNvPr id="1031" name="Rectangle 2"/>
          <p:cNvSpPr>
            <a:spLocks noGrp="1" noChangeArrowheads="1"/>
          </p:cNvSpPr>
          <p:nvPr>
            <p:ph type="title"/>
          </p:nvPr>
        </p:nvSpPr>
        <p:spPr>
          <a:xfrm>
            <a:off x="0" y="274638"/>
            <a:ext cx="9144000" cy="715962"/>
          </a:xfrm>
        </p:spPr>
        <p:txBody>
          <a:bodyPr/>
          <a:lstStyle/>
          <a:p>
            <a:pPr eaLnBrk="1" hangingPunct="1"/>
            <a:r>
              <a:rPr lang="en-US" sz="2400" b="1" dirty="0"/>
              <a:t>Switching a Data Packet From Host A to Host B</a:t>
            </a:r>
            <a:br>
              <a:rPr lang="en-US" sz="2400" b="1" dirty="0"/>
            </a:br>
            <a:r>
              <a:rPr lang="en-US" sz="1400" b="1" dirty="0"/>
              <a:t>(Based on text pp. 176 - 179)</a:t>
            </a:r>
            <a:endParaRPr lang="en-US" sz="1400" dirty="0"/>
          </a:p>
        </p:txBody>
      </p:sp>
      <p:sp>
        <p:nvSpPr>
          <p:cNvPr id="1032" name="Rectangle 3"/>
          <p:cNvSpPr>
            <a:spLocks noGrp="1" noChangeArrowheads="1"/>
          </p:cNvSpPr>
          <p:nvPr>
            <p:ph sz="half" idx="1"/>
          </p:nvPr>
        </p:nvSpPr>
        <p:spPr>
          <a:xfrm>
            <a:off x="457200" y="1215572"/>
            <a:ext cx="3621314" cy="3334657"/>
          </a:xfrm>
        </p:spPr>
        <p:txBody>
          <a:bodyPr/>
          <a:lstStyle/>
          <a:p>
            <a:pPr marL="0" indent="0" eaLnBrk="1" hangingPunct="1">
              <a:buFontTx/>
              <a:buNone/>
            </a:pPr>
            <a:r>
              <a:rPr lang="en-US" sz="1400" dirty="0">
                <a:latin typeface="Bookman Old Style" pitchFamily="18" charset="0"/>
              </a:rPr>
              <a:t>After a virtual circuit is established, each switch contains a Virtual Circuit Table which maps the Virtual Circuit Identifier (VCI) in the header of a packet received on an interface to an outbound interface and a new VCI.  </a:t>
            </a:r>
            <a:r>
              <a:rPr lang="en-US" sz="1400" i="1" dirty="0">
                <a:latin typeface="Bookman Old Style" pitchFamily="18" charset="0"/>
              </a:rPr>
              <a:t>A VCI is only significant on a certain switch and interface</a:t>
            </a:r>
            <a:r>
              <a:rPr lang="en-US" sz="1400" dirty="0">
                <a:latin typeface="Bookman Old Style" pitchFamily="18" charset="0"/>
              </a:rPr>
              <a:t>, so the overall virtual circuit consists of a chain of VCI’s (in this example 5, 11, 7, 4).  As the packet flows through each switch, the incoming VCI is removed from the packet header and replaced with the outgoing VCI.</a:t>
            </a:r>
          </a:p>
          <a:p>
            <a:pPr marL="0" indent="0" eaLnBrk="1" hangingPunct="1">
              <a:buFontTx/>
              <a:buNone/>
            </a:pPr>
            <a:endParaRPr lang="en-US" sz="1400" dirty="0">
              <a:latin typeface="Bookman Old Style" pitchFamily="18" charset="0"/>
            </a:endParaRPr>
          </a:p>
        </p:txBody>
      </p:sp>
      <p:sp>
        <p:nvSpPr>
          <p:cNvPr id="1036" name="Text Box 16">
            <a:extLst>
              <a:ext uri="{C183D7F6-B498-43B3-948B-1728B52AA6E4}">
                <adec:decorative xmlns:adec="http://schemas.microsoft.com/office/drawing/2017/decorative" val="1"/>
              </a:ext>
            </a:extLst>
          </p:cNvPr>
          <p:cNvSpPr txBox="1">
            <a:spLocks noChangeArrowheads="1"/>
          </p:cNvSpPr>
          <p:nvPr/>
        </p:nvSpPr>
        <p:spPr bwMode="auto">
          <a:xfrm>
            <a:off x="7467600" y="533400"/>
            <a:ext cx="1066800" cy="396875"/>
          </a:xfrm>
          <a:prstGeom prst="rect">
            <a:avLst/>
          </a:prstGeom>
          <a:noFill/>
          <a:ln w="9525">
            <a:noFill/>
            <a:miter lim="800000"/>
            <a:headEnd/>
            <a:tailEnd/>
          </a:ln>
        </p:spPr>
        <p:txBody>
          <a:bodyPr>
            <a:spAutoFit/>
          </a:bodyPr>
          <a:lstStyle/>
          <a:p>
            <a:pPr>
              <a:spcBef>
                <a:spcPct val="50000"/>
              </a:spcBef>
            </a:pPr>
            <a:endParaRPr lang="en-US" dirty="0"/>
          </a:p>
        </p:txBody>
      </p:sp>
      <p:pic>
        <p:nvPicPr>
          <p:cNvPr id="16" name="Picture 3" descr="Table 3.2 Virtual Circuit Table Entry for Switch 1 (partial)&#10;Incoming Interface: 2&#10;Incoming VCI: 5&#10;Outgoing Interface: 1&#10;Outgoing VCI: 11"/>
          <p:cNvPicPr>
            <a:picLocks noChangeAspect="1" noChangeArrowheads="1"/>
          </p:cNvPicPr>
          <p:nvPr/>
        </p:nvPicPr>
        <p:blipFill>
          <a:blip r:embed="rId2" cstate="print"/>
          <a:srcRect/>
          <a:stretch>
            <a:fillRect/>
          </a:stretch>
        </p:blipFill>
        <p:spPr bwMode="auto">
          <a:xfrm>
            <a:off x="4332514" y="1325179"/>
            <a:ext cx="4085772" cy="833831"/>
          </a:xfrm>
          <a:prstGeom prst="rect">
            <a:avLst/>
          </a:prstGeom>
          <a:noFill/>
          <a:ln w="9525">
            <a:noFill/>
            <a:miter lim="800000"/>
            <a:headEnd/>
            <a:tailEnd/>
          </a:ln>
        </p:spPr>
      </p:pic>
      <p:pic>
        <p:nvPicPr>
          <p:cNvPr id="20" name="Picture 3" descr="Table 3.3 Virtual Circuit Table Entries for Switches 2 and 2 (partial)&#10;VC Table Entry at Switch 2; Incoming Interface: 3. Incoming VCI: 11. Outgoing Interface: 2. Outgoing VCI: 7. &#10;VC Table Entry at Switch 3; Incoming Interface: 0. Incoming VCI: 7. Outgoing Interface: 1. Outgoing VCI: 4. &#10;"/>
          <p:cNvPicPr>
            <a:picLocks noChangeAspect="1" noChangeArrowheads="1"/>
          </p:cNvPicPr>
          <p:nvPr/>
        </p:nvPicPr>
        <p:blipFill>
          <a:blip r:embed="rId3" cstate="print"/>
          <a:srcRect/>
          <a:stretch>
            <a:fillRect/>
          </a:stretch>
        </p:blipFill>
        <p:spPr bwMode="auto">
          <a:xfrm>
            <a:off x="4334095" y="2251176"/>
            <a:ext cx="4084192" cy="1736020"/>
          </a:xfrm>
          <a:prstGeom prst="rect">
            <a:avLst/>
          </a:prstGeom>
          <a:noFill/>
          <a:ln w="9525">
            <a:noFill/>
            <a:miter lim="800000"/>
            <a:headEnd/>
            <a:tailEnd/>
          </a:ln>
        </p:spPr>
      </p:pic>
      <p:grpSp>
        <p:nvGrpSpPr>
          <p:cNvPr id="40" name="Group 39">
            <a:extLst>
              <a:ext uri="{C183D7F6-B498-43B3-948B-1728B52AA6E4}">
                <adec:decorative xmlns:adec="http://schemas.microsoft.com/office/drawing/2017/decorative" val="1"/>
              </a:ext>
            </a:extLst>
          </p:cNvPr>
          <p:cNvGrpSpPr/>
          <p:nvPr/>
        </p:nvGrpSpPr>
        <p:grpSpPr>
          <a:xfrm>
            <a:off x="1977571" y="4211412"/>
            <a:ext cx="5243285" cy="2096273"/>
            <a:chOff x="3429000" y="4276726"/>
            <a:chExt cx="5243285" cy="2096273"/>
          </a:xfrm>
        </p:grpSpPr>
        <p:sp>
          <p:nvSpPr>
            <p:cNvPr id="21" name="Rectangle 20"/>
            <p:cNvSpPr/>
            <p:nvPr/>
          </p:nvSpPr>
          <p:spPr>
            <a:xfrm>
              <a:off x="3452813" y="4276726"/>
              <a:ext cx="5219471" cy="1775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Text Box 11"/>
            <p:cNvSpPr txBox="1">
              <a:spLocks noChangeArrowheads="1"/>
            </p:cNvSpPr>
            <p:nvPr/>
          </p:nvSpPr>
          <p:spPr bwMode="auto">
            <a:xfrm>
              <a:off x="3429000" y="6096000"/>
              <a:ext cx="5243285" cy="276999"/>
            </a:xfrm>
            <a:prstGeom prst="rect">
              <a:avLst/>
            </a:prstGeom>
            <a:noFill/>
            <a:ln w="9525">
              <a:noFill/>
              <a:miter lim="800000"/>
              <a:headEnd/>
              <a:tailEnd/>
            </a:ln>
          </p:spPr>
          <p:txBody>
            <a:bodyPr wrap="square">
              <a:spAutoFit/>
            </a:bodyPr>
            <a:lstStyle/>
            <a:p>
              <a:pPr algn="ctr"/>
              <a:r>
                <a:rPr lang="en-US" sz="1200" b="1" dirty="0"/>
                <a:t>Figure 3.5  A packet makes its way through a virtual circuit network.</a:t>
              </a:r>
            </a:p>
          </p:txBody>
        </p:sp>
        <p:pic>
          <p:nvPicPr>
            <p:cNvPr id="19" name="Picture 5" descr="f03-04-9780123850591 copy"/>
            <p:cNvPicPr>
              <a:picLocks noChangeAspect="1" noChangeArrowheads="1"/>
            </p:cNvPicPr>
            <p:nvPr/>
          </p:nvPicPr>
          <p:blipFill>
            <a:blip r:embed="rId4" cstate="print"/>
            <a:srcRect/>
            <a:stretch>
              <a:fillRect/>
            </a:stretch>
          </p:blipFill>
          <p:spPr bwMode="auto">
            <a:xfrm>
              <a:off x="3541485" y="4319588"/>
              <a:ext cx="5057322" cy="1697944"/>
            </a:xfrm>
            <a:prstGeom prst="rect">
              <a:avLst/>
            </a:prstGeom>
            <a:noFill/>
          </p:spPr>
        </p:pic>
        <p:grpSp>
          <p:nvGrpSpPr>
            <p:cNvPr id="27" name="Group 26"/>
            <p:cNvGrpSpPr/>
            <p:nvPr/>
          </p:nvGrpSpPr>
          <p:grpSpPr>
            <a:xfrm>
              <a:off x="3512457" y="5038722"/>
              <a:ext cx="762000" cy="212842"/>
              <a:chOff x="3512457" y="5038722"/>
              <a:chExt cx="762000" cy="212842"/>
            </a:xfrm>
          </p:grpSpPr>
          <p:sp>
            <p:nvSpPr>
              <p:cNvPr id="22" name="Rectangle 21"/>
              <p:cNvSpPr/>
              <p:nvPr/>
            </p:nvSpPr>
            <p:spPr>
              <a:xfrm>
                <a:off x="3512457" y="5041107"/>
                <a:ext cx="762000" cy="210457"/>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p:nvPr/>
            </p:nvCxnSpPr>
            <p:spPr>
              <a:xfrm>
                <a:off x="3717132" y="5041106"/>
                <a:ext cx="0" cy="2047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14726" y="5038722"/>
                <a:ext cx="207168" cy="209288"/>
              </a:xfrm>
              <a:prstGeom prst="rect">
                <a:avLst/>
              </a:prstGeom>
              <a:noFill/>
            </p:spPr>
            <p:txBody>
              <a:bodyPr wrap="square" lIns="73152" tIns="27432" rIns="0" bIns="27432" rtlCol="0">
                <a:spAutoFit/>
              </a:bodyPr>
              <a:lstStyle/>
              <a:p>
                <a:r>
                  <a:rPr lang="en-US" sz="1000" dirty="0">
                    <a:solidFill>
                      <a:schemeClr val="bg1"/>
                    </a:solidFill>
                  </a:rPr>
                  <a:t>5</a:t>
                </a:r>
              </a:p>
            </p:txBody>
          </p:sp>
        </p:grpSp>
        <p:grpSp>
          <p:nvGrpSpPr>
            <p:cNvPr id="28" name="Group 27"/>
            <p:cNvGrpSpPr/>
            <p:nvPr/>
          </p:nvGrpSpPr>
          <p:grpSpPr>
            <a:xfrm>
              <a:off x="4800714" y="4481510"/>
              <a:ext cx="762000" cy="212842"/>
              <a:chOff x="3512457" y="5038722"/>
              <a:chExt cx="762000" cy="212842"/>
            </a:xfrm>
          </p:grpSpPr>
          <p:sp>
            <p:nvSpPr>
              <p:cNvPr id="29" name="Rectangle 28"/>
              <p:cNvSpPr/>
              <p:nvPr/>
            </p:nvSpPr>
            <p:spPr>
              <a:xfrm>
                <a:off x="3512457" y="5041107"/>
                <a:ext cx="762000" cy="210457"/>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p:cNvCxnSpPr/>
              <p:nvPr/>
            </p:nvCxnSpPr>
            <p:spPr>
              <a:xfrm>
                <a:off x="3717132" y="5041106"/>
                <a:ext cx="0" cy="2047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14726" y="5038722"/>
                <a:ext cx="207168" cy="209288"/>
              </a:xfrm>
              <a:prstGeom prst="rect">
                <a:avLst/>
              </a:prstGeom>
              <a:noFill/>
            </p:spPr>
            <p:txBody>
              <a:bodyPr wrap="square" lIns="27432" tIns="27432" rIns="0" bIns="27432" rtlCol="0">
                <a:spAutoFit/>
              </a:bodyPr>
              <a:lstStyle/>
              <a:p>
                <a:r>
                  <a:rPr lang="en-US" sz="1000" dirty="0">
                    <a:solidFill>
                      <a:schemeClr val="bg1"/>
                    </a:solidFill>
                  </a:rPr>
                  <a:t>11</a:t>
                </a:r>
              </a:p>
            </p:txBody>
          </p:sp>
        </p:grpSp>
        <p:grpSp>
          <p:nvGrpSpPr>
            <p:cNvPr id="32" name="Group 31"/>
            <p:cNvGrpSpPr/>
            <p:nvPr/>
          </p:nvGrpSpPr>
          <p:grpSpPr>
            <a:xfrm>
              <a:off x="5730534" y="5212554"/>
              <a:ext cx="762000" cy="212842"/>
              <a:chOff x="3512457" y="5038722"/>
              <a:chExt cx="762000" cy="212842"/>
            </a:xfrm>
          </p:grpSpPr>
          <p:sp>
            <p:nvSpPr>
              <p:cNvPr id="33" name="Rectangle 32"/>
              <p:cNvSpPr/>
              <p:nvPr/>
            </p:nvSpPr>
            <p:spPr>
              <a:xfrm>
                <a:off x="3512457" y="5041107"/>
                <a:ext cx="762000" cy="210457"/>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p:nvPr/>
            </p:nvCxnSpPr>
            <p:spPr>
              <a:xfrm>
                <a:off x="3717132" y="5041106"/>
                <a:ext cx="0" cy="2047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514726" y="5038722"/>
                <a:ext cx="207168" cy="209288"/>
              </a:xfrm>
              <a:prstGeom prst="rect">
                <a:avLst/>
              </a:prstGeom>
              <a:noFill/>
            </p:spPr>
            <p:txBody>
              <a:bodyPr wrap="square" lIns="73152" tIns="27432" rIns="0" bIns="27432" rtlCol="0">
                <a:spAutoFit/>
              </a:bodyPr>
              <a:lstStyle/>
              <a:p>
                <a:r>
                  <a:rPr lang="en-US" sz="1000" dirty="0">
                    <a:solidFill>
                      <a:schemeClr val="bg1"/>
                    </a:solidFill>
                  </a:rPr>
                  <a:t>7</a:t>
                </a:r>
              </a:p>
            </p:txBody>
          </p:sp>
        </p:grpSp>
        <p:grpSp>
          <p:nvGrpSpPr>
            <p:cNvPr id="36" name="Group 35"/>
            <p:cNvGrpSpPr/>
            <p:nvPr/>
          </p:nvGrpSpPr>
          <p:grpSpPr>
            <a:xfrm>
              <a:off x="7218703" y="5664085"/>
              <a:ext cx="762000" cy="212842"/>
              <a:chOff x="3512457" y="5038722"/>
              <a:chExt cx="762000" cy="212842"/>
            </a:xfrm>
          </p:grpSpPr>
          <p:sp>
            <p:nvSpPr>
              <p:cNvPr id="37" name="Rectangle 36"/>
              <p:cNvSpPr/>
              <p:nvPr/>
            </p:nvSpPr>
            <p:spPr>
              <a:xfrm>
                <a:off x="3512457" y="5041107"/>
                <a:ext cx="762000" cy="210457"/>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p:cNvCxnSpPr/>
              <p:nvPr/>
            </p:nvCxnSpPr>
            <p:spPr>
              <a:xfrm>
                <a:off x="3717132" y="5041106"/>
                <a:ext cx="0" cy="2047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14726" y="5038722"/>
                <a:ext cx="207168" cy="209288"/>
              </a:xfrm>
              <a:prstGeom prst="rect">
                <a:avLst/>
              </a:prstGeom>
              <a:noFill/>
            </p:spPr>
            <p:txBody>
              <a:bodyPr wrap="square" lIns="73152" tIns="27432" rIns="0" bIns="27432" rtlCol="0">
                <a:spAutoFit/>
              </a:bodyPr>
              <a:lstStyle/>
              <a:p>
                <a:r>
                  <a:rPr lang="en-US" sz="1000" dirty="0">
                    <a:solidFill>
                      <a:schemeClr val="bg1"/>
                    </a:solidFill>
                  </a:rPr>
                  <a:t>4</a:t>
                </a:r>
              </a:p>
            </p:txBody>
          </p:sp>
        </p:grpSp>
      </p:grpSp>
      <p:cxnSp>
        <p:nvCxnSpPr>
          <p:cNvPr id="3" name="Straight Arrow Connector 2">
            <a:extLst>
              <a:ext uri="{C183D7F6-B498-43B3-948B-1728B52AA6E4}">
                <adec:decorative xmlns:adec="http://schemas.microsoft.com/office/drawing/2017/decorative" val="1"/>
              </a:ext>
            </a:extLst>
          </p:cNvPr>
          <p:cNvCxnSpPr/>
          <p:nvPr/>
        </p:nvCxnSpPr>
        <p:spPr>
          <a:xfrm flipV="1">
            <a:off x="2166881" y="5221837"/>
            <a:ext cx="0" cy="19199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962338" y="5413829"/>
            <a:ext cx="409086" cy="253916"/>
          </a:xfrm>
          <a:prstGeom prst="rect">
            <a:avLst/>
          </a:prstGeom>
          <a:noFill/>
        </p:spPr>
        <p:txBody>
          <a:bodyPr wrap="none" rtlCol="0">
            <a:spAutoFit/>
          </a:bodyPr>
          <a:lstStyle/>
          <a:p>
            <a:r>
              <a:rPr lang="en-US" sz="1050" dirty="0">
                <a:solidFill>
                  <a:schemeClr val="bg1"/>
                </a:solidFill>
              </a:rPr>
              <a:t>VCI</a:t>
            </a:r>
          </a:p>
        </p:txBody>
      </p:sp>
      <p:sp>
        <p:nvSpPr>
          <p:cNvPr id="2" name="TextBox 1"/>
          <p:cNvSpPr txBox="1"/>
          <p:nvPr/>
        </p:nvSpPr>
        <p:spPr>
          <a:xfrm>
            <a:off x="6968419" y="1426464"/>
            <a:ext cx="607859" cy="230832"/>
          </a:xfrm>
          <a:prstGeom prst="rect">
            <a:avLst/>
          </a:prstGeom>
          <a:noFill/>
        </p:spPr>
        <p:txBody>
          <a:bodyPr wrap="none" rtlCol="0">
            <a:spAutoFit/>
          </a:bodyPr>
          <a:lstStyle/>
          <a:p>
            <a:r>
              <a:rPr lang="en-US" sz="900" b="1" dirty="0"/>
              <a:t>(partial)</a:t>
            </a:r>
          </a:p>
        </p:txBody>
      </p:sp>
      <p:sp>
        <p:nvSpPr>
          <p:cNvPr id="41" name="TextBox 40"/>
          <p:cNvSpPr txBox="1"/>
          <p:nvPr/>
        </p:nvSpPr>
        <p:spPr>
          <a:xfrm>
            <a:off x="7562088" y="2364622"/>
            <a:ext cx="607859" cy="230832"/>
          </a:xfrm>
          <a:prstGeom prst="rect">
            <a:avLst/>
          </a:prstGeom>
          <a:noFill/>
        </p:spPr>
        <p:txBody>
          <a:bodyPr wrap="none" rtlCol="0">
            <a:spAutoFit/>
          </a:bodyPr>
          <a:lstStyle/>
          <a:p>
            <a:r>
              <a:rPr lang="en-US" sz="900" b="1" dirty="0"/>
              <a:t>(partial)</a:t>
            </a:r>
          </a:p>
        </p:txBody>
      </p:sp>
      <p:cxnSp>
        <p:nvCxnSpPr>
          <p:cNvPr id="42" name="Straight Arrow Connector 41">
            <a:extLst>
              <a:ext uri="{C183D7F6-B498-43B3-948B-1728B52AA6E4}">
                <adec:decorative xmlns:adec="http://schemas.microsoft.com/office/drawing/2017/decorative" val="1"/>
              </a:ext>
            </a:extLst>
          </p:cNvPr>
          <p:cNvCxnSpPr/>
          <p:nvPr/>
        </p:nvCxnSpPr>
        <p:spPr>
          <a:xfrm>
            <a:off x="3942141" y="4292491"/>
            <a:ext cx="16914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176337" y="4169664"/>
            <a:ext cx="1157758" cy="230832"/>
          </a:xfrm>
          <a:prstGeom prst="rect">
            <a:avLst/>
          </a:prstGeom>
          <a:noFill/>
        </p:spPr>
        <p:txBody>
          <a:bodyPr wrap="square" rtlCol="0">
            <a:spAutoFit/>
          </a:bodyPr>
          <a:lstStyle/>
          <a:p>
            <a:r>
              <a:rPr lang="en-US" sz="900" dirty="0">
                <a:solidFill>
                  <a:schemeClr val="bg1"/>
                </a:solidFill>
              </a:rPr>
              <a:t>Packet Flow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Footer Placeholder 4"/>
          <p:cNvSpPr>
            <a:spLocks noGrp="1"/>
          </p:cNvSpPr>
          <p:nvPr>
            <p:ph type="ftr" sz="quarter" idx="11"/>
          </p:nvPr>
        </p:nvSpPr>
        <p:spPr>
          <a:noFill/>
        </p:spPr>
        <p:txBody>
          <a:bodyPr/>
          <a:lstStyle/>
          <a:p>
            <a:r>
              <a:rPr lang="en-US"/>
              <a:t>CS 2600 Computer Networks I</a:t>
            </a:r>
            <a:endParaRPr lang="en-US" dirty="0"/>
          </a:p>
        </p:txBody>
      </p:sp>
      <p:sp>
        <p:nvSpPr>
          <p:cNvPr id="13316" name="Slide Number Placeholder 5"/>
          <p:cNvSpPr>
            <a:spLocks noGrp="1"/>
          </p:cNvSpPr>
          <p:nvPr>
            <p:ph type="sldNum" sz="quarter" idx="12"/>
          </p:nvPr>
        </p:nvSpPr>
        <p:spPr>
          <a:noFill/>
        </p:spPr>
        <p:txBody>
          <a:bodyPr/>
          <a:lstStyle/>
          <a:p>
            <a:r>
              <a:rPr lang="en-US" dirty="0"/>
              <a:t>25-</a:t>
            </a:r>
            <a:fld id="{D0091B6D-7D59-4E0A-823B-CFC404C39A70}" type="slidenum">
              <a:rPr lang="en-US" smtClean="0"/>
              <a:pPr/>
              <a:t>4</a:t>
            </a:fld>
            <a:endParaRPr lang="en-US" dirty="0"/>
          </a:p>
        </p:txBody>
      </p:sp>
      <p:sp>
        <p:nvSpPr>
          <p:cNvPr id="13317" name="Rectangle 2"/>
          <p:cNvSpPr>
            <a:spLocks noGrp="1" noChangeArrowheads="1"/>
          </p:cNvSpPr>
          <p:nvPr>
            <p:ph type="title"/>
          </p:nvPr>
        </p:nvSpPr>
        <p:spPr/>
        <p:txBody>
          <a:bodyPr/>
          <a:lstStyle/>
          <a:p>
            <a:pPr eaLnBrk="1" hangingPunct="1"/>
            <a:r>
              <a:rPr lang="en-US" sz="2400" b="1" dirty="0"/>
              <a:t>Characteristics of Virtual Circuit Protocols</a:t>
            </a:r>
          </a:p>
        </p:txBody>
      </p:sp>
      <p:sp>
        <p:nvSpPr>
          <p:cNvPr id="13318" name="Rectangle 3"/>
          <p:cNvSpPr>
            <a:spLocks noGrp="1" noChangeArrowheads="1"/>
          </p:cNvSpPr>
          <p:nvPr>
            <p:ph idx="1"/>
          </p:nvPr>
        </p:nvSpPr>
        <p:spPr>
          <a:xfrm>
            <a:off x="434340" y="1440180"/>
            <a:ext cx="8229600" cy="4525963"/>
          </a:xfrm>
        </p:spPr>
        <p:txBody>
          <a:bodyPr/>
          <a:lstStyle/>
          <a:p>
            <a:pPr eaLnBrk="1" hangingPunct="1"/>
            <a:r>
              <a:rPr lang="en-US" sz="1800" dirty="0">
                <a:latin typeface="Bookman Old Style" pitchFamily="18" charset="0"/>
              </a:rPr>
              <a:t>Sometimes called “reliable”, because prior to data transmission…</a:t>
            </a:r>
          </a:p>
          <a:p>
            <a:pPr lvl="1" eaLnBrk="1" hangingPunct="1"/>
            <a:r>
              <a:rPr lang="en-US" sz="1800" dirty="0">
                <a:latin typeface="Bookman Old Style" pitchFamily="18" charset="0"/>
              </a:rPr>
              <a:t>Existence of path is confirmed</a:t>
            </a:r>
          </a:p>
          <a:p>
            <a:pPr lvl="1" eaLnBrk="1" hangingPunct="1"/>
            <a:r>
              <a:rPr lang="en-US" sz="1800" dirty="0">
                <a:latin typeface="Bookman Old Style" pitchFamily="18" charset="0"/>
              </a:rPr>
              <a:t>Destination host has approved the connection</a:t>
            </a:r>
          </a:p>
          <a:p>
            <a:pPr lvl="1" eaLnBrk="1" hangingPunct="1"/>
            <a:endParaRPr lang="en-US" sz="1800" dirty="0">
              <a:latin typeface="Bookman Old Style" pitchFamily="18" charset="0"/>
            </a:endParaRPr>
          </a:p>
          <a:p>
            <a:pPr eaLnBrk="1" hangingPunct="1"/>
            <a:r>
              <a:rPr lang="en-US" sz="1800" dirty="0">
                <a:latin typeface="Bookman Old Style" pitchFamily="18" charset="0"/>
              </a:rPr>
              <a:t>However, data can’t be transmitted until a “Connection Accepted” packet is received back from the destination host</a:t>
            </a:r>
          </a:p>
          <a:p>
            <a:pPr lvl="1" eaLnBrk="1" hangingPunct="1"/>
            <a:r>
              <a:rPr lang="en-US" sz="1800" dirty="0">
                <a:latin typeface="Bookman Old Style" pitchFamily="18" charset="0"/>
              </a:rPr>
              <a:t>So there’s a minimum of 1 RTT of delay for a new connection</a:t>
            </a:r>
          </a:p>
          <a:p>
            <a:pPr lvl="1" eaLnBrk="1" hangingPunct="1"/>
            <a:r>
              <a:rPr lang="en-US" sz="1800" dirty="0">
                <a:latin typeface="Bookman Old Style" pitchFamily="18" charset="0"/>
              </a:rPr>
              <a:t>Bad for short transactions</a:t>
            </a:r>
          </a:p>
          <a:p>
            <a:pPr lvl="1" eaLnBrk="1" hangingPunct="1"/>
            <a:endParaRPr lang="en-US" sz="1800" dirty="0">
              <a:latin typeface="Bookman Old Style" pitchFamily="18" charset="0"/>
            </a:endParaRPr>
          </a:p>
          <a:p>
            <a:pPr eaLnBrk="1" hangingPunct="1"/>
            <a:r>
              <a:rPr lang="en-US" sz="1800" dirty="0">
                <a:latin typeface="Bookman Old Style" pitchFamily="18" charset="0"/>
              </a:rPr>
              <a:t>If a switch or link fails, all virtual circuits using that resource are lost</a:t>
            </a:r>
          </a:p>
          <a:p>
            <a:pPr lvl="1" eaLnBrk="1" hangingPunct="1"/>
            <a:r>
              <a:rPr lang="en-US" sz="1800" dirty="0">
                <a:latin typeface="Bookman Old Style" pitchFamily="18" charset="0"/>
              </a:rPr>
              <a:t>User is usually alerted to the failure, but…</a:t>
            </a:r>
          </a:p>
          <a:p>
            <a:pPr lvl="1" eaLnBrk="1" hangingPunct="1"/>
            <a:r>
              <a:rPr lang="en-US" sz="1800" dirty="0">
                <a:latin typeface="Bookman Old Style" pitchFamily="18" charset="0"/>
              </a:rPr>
              <a:t>Each virtual circuit must be reestablished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C183D7F6-B498-43B3-948B-1728B52AA6E4}">
                <adec:decorative xmlns:adec="http://schemas.microsoft.com/office/drawing/2017/decorative" val="1"/>
              </a:ext>
            </a:extLst>
          </p:cNvPr>
          <p:cNvSpPr/>
          <p:nvPr/>
        </p:nvSpPr>
        <p:spPr>
          <a:xfrm>
            <a:off x="326571" y="1981200"/>
            <a:ext cx="8461829" cy="16969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Footer Placeholder 4"/>
          <p:cNvSpPr>
            <a:spLocks noGrp="1"/>
          </p:cNvSpPr>
          <p:nvPr>
            <p:ph type="ftr" sz="quarter" idx="11"/>
          </p:nvPr>
        </p:nvSpPr>
        <p:spPr>
          <a:noFill/>
        </p:spPr>
        <p:txBody>
          <a:bodyPr/>
          <a:lstStyle/>
          <a:p>
            <a:r>
              <a:rPr lang="en-US"/>
              <a:t>CS 2600 Computer Networks I</a:t>
            </a:r>
            <a:endParaRPr lang="en-US" dirty="0"/>
          </a:p>
        </p:txBody>
      </p:sp>
      <p:sp>
        <p:nvSpPr>
          <p:cNvPr id="3077" name="Slide Number Placeholder 5"/>
          <p:cNvSpPr>
            <a:spLocks noGrp="1"/>
          </p:cNvSpPr>
          <p:nvPr>
            <p:ph type="sldNum" sz="quarter" idx="12"/>
          </p:nvPr>
        </p:nvSpPr>
        <p:spPr>
          <a:noFill/>
        </p:spPr>
        <p:txBody>
          <a:bodyPr/>
          <a:lstStyle/>
          <a:p>
            <a:r>
              <a:rPr lang="en-US" dirty="0"/>
              <a:t>25-</a:t>
            </a:r>
            <a:fld id="{9BB8505E-AA74-4A40-B8B4-982CF1A8777B}" type="slidenum">
              <a:rPr lang="en-US" smtClean="0"/>
              <a:pPr/>
              <a:t>5</a:t>
            </a:fld>
            <a:endParaRPr lang="en-US" dirty="0"/>
          </a:p>
        </p:txBody>
      </p:sp>
      <p:sp>
        <p:nvSpPr>
          <p:cNvPr id="3078" name="Rectangle 2"/>
          <p:cNvSpPr>
            <a:spLocks noGrp="1" noChangeArrowheads="1"/>
          </p:cNvSpPr>
          <p:nvPr>
            <p:ph type="title"/>
          </p:nvPr>
        </p:nvSpPr>
        <p:spPr/>
        <p:txBody>
          <a:bodyPr/>
          <a:lstStyle/>
          <a:p>
            <a:pPr eaLnBrk="1" hangingPunct="1"/>
            <a:r>
              <a:rPr lang="en-US" sz="2400" b="1" dirty="0"/>
              <a:t>The Frame Relay PDU*</a:t>
            </a:r>
          </a:p>
        </p:txBody>
      </p:sp>
      <p:graphicFrame>
        <p:nvGraphicFramePr>
          <p:cNvPr id="3074" name="Object 3">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2093996656"/>
              </p:ext>
            </p:extLst>
          </p:nvPr>
        </p:nvGraphicFramePr>
        <p:xfrm>
          <a:off x="457200" y="2209800"/>
          <a:ext cx="8229600" cy="1187450"/>
        </p:xfrm>
        <a:graphic>
          <a:graphicData uri="http://schemas.openxmlformats.org/presentationml/2006/ole">
            <mc:AlternateContent xmlns:mc="http://schemas.openxmlformats.org/markup-compatibility/2006">
              <mc:Choice xmlns:v="urn:schemas-microsoft-com:vml" Requires="v">
                <p:oleObj name="Visio" r:id="rId2" imgW="7907617" imgH="1141171" progId="Visio.Drawing.11">
                  <p:embed/>
                </p:oleObj>
              </mc:Choice>
              <mc:Fallback>
                <p:oleObj name="Visio" r:id="rId2" imgW="7907617" imgH="1141171" progId="Visio.Drawing.11">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349323" y="3996647"/>
            <a:ext cx="7880278" cy="1169551"/>
          </a:xfrm>
          <a:prstGeom prst="rect">
            <a:avLst/>
          </a:prstGeom>
          <a:noFill/>
        </p:spPr>
        <p:txBody>
          <a:bodyPr wrap="square" rtlCol="0">
            <a:spAutoFit/>
          </a:bodyPr>
          <a:lstStyle/>
          <a:p>
            <a:r>
              <a:rPr lang="en-US" sz="1400" i="1" dirty="0">
                <a:latin typeface="Bookman Old Style" pitchFamily="18" charset="0"/>
              </a:rPr>
              <a:t>*“Protocol Data Unit”, an intentionally ambiguous term used in some European-influenced </a:t>
            </a:r>
          </a:p>
          <a:p>
            <a:r>
              <a:rPr lang="en-US" sz="1400" i="1" dirty="0">
                <a:latin typeface="Bookman Old Style" pitchFamily="18" charset="0"/>
              </a:rPr>
              <a:t>  standards to mean “A message that we don’t want to associate with a specific layer.”  </a:t>
            </a:r>
          </a:p>
          <a:p>
            <a:r>
              <a:rPr lang="en-US" sz="1400" i="1" dirty="0">
                <a:latin typeface="Bookman Old Style" pitchFamily="18" charset="0"/>
              </a:rPr>
              <a:t>  Thus it can’t be called a “frame”, “packet” or whatever.  A Frame Relay PDU combines  </a:t>
            </a:r>
          </a:p>
          <a:p>
            <a:r>
              <a:rPr lang="en-US" sz="1400" i="1" dirty="0">
                <a:latin typeface="Bookman Old Style" pitchFamily="18" charset="0"/>
              </a:rPr>
              <a:t>  OSI layer 2 and 3 functions.  (A more descriptive term for a Frame Relay PDU that also </a:t>
            </a:r>
          </a:p>
          <a:p>
            <a:r>
              <a:rPr lang="en-US" sz="1400" i="1" dirty="0">
                <a:latin typeface="Bookman Old Style" pitchFamily="18" charset="0"/>
              </a:rPr>
              <a:t>  pays homage to Battlestar Galactica might be “fracket”.)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Footer Placeholder 3"/>
          <p:cNvSpPr>
            <a:spLocks noGrp="1"/>
          </p:cNvSpPr>
          <p:nvPr>
            <p:ph type="ftr" sz="quarter" idx="11"/>
          </p:nvPr>
        </p:nvSpPr>
        <p:spPr>
          <a:noFill/>
        </p:spPr>
        <p:txBody>
          <a:bodyPr/>
          <a:lstStyle/>
          <a:p>
            <a:r>
              <a:rPr lang="en-US"/>
              <a:t>CS 2600 Computer Networks I</a:t>
            </a:r>
          </a:p>
        </p:txBody>
      </p:sp>
      <p:sp>
        <p:nvSpPr>
          <p:cNvPr id="11268" name="Slide Number Placeholder 4"/>
          <p:cNvSpPr>
            <a:spLocks noGrp="1"/>
          </p:cNvSpPr>
          <p:nvPr>
            <p:ph type="sldNum" sz="quarter" idx="12"/>
          </p:nvPr>
        </p:nvSpPr>
        <p:spPr>
          <a:noFill/>
        </p:spPr>
        <p:txBody>
          <a:bodyPr/>
          <a:lstStyle/>
          <a:p>
            <a:r>
              <a:rPr lang="en-US" dirty="0"/>
              <a:t>25-</a:t>
            </a:r>
            <a:fld id="{357AD3B8-51DF-44BF-84EC-BEC0B65FA41A}" type="slidenum">
              <a:rPr lang="en-US" smtClean="0"/>
              <a:pPr/>
              <a:t>6</a:t>
            </a:fld>
            <a:endParaRPr lang="en-US" dirty="0"/>
          </a:p>
        </p:txBody>
      </p:sp>
      <p:sp>
        <p:nvSpPr>
          <p:cNvPr id="11269" name="Text Box 2"/>
          <p:cNvSpPr txBox="1">
            <a:spLocks noChangeArrowheads="1"/>
          </p:cNvSpPr>
          <p:nvPr/>
        </p:nvSpPr>
        <p:spPr bwMode="auto">
          <a:xfrm>
            <a:off x="712268" y="2362200"/>
            <a:ext cx="7921593" cy="1631216"/>
          </a:xfrm>
          <a:prstGeom prst="rect">
            <a:avLst/>
          </a:prstGeom>
          <a:noFill/>
          <a:ln w="9525">
            <a:noFill/>
            <a:miter lim="800000"/>
            <a:headEnd/>
            <a:tailEnd/>
          </a:ln>
        </p:spPr>
        <p:txBody>
          <a:bodyPr wrap="square">
            <a:spAutoFit/>
          </a:bodyPr>
          <a:lstStyle/>
          <a:p>
            <a:r>
              <a:rPr lang="en-US" i="1" dirty="0">
                <a:latin typeface="Bookman Old Style" pitchFamily="18" charset="0"/>
              </a:rPr>
              <a:t>Quality of Service (QoS) </a:t>
            </a:r>
            <a:r>
              <a:rPr lang="en-US" dirty="0">
                <a:latin typeface="Bookman Old Style" pitchFamily="18" charset="0"/>
              </a:rPr>
              <a:t>is a term associated with networks that can transport traffic with special requirements (such as voice or video).  QoS may include a guaranteed data rate, as well as possible limits on latency, packet loss and jitter.  Frame Relay and ATM networks have QoS capabilities.</a:t>
            </a:r>
          </a:p>
        </p:txBody>
      </p:sp>
      <p:sp>
        <p:nvSpPr>
          <p:cNvPr id="2" name="Title 1">
            <a:extLst>
              <a:ext uri="{FF2B5EF4-FFF2-40B4-BE49-F238E27FC236}">
                <a16:creationId xmlns:a16="http://schemas.microsoft.com/office/drawing/2014/main" id="{989ACFB1-B7B2-4D56-A6E6-6A4366B7893B}"/>
              </a:ext>
            </a:extLst>
          </p:cNvPr>
          <p:cNvSpPr>
            <a:spLocks noGrp="1"/>
          </p:cNvSpPr>
          <p:nvPr>
            <p:ph type="title"/>
          </p:nvPr>
        </p:nvSpPr>
        <p:spPr/>
        <p:txBody>
          <a:bodyPr/>
          <a:lstStyle/>
          <a:p>
            <a:r>
              <a:rPr lang="en-US" dirty="0">
                <a:solidFill>
                  <a:srgbClr val="660033"/>
                </a:solidFill>
              </a:rPr>
              <a:t>Slide 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11"/>
          </p:nvPr>
        </p:nvSpPr>
        <p:spPr>
          <a:noFill/>
        </p:spPr>
        <p:txBody>
          <a:bodyPr/>
          <a:lstStyle/>
          <a:p>
            <a:r>
              <a:rPr lang="en-US"/>
              <a:t>CS 2600 Computer Networks I</a:t>
            </a:r>
            <a:endParaRPr lang="en-US" dirty="0"/>
          </a:p>
        </p:txBody>
      </p:sp>
      <p:sp>
        <p:nvSpPr>
          <p:cNvPr id="9220" name="Slide Number Placeholder 5"/>
          <p:cNvSpPr>
            <a:spLocks noGrp="1"/>
          </p:cNvSpPr>
          <p:nvPr>
            <p:ph type="sldNum" sz="quarter" idx="12"/>
          </p:nvPr>
        </p:nvSpPr>
        <p:spPr>
          <a:noFill/>
        </p:spPr>
        <p:txBody>
          <a:bodyPr/>
          <a:lstStyle/>
          <a:p>
            <a:r>
              <a:rPr lang="en-US" dirty="0"/>
              <a:t>25-</a:t>
            </a:r>
            <a:fld id="{4FA03F7E-D7E5-439C-A498-C5E2B16709CC}" type="slidenum">
              <a:rPr lang="en-US" smtClean="0"/>
              <a:pPr/>
              <a:t>7</a:t>
            </a:fld>
            <a:endParaRPr lang="en-US" dirty="0"/>
          </a:p>
        </p:txBody>
      </p:sp>
      <p:sp>
        <p:nvSpPr>
          <p:cNvPr id="9221" name="Rectangle 2"/>
          <p:cNvSpPr>
            <a:spLocks noGrp="1" noChangeArrowheads="1"/>
          </p:cNvSpPr>
          <p:nvPr>
            <p:ph type="title"/>
          </p:nvPr>
        </p:nvSpPr>
        <p:spPr/>
        <p:txBody>
          <a:bodyPr/>
          <a:lstStyle/>
          <a:p>
            <a:pPr eaLnBrk="1" hangingPunct="1"/>
            <a:r>
              <a:rPr lang="en-US" sz="2400" b="1" dirty="0"/>
              <a:t>Three Generations of Virtual Circuit Connection-Oriented Packet Switching Standards</a:t>
            </a:r>
          </a:p>
        </p:txBody>
      </p:sp>
      <p:graphicFrame>
        <p:nvGraphicFramePr>
          <p:cNvPr id="639102" name="Group 126"/>
          <p:cNvGraphicFramePr>
            <a:graphicFrameLocks noGrp="1"/>
          </p:cNvGraphicFramePr>
          <p:nvPr>
            <p:ph idx="1"/>
            <p:extLst>
              <p:ext uri="{D42A27DB-BD31-4B8C-83A1-F6EECF244321}">
                <p14:modId xmlns:p14="http://schemas.microsoft.com/office/powerpoint/2010/main" val="1292054485"/>
              </p:ext>
            </p:extLst>
          </p:nvPr>
        </p:nvGraphicFramePr>
        <p:xfrm>
          <a:off x="555943" y="1910398"/>
          <a:ext cx="8039417" cy="3171635"/>
        </p:xfrm>
        <a:graphic>
          <a:graphicData uri="http://schemas.openxmlformats.org/drawingml/2006/table">
            <a:tbl>
              <a:tblPr firstRow="1"/>
              <a:tblGrid>
                <a:gridCol w="1305514">
                  <a:extLst>
                    <a:ext uri="{9D8B030D-6E8A-4147-A177-3AD203B41FA5}">
                      <a16:colId xmlns:a16="http://schemas.microsoft.com/office/drawing/2014/main" val="20000"/>
                    </a:ext>
                  </a:extLst>
                </a:gridCol>
                <a:gridCol w="1926772">
                  <a:extLst>
                    <a:ext uri="{9D8B030D-6E8A-4147-A177-3AD203B41FA5}">
                      <a16:colId xmlns:a16="http://schemas.microsoft.com/office/drawing/2014/main" val="20001"/>
                    </a:ext>
                  </a:extLst>
                </a:gridCol>
                <a:gridCol w="1328057">
                  <a:extLst>
                    <a:ext uri="{9D8B030D-6E8A-4147-A177-3AD203B41FA5}">
                      <a16:colId xmlns:a16="http://schemas.microsoft.com/office/drawing/2014/main" val="20002"/>
                    </a:ext>
                  </a:extLst>
                </a:gridCol>
                <a:gridCol w="1211778">
                  <a:extLst>
                    <a:ext uri="{9D8B030D-6E8A-4147-A177-3AD203B41FA5}">
                      <a16:colId xmlns:a16="http://schemas.microsoft.com/office/drawing/2014/main" val="20003"/>
                    </a:ext>
                  </a:extLst>
                </a:gridCol>
                <a:gridCol w="2267296">
                  <a:extLst>
                    <a:ext uri="{9D8B030D-6E8A-4147-A177-3AD203B41FA5}">
                      <a16:colId xmlns:a16="http://schemas.microsoft.com/office/drawing/2014/main" val="20004"/>
                    </a:ext>
                  </a:extLst>
                </a:gridCol>
              </a:tblGrid>
              <a:tr h="728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Service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Data Rate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Reliable?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QoS?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Current Status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3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X.25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(1976–2006)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9600bps - 64Kbps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Mostly obsolete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3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a:ln>
                            <a:noFill/>
                          </a:ln>
                          <a:solidFill>
                            <a:schemeClr val="tx1"/>
                          </a:solidFill>
                          <a:effectLst/>
                          <a:latin typeface="Arial" charset="0"/>
                        </a:rPr>
                        <a:t>Frame Relay </a:t>
                      </a: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200" b="1" i="0" u="none" strike="noStrike" cap="none" normalizeH="0" baseline="0" dirty="0">
                          <a:ln>
                            <a:noFill/>
                          </a:ln>
                          <a:solidFill>
                            <a:schemeClr val="tx1"/>
                          </a:solidFill>
                          <a:effectLst/>
                          <a:latin typeface="Arial" charset="0"/>
                        </a:rPr>
                        <a:t>(1990–present)</a:t>
                      </a:r>
                      <a:endParaRPr kumimoji="0" lang="en-US" sz="1800" b="1" i="0" u="none" strike="noStrike" cap="none" normalizeH="0" baseline="0" dirty="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56Kbps - 45Mbps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Data rate only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In decline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3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ATM (WAN)</a:t>
                      </a: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200" b="1" i="0" u="none" strike="noStrike" cap="none" normalizeH="0" baseline="0" dirty="0">
                          <a:ln>
                            <a:noFill/>
                          </a:ln>
                          <a:solidFill>
                            <a:schemeClr val="tx1"/>
                          </a:solidFill>
                          <a:effectLst/>
                          <a:latin typeface="Arial" charset="0"/>
                        </a:rPr>
                        <a:t>(1995–present)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1Mbps - 599 Mbps (OC12)*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Data rate,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latency,</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frame loss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Common (WANs), declining (LANs)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254" name="Text Box 127"/>
          <p:cNvSpPr txBox="1">
            <a:spLocks noChangeArrowheads="1"/>
          </p:cNvSpPr>
          <p:nvPr/>
        </p:nvSpPr>
        <p:spPr bwMode="auto">
          <a:xfrm>
            <a:off x="4344711" y="6140208"/>
            <a:ext cx="4310795" cy="215444"/>
          </a:xfrm>
          <a:prstGeom prst="rect">
            <a:avLst/>
          </a:prstGeom>
          <a:noFill/>
          <a:ln w="9525">
            <a:noFill/>
            <a:miter lim="800000"/>
            <a:headEnd/>
            <a:tailEnd/>
          </a:ln>
        </p:spPr>
        <p:txBody>
          <a:bodyPr wrap="none">
            <a:spAutoFit/>
          </a:bodyPr>
          <a:lstStyle/>
          <a:p>
            <a:r>
              <a:rPr lang="en-US" sz="800" dirty="0">
                <a:latin typeface="+mn-lt"/>
              </a:rPr>
              <a:t>*Bell South MSATMS - wholesale.att.com/products_and_services/access/data/msatm.html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Footer Placeholder 4"/>
          <p:cNvSpPr>
            <a:spLocks noGrp="1"/>
          </p:cNvSpPr>
          <p:nvPr>
            <p:ph type="ftr" sz="quarter" idx="11"/>
          </p:nvPr>
        </p:nvSpPr>
        <p:spPr>
          <a:noFill/>
        </p:spPr>
        <p:txBody>
          <a:bodyPr/>
          <a:lstStyle/>
          <a:p>
            <a:r>
              <a:rPr lang="en-US"/>
              <a:t>CS 2600 Computer Networks I</a:t>
            </a:r>
          </a:p>
        </p:txBody>
      </p:sp>
      <p:sp>
        <p:nvSpPr>
          <p:cNvPr id="10244" name="Slide Number Placeholder 5"/>
          <p:cNvSpPr>
            <a:spLocks noGrp="1"/>
          </p:cNvSpPr>
          <p:nvPr>
            <p:ph type="sldNum" sz="quarter" idx="12"/>
          </p:nvPr>
        </p:nvSpPr>
        <p:spPr>
          <a:noFill/>
        </p:spPr>
        <p:txBody>
          <a:bodyPr/>
          <a:lstStyle/>
          <a:p>
            <a:r>
              <a:rPr lang="en-US" dirty="0"/>
              <a:t>25-</a:t>
            </a:r>
            <a:fld id="{BD82C321-2E75-4202-BA0F-DF0BBD0124CE}" type="slidenum">
              <a:rPr lang="en-US" smtClean="0"/>
              <a:pPr/>
              <a:t>8</a:t>
            </a:fld>
            <a:endParaRPr lang="en-US" dirty="0"/>
          </a:p>
        </p:txBody>
      </p:sp>
      <p:sp>
        <p:nvSpPr>
          <p:cNvPr id="10245" name="Rectangle 2"/>
          <p:cNvSpPr>
            <a:spLocks noGrp="1" noChangeArrowheads="1"/>
          </p:cNvSpPr>
          <p:nvPr>
            <p:ph type="title"/>
          </p:nvPr>
        </p:nvSpPr>
        <p:spPr>
          <a:xfrm>
            <a:off x="457200" y="274638"/>
            <a:ext cx="8229600" cy="792162"/>
          </a:xfrm>
        </p:spPr>
        <p:txBody>
          <a:bodyPr/>
          <a:lstStyle/>
          <a:p>
            <a:pPr eaLnBrk="1" hangingPunct="1"/>
            <a:r>
              <a:rPr lang="en-US" sz="2400" b="1" dirty="0"/>
              <a:t>ATM Quality of Service (QoS) Options</a:t>
            </a:r>
          </a:p>
        </p:txBody>
      </p:sp>
      <p:sp>
        <p:nvSpPr>
          <p:cNvPr id="10246" name="Rectangle 3"/>
          <p:cNvSpPr>
            <a:spLocks noGrp="1" noChangeArrowheads="1"/>
          </p:cNvSpPr>
          <p:nvPr>
            <p:ph type="body" idx="1"/>
          </p:nvPr>
        </p:nvSpPr>
        <p:spPr>
          <a:xfrm>
            <a:off x="457200" y="1143000"/>
            <a:ext cx="8229600" cy="5309171"/>
          </a:xfrm>
        </p:spPr>
        <p:txBody>
          <a:bodyPr/>
          <a:lstStyle/>
          <a:p>
            <a:pPr marL="290513" indent="-290513" eaLnBrk="1" hangingPunct="1">
              <a:lnSpc>
                <a:spcPct val="80000"/>
              </a:lnSpc>
              <a:spcBef>
                <a:spcPct val="30000"/>
              </a:spcBef>
            </a:pPr>
            <a:r>
              <a:rPr lang="en-US" sz="1600" b="1" dirty="0">
                <a:latin typeface="Bookman Old Style" pitchFamily="18" charset="0"/>
              </a:rPr>
              <a:t>Constant Bit Rate (CBR)</a:t>
            </a:r>
          </a:p>
          <a:p>
            <a:pPr marL="688975" lvl="1" indent="-284163" eaLnBrk="1" hangingPunct="1">
              <a:lnSpc>
                <a:spcPct val="80000"/>
              </a:lnSpc>
              <a:spcBef>
                <a:spcPct val="30000"/>
              </a:spcBef>
            </a:pPr>
            <a:r>
              <a:rPr lang="en-US" sz="1600" dirty="0">
                <a:latin typeface="Bookman Old Style" pitchFamily="18" charset="0"/>
              </a:rPr>
              <a:t>Highest priority service option</a:t>
            </a:r>
          </a:p>
          <a:p>
            <a:pPr marL="688975" lvl="1" indent="-284163" eaLnBrk="1" hangingPunct="1">
              <a:lnSpc>
                <a:spcPct val="80000"/>
              </a:lnSpc>
              <a:spcBef>
                <a:spcPct val="30000"/>
              </a:spcBef>
            </a:pPr>
            <a:r>
              <a:rPr lang="en-US" sz="1600" dirty="0">
                <a:latin typeface="Bookman Old Style" pitchFamily="18" charset="0"/>
              </a:rPr>
              <a:t>Guaranteed cell (fixed-length frame) rate, maximum delay and cell loss</a:t>
            </a:r>
          </a:p>
          <a:p>
            <a:pPr marL="688975" lvl="1" indent="-284163" eaLnBrk="1" hangingPunct="1">
              <a:lnSpc>
                <a:spcPct val="80000"/>
              </a:lnSpc>
              <a:spcBef>
                <a:spcPct val="30000"/>
              </a:spcBef>
            </a:pPr>
            <a:r>
              <a:rPr lang="en-US" sz="1600" dirty="0">
                <a:latin typeface="Bookman Old Style" pitchFamily="18" charset="0"/>
              </a:rPr>
              <a:t>Originally designed for voice traffic (competes with SONET)</a:t>
            </a:r>
          </a:p>
          <a:p>
            <a:pPr marL="688975" lvl="1" indent="-284163" eaLnBrk="1" hangingPunct="1">
              <a:lnSpc>
                <a:spcPct val="80000"/>
              </a:lnSpc>
              <a:spcBef>
                <a:spcPct val="30000"/>
              </a:spcBef>
            </a:pPr>
            <a:endParaRPr lang="en-US" sz="800" dirty="0">
              <a:latin typeface="Bookman Old Style" pitchFamily="18" charset="0"/>
            </a:endParaRPr>
          </a:p>
          <a:p>
            <a:pPr marL="290513" indent="-290513" eaLnBrk="1" hangingPunct="1">
              <a:lnSpc>
                <a:spcPct val="80000"/>
              </a:lnSpc>
              <a:spcBef>
                <a:spcPct val="30000"/>
              </a:spcBef>
            </a:pPr>
            <a:r>
              <a:rPr lang="en-US" sz="1600" b="1" dirty="0">
                <a:latin typeface="Bookman Old Style" pitchFamily="18" charset="0"/>
              </a:rPr>
              <a:t>Variable Bit Rate (VBR)</a:t>
            </a:r>
          </a:p>
          <a:p>
            <a:pPr marL="688975" lvl="1" indent="-284163" eaLnBrk="1" hangingPunct="1">
              <a:lnSpc>
                <a:spcPct val="80000"/>
              </a:lnSpc>
              <a:spcBef>
                <a:spcPct val="30000"/>
              </a:spcBef>
            </a:pPr>
            <a:r>
              <a:rPr lang="en-US" sz="1600" dirty="0">
                <a:latin typeface="Bookman Old Style" pitchFamily="18" charset="0"/>
              </a:rPr>
              <a:t>Used to multiplex voice and data over a single virtual circuit</a:t>
            </a:r>
          </a:p>
          <a:p>
            <a:pPr marL="688975" lvl="1" indent="-284163" eaLnBrk="1" hangingPunct="1">
              <a:lnSpc>
                <a:spcPct val="80000"/>
              </a:lnSpc>
              <a:spcBef>
                <a:spcPct val="30000"/>
              </a:spcBef>
            </a:pPr>
            <a:r>
              <a:rPr lang="en-US" sz="1600" dirty="0">
                <a:latin typeface="Bookman Old Style" pitchFamily="18" charset="0"/>
              </a:rPr>
              <a:t>Also makes guarantees about cell loss and delay</a:t>
            </a:r>
          </a:p>
          <a:p>
            <a:pPr marL="688975" lvl="1" indent="-284163" eaLnBrk="1" hangingPunct="1">
              <a:lnSpc>
                <a:spcPct val="80000"/>
              </a:lnSpc>
              <a:spcBef>
                <a:spcPct val="30000"/>
              </a:spcBef>
            </a:pPr>
            <a:endParaRPr lang="en-US" sz="800" dirty="0">
              <a:latin typeface="Bookman Old Style" pitchFamily="18" charset="0"/>
            </a:endParaRPr>
          </a:p>
          <a:p>
            <a:pPr marL="290513" indent="-290513" eaLnBrk="1" hangingPunct="1">
              <a:lnSpc>
                <a:spcPct val="80000"/>
              </a:lnSpc>
              <a:spcBef>
                <a:spcPct val="30000"/>
              </a:spcBef>
            </a:pPr>
            <a:r>
              <a:rPr lang="en-US" sz="1600" b="1" dirty="0">
                <a:latin typeface="Bookman Old Style" pitchFamily="18" charset="0"/>
              </a:rPr>
              <a:t>Available Bit Rate (ABR)</a:t>
            </a:r>
          </a:p>
          <a:p>
            <a:pPr marL="688975" lvl="1" indent="-284163" eaLnBrk="1" hangingPunct="1">
              <a:lnSpc>
                <a:spcPct val="80000"/>
              </a:lnSpc>
              <a:spcBef>
                <a:spcPct val="30000"/>
              </a:spcBef>
            </a:pPr>
            <a:r>
              <a:rPr lang="en-US" sz="1600" dirty="0">
                <a:latin typeface="Bookman Old Style" pitchFamily="18" charset="0"/>
              </a:rPr>
              <a:t>Lower cost than CBR or VBR, but…</a:t>
            </a:r>
          </a:p>
          <a:p>
            <a:pPr marL="688975" lvl="1" indent="-284163" eaLnBrk="1" hangingPunct="1">
              <a:lnSpc>
                <a:spcPct val="80000"/>
              </a:lnSpc>
              <a:spcBef>
                <a:spcPct val="30000"/>
              </a:spcBef>
            </a:pPr>
            <a:r>
              <a:rPr lang="en-US" sz="1600" dirty="0">
                <a:latin typeface="Bookman Old Style" pitchFamily="18" charset="0"/>
              </a:rPr>
              <a:t>Significant cell loss and delay may occur if VBR users saturate switches with transmission bursts</a:t>
            </a:r>
          </a:p>
          <a:p>
            <a:pPr marL="688975" lvl="1" indent="-284163" eaLnBrk="1" hangingPunct="1">
              <a:lnSpc>
                <a:spcPct val="80000"/>
              </a:lnSpc>
              <a:spcBef>
                <a:spcPct val="30000"/>
              </a:spcBef>
            </a:pPr>
            <a:r>
              <a:rPr lang="en-US" sz="1600" dirty="0">
                <a:latin typeface="Bookman Old Style" pitchFamily="18" charset="0"/>
              </a:rPr>
              <a:t>Designed for interconnecting LANs at remote locations</a:t>
            </a:r>
          </a:p>
          <a:p>
            <a:pPr marL="688975" lvl="1" indent="-284163" eaLnBrk="1" hangingPunct="1">
              <a:lnSpc>
                <a:spcPct val="80000"/>
              </a:lnSpc>
              <a:spcBef>
                <a:spcPct val="30000"/>
              </a:spcBef>
            </a:pPr>
            <a:endParaRPr lang="en-US" sz="800" dirty="0">
              <a:latin typeface="Bookman Old Style" pitchFamily="18" charset="0"/>
            </a:endParaRPr>
          </a:p>
          <a:p>
            <a:pPr marL="290513" indent="-290513" eaLnBrk="1" hangingPunct="1">
              <a:lnSpc>
                <a:spcPct val="80000"/>
              </a:lnSpc>
              <a:spcBef>
                <a:spcPct val="30000"/>
              </a:spcBef>
            </a:pPr>
            <a:r>
              <a:rPr lang="en-US" sz="1600" b="1" dirty="0">
                <a:latin typeface="Bookman Old Style" pitchFamily="18" charset="0"/>
              </a:rPr>
              <a:t>Unspecified Bit Rate (UBR)</a:t>
            </a:r>
          </a:p>
          <a:p>
            <a:pPr marL="688975" lvl="1" indent="-284163" eaLnBrk="1" hangingPunct="1">
              <a:lnSpc>
                <a:spcPct val="80000"/>
              </a:lnSpc>
              <a:spcBef>
                <a:spcPct val="30000"/>
              </a:spcBef>
            </a:pPr>
            <a:r>
              <a:rPr lang="en-US" sz="1600" dirty="0">
                <a:latin typeface="Bookman Old Style" pitchFamily="18" charset="0"/>
              </a:rPr>
              <a:t>Lowest priority service option</a:t>
            </a:r>
          </a:p>
          <a:p>
            <a:pPr marL="688975" lvl="1" indent="-284163" eaLnBrk="1" hangingPunct="1">
              <a:lnSpc>
                <a:spcPct val="80000"/>
              </a:lnSpc>
              <a:spcBef>
                <a:spcPct val="30000"/>
              </a:spcBef>
            </a:pPr>
            <a:r>
              <a:rPr lang="en-US" sz="1600" dirty="0">
                <a:latin typeface="Bookman Old Style" pitchFamily="18" charset="0"/>
              </a:rPr>
              <a:t>No QoS guarantees</a:t>
            </a:r>
          </a:p>
          <a:p>
            <a:pPr marL="688975" lvl="1" indent="-284163" eaLnBrk="1" hangingPunct="1">
              <a:lnSpc>
                <a:spcPct val="80000"/>
              </a:lnSpc>
              <a:spcBef>
                <a:spcPct val="30000"/>
              </a:spcBef>
            </a:pPr>
            <a:r>
              <a:rPr lang="en-US" sz="1600" dirty="0">
                <a:latin typeface="Bookman Old Style" pitchFamily="18" charset="0"/>
              </a:rPr>
              <a:t>Used by applications that aren’t delay-sensitive and can manage cell loss</a:t>
            </a:r>
          </a:p>
          <a:p>
            <a:pPr marL="404812" lvl="1" indent="0" eaLnBrk="1" hangingPunct="1">
              <a:lnSpc>
                <a:spcPct val="80000"/>
              </a:lnSpc>
              <a:spcBef>
                <a:spcPct val="30000"/>
              </a:spcBef>
              <a:buNone/>
            </a:pPr>
            <a:r>
              <a:rPr lang="en-US" sz="1600" dirty="0">
                <a:latin typeface="Bookman Old Style" pitchFamily="18" charset="0"/>
              </a:rPr>
              <a:t>    on their own (email, file transfer, web, anything that runs over TCP)</a:t>
            </a:r>
          </a:p>
          <a:p>
            <a:pPr marL="688975" lvl="1" indent="-284163" eaLnBrk="1" hangingPunct="1">
              <a:lnSpc>
                <a:spcPct val="80000"/>
              </a:lnSpc>
              <a:spcBef>
                <a:spcPct val="30000"/>
              </a:spcBef>
            </a:pPr>
            <a:endParaRPr lang="en-US" sz="1600" dirty="0">
              <a:latin typeface="Bookman Old Style"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C183D7F6-B498-43B3-948B-1728B52AA6E4}">
                <adec:decorative xmlns:adec="http://schemas.microsoft.com/office/drawing/2017/decorative" val="1"/>
              </a:ext>
            </a:extLst>
          </p:cNvPr>
          <p:cNvSpPr/>
          <p:nvPr/>
        </p:nvSpPr>
        <p:spPr>
          <a:xfrm>
            <a:off x="328773" y="945222"/>
            <a:ext cx="8465906" cy="5486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0" name="Footer Placeholder 7"/>
          <p:cNvSpPr>
            <a:spLocks noGrp="1"/>
          </p:cNvSpPr>
          <p:nvPr>
            <p:ph type="ftr" sz="quarter" idx="11"/>
          </p:nvPr>
        </p:nvSpPr>
        <p:spPr>
          <a:noFill/>
        </p:spPr>
        <p:txBody>
          <a:bodyPr/>
          <a:lstStyle/>
          <a:p>
            <a:r>
              <a:rPr lang="en-US"/>
              <a:t>CS 2600 Computer Networks I</a:t>
            </a:r>
          </a:p>
        </p:txBody>
      </p:sp>
      <p:sp>
        <p:nvSpPr>
          <p:cNvPr id="3081" name="Slide Number Placeholder 8"/>
          <p:cNvSpPr>
            <a:spLocks noGrp="1"/>
          </p:cNvSpPr>
          <p:nvPr>
            <p:ph type="sldNum" sz="quarter" idx="12"/>
          </p:nvPr>
        </p:nvSpPr>
        <p:spPr>
          <a:noFill/>
        </p:spPr>
        <p:txBody>
          <a:bodyPr/>
          <a:lstStyle/>
          <a:p>
            <a:r>
              <a:rPr lang="en-US" dirty="0"/>
              <a:t>25-</a:t>
            </a:r>
            <a:fld id="{7C797869-96F7-4588-A805-BDD7C3F874C7}" type="slidenum">
              <a:rPr lang="en-US" smtClean="0"/>
              <a:pPr/>
              <a:t>9</a:t>
            </a:fld>
            <a:endParaRPr lang="en-US" dirty="0"/>
          </a:p>
        </p:txBody>
      </p:sp>
      <p:sp>
        <p:nvSpPr>
          <p:cNvPr id="3082" name="Rectangle 2"/>
          <p:cNvSpPr>
            <a:spLocks noGrp="1" noChangeArrowheads="1"/>
          </p:cNvSpPr>
          <p:nvPr>
            <p:ph type="title" sz="quarter"/>
          </p:nvPr>
        </p:nvSpPr>
        <p:spPr>
          <a:xfrm>
            <a:off x="457200" y="274638"/>
            <a:ext cx="8229600" cy="639762"/>
          </a:xfrm>
        </p:spPr>
        <p:txBody>
          <a:bodyPr/>
          <a:lstStyle/>
          <a:p>
            <a:pPr eaLnBrk="1" hangingPunct="1"/>
            <a:r>
              <a:rPr lang="en-US" sz="2400" b="1" dirty="0"/>
              <a:t>Queue Behavior with 4K Byte Packets</a:t>
            </a:r>
          </a:p>
        </p:txBody>
      </p:sp>
      <p:graphicFrame>
        <p:nvGraphicFramePr>
          <p:cNvPr id="3074" name="Object 3">
            <a:extLst>
              <a:ext uri="{C183D7F6-B498-43B3-948B-1728B52AA6E4}">
                <adec:decorative xmlns:adec="http://schemas.microsoft.com/office/drawing/2017/decorative" val="1"/>
              </a:ext>
            </a:extLst>
          </p:cNvPr>
          <p:cNvGraphicFramePr>
            <a:graphicFrameLocks noGrp="1" noChangeAspect="1"/>
          </p:cNvGraphicFramePr>
          <p:nvPr>
            <p:ph sz="quarter" idx="1"/>
            <p:extLst>
              <p:ext uri="{D42A27DB-BD31-4B8C-83A1-F6EECF244321}">
                <p14:modId xmlns:p14="http://schemas.microsoft.com/office/powerpoint/2010/main" val="1173020754"/>
              </p:ext>
            </p:extLst>
          </p:nvPr>
        </p:nvGraphicFramePr>
        <p:xfrm>
          <a:off x="469186" y="1093341"/>
          <a:ext cx="3813175" cy="1771650"/>
        </p:xfrm>
        <a:graphic>
          <a:graphicData uri="http://schemas.openxmlformats.org/presentationml/2006/ole">
            <mc:AlternateContent xmlns:mc="http://schemas.openxmlformats.org/markup-compatibility/2006">
              <mc:Choice xmlns:v="urn:schemas-microsoft-com:vml" Requires="v">
                <p:oleObj name="Visio" r:id="rId2" imgW="3813734" imgH="1771421" progId="Visio.Drawing.11">
                  <p:embed/>
                </p:oleObj>
              </mc:Choice>
              <mc:Fallback>
                <p:oleObj name="Visio" r:id="rId2" imgW="3813734" imgH="1771421" progId="Visio.Drawing.11">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186" y="1093341"/>
                        <a:ext cx="381317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4">
            <a:extLst>
              <a:ext uri="{C183D7F6-B498-43B3-948B-1728B52AA6E4}">
                <adec:decorative xmlns:adec="http://schemas.microsoft.com/office/drawing/2017/decorative" val="1"/>
              </a:ext>
            </a:extLst>
          </p:cNvPr>
          <p:cNvGraphicFramePr>
            <a:graphicFrameLocks noGrp="1" noChangeAspect="1"/>
          </p:cNvGraphicFramePr>
          <p:nvPr>
            <p:ph sz="quarter" idx="2"/>
            <p:extLst>
              <p:ext uri="{D42A27DB-BD31-4B8C-83A1-F6EECF244321}">
                <p14:modId xmlns:p14="http://schemas.microsoft.com/office/powerpoint/2010/main" val="751015081"/>
              </p:ext>
            </p:extLst>
          </p:nvPr>
        </p:nvGraphicFramePr>
        <p:xfrm>
          <a:off x="1059462" y="2913131"/>
          <a:ext cx="3228975" cy="1771650"/>
        </p:xfrm>
        <a:graphic>
          <a:graphicData uri="http://schemas.openxmlformats.org/presentationml/2006/ole">
            <mc:AlternateContent xmlns:mc="http://schemas.openxmlformats.org/markup-compatibility/2006">
              <mc:Choice xmlns:v="urn:schemas-microsoft-com:vml" Requires="v">
                <p:oleObj name="Visio" r:id="rId4" imgW="3228746" imgH="1771421" progId="Visio.Drawing.11">
                  <p:embed/>
                </p:oleObj>
              </mc:Choice>
              <mc:Fallback>
                <p:oleObj name="Visio" r:id="rId4" imgW="3228746" imgH="1771421"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9462" y="2913131"/>
                        <a:ext cx="322897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6">
            <a:extLst>
              <a:ext uri="{C183D7F6-B498-43B3-948B-1728B52AA6E4}">
                <adec:decorative xmlns:adec="http://schemas.microsoft.com/office/drawing/2017/decorative" val="1"/>
              </a:ext>
            </a:extLst>
          </p:cNvPr>
          <p:cNvGraphicFramePr>
            <a:graphicFrameLocks noGrp="1" noChangeAspect="1"/>
          </p:cNvGraphicFramePr>
          <p:nvPr>
            <p:ph sz="quarter" idx="3"/>
            <p:extLst>
              <p:ext uri="{D42A27DB-BD31-4B8C-83A1-F6EECF244321}">
                <p14:modId xmlns:p14="http://schemas.microsoft.com/office/powerpoint/2010/main" val="2301117203"/>
              </p:ext>
            </p:extLst>
          </p:nvPr>
        </p:nvGraphicFramePr>
        <p:xfrm>
          <a:off x="1058237" y="4697859"/>
          <a:ext cx="4191000" cy="1757363"/>
        </p:xfrm>
        <a:graphic>
          <a:graphicData uri="http://schemas.openxmlformats.org/presentationml/2006/ole">
            <mc:AlternateContent xmlns:mc="http://schemas.openxmlformats.org/markup-compatibility/2006">
              <mc:Choice xmlns:v="urn:schemas-microsoft-com:vml" Requires="v">
                <p:oleObj name="Visio" r:id="rId6" imgW="4224871" imgH="1771421" progId="Visio.Drawing.11">
                  <p:embed/>
                </p:oleObj>
              </mc:Choice>
              <mc:Fallback>
                <p:oleObj name="Visio" r:id="rId6" imgW="4224871" imgH="1771421"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8237" y="4697859"/>
                        <a:ext cx="4191000" cy="175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7" name="Object 10">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859062972"/>
              </p:ext>
            </p:extLst>
          </p:nvPr>
        </p:nvGraphicFramePr>
        <p:xfrm>
          <a:off x="5457371" y="3196771"/>
          <a:ext cx="2143125" cy="1873250"/>
        </p:xfrm>
        <a:graphic>
          <a:graphicData uri="http://schemas.openxmlformats.org/presentationml/2006/ole">
            <mc:AlternateContent xmlns:mc="http://schemas.openxmlformats.org/markup-compatibility/2006">
              <mc:Choice xmlns:v="urn:schemas-microsoft-com:vml" Requires="v">
                <p:oleObj name="Visio" r:id="rId8" imgW="2276680" imgH="1994711" progId="Visio.Drawing.11">
                  <p:embed/>
                </p:oleObj>
              </mc:Choice>
              <mc:Fallback>
                <p:oleObj name="Visio" r:id="rId8" imgW="2276680" imgH="1994711" progId="Visio.Drawing.11">
                  <p:embed/>
                  <p:pic>
                    <p:nvPicPr>
                      <p:cNvPr id="0" name="Object 10"/>
                      <p:cNvPicPr>
                        <a:picLocks noChangeAspect="1" noChangeArrowheads="1"/>
                      </p:cNvPicPr>
                      <p:nvPr/>
                    </p:nvPicPr>
                    <p:blipFill>
                      <a:blip r:embed="rId9"/>
                      <a:srcRect/>
                      <a:stretch>
                        <a:fillRect/>
                      </a:stretch>
                    </p:blipFill>
                    <p:spPr bwMode="auto">
                      <a:xfrm>
                        <a:off x="5457371" y="3196771"/>
                        <a:ext cx="2143125"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8" name="Object 11">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764718936"/>
              </p:ext>
            </p:extLst>
          </p:nvPr>
        </p:nvGraphicFramePr>
        <p:xfrm>
          <a:off x="4263977" y="1067104"/>
          <a:ext cx="4598987" cy="1957388"/>
        </p:xfrm>
        <a:graphic>
          <a:graphicData uri="http://schemas.openxmlformats.org/presentationml/2006/ole">
            <mc:AlternateContent xmlns:mc="http://schemas.openxmlformats.org/markup-compatibility/2006">
              <mc:Choice xmlns:v="urn:schemas-microsoft-com:vml" Requires="v">
                <p:oleObj name="Visio" r:id="rId10" imgW="4793285" imgH="1926336" progId="Visio.Drawing.11">
                  <p:embed/>
                </p:oleObj>
              </mc:Choice>
              <mc:Fallback>
                <p:oleObj name="Visio" r:id="rId10" imgW="4793285" imgH="1926336" progId="Visio.Drawing.11">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3977" y="1067104"/>
                        <a:ext cx="4598987"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9732</TotalTime>
  <Words>953</Words>
  <Application>Microsoft Office PowerPoint</Application>
  <PresentationFormat>On-screen Show (4:3)</PresentationFormat>
  <Paragraphs>134</Paragraphs>
  <Slides>14</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Bookman Old Style</vt:lpstr>
      <vt:lpstr>Times New Roman</vt:lpstr>
      <vt:lpstr>Default Design</vt:lpstr>
      <vt:lpstr>Visio</vt:lpstr>
      <vt:lpstr>CS 2600 Computer Networks I Dr. Sayeed Sajal  Lecture 25 Virtual Circuit Networks</vt:lpstr>
      <vt:lpstr>The Three Phases of a Virtual Circuit</vt:lpstr>
      <vt:lpstr>Switching a Data Packet From Host A to Host B (Based on text pp. 176 - 179)</vt:lpstr>
      <vt:lpstr>Characteristics of Virtual Circuit Protocols</vt:lpstr>
      <vt:lpstr>The Frame Relay PDU*</vt:lpstr>
      <vt:lpstr>Slide 6</vt:lpstr>
      <vt:lpstr>Three Generations of Virtual Circuit Connection-Oriented Packet Switching Standards</vt:lpstr>
      <vt:lpstr>ATM Quality of Service (QoS) Options</vt:lpstr>
      <vt:lpstr>Queue Behavior with 4K Byte Packets</vt:lpstr>
      <vt:lpstr>Queue Behavior with 53 Byte Cells</vt:lpstr>
      <vt:lpstr>The Sixth Principle of Network Design </vt:lpstr>
      <vt:lpstr>Network Jitter</vt:lpstr>
      <vt:lpstr>ATM Cell Format* (Based on text Fig. 3.6)</vt:lpstr>
      <vt:lpstr>Relationship Between Virtual Circuits and Virtual Paths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Pt. Slide Title (Bold)</dc:title>
  <dc:creator>David Heldenbrand</dc:creator>
  <cp:lastModifiedBy>Lisa Cannon</cp:lastModifiedBy>
  <cp:revision>836</cp:revision>
  <cp:lastPrinted>1601-01-01T00:00:00Z</cp:lastPrinted>
  <dcterms:created xsi:type="dcterms:W3CDTF">2003-04-27T18:03:04Z</dcterms:created>
  <dcterms:modified xsi:type="dcterms:W3CDTF">2021-11-18T18:11:04Z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