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0"/>
  </p:notesMasterIdLst>
  <p:handoutMasterIdLst>
    <p:handoutMasterId r:id="rId21"/>
  </p:handoutMasterIdLst>
  <p:sldIdLst>
    <p:sldId id="275" r:id="rId2"/>
    <p:sldId id="393" r:id="rId3"/>
    <p:sldId id="445" r:id="rId4"/>
    <p:sldId id="422" r:id="rId5"/>
    <p:sldId id="447" r:id="rId6"/>
    <p:sldId id="424" r:id="rId7"/>
    <p:sldId id="394" r:id="rId8"/>
    <p:sldId id="414" r:id="rId9"/>
    <p:sldId id="444" r:id="rId10"/>
    <p:sldId id="425" r:id="rId11"/>
    <p:sldId id="446" r:id="rId12"/>
    <p:sldId id="426" r:id="rId13"/>
    <p:sldId id="427" r:id="rId14"/>
    <p:sldId id="428" r:id="rId15"/>
    <p:sldId id="448" r:id="rId16"/>
    <p:sldId id="429" r:id="rId17"/>
    <p:sldId id="430" r:id="rId18"/>
    <p:sldId id="431" r:id="rId19"/>
  </p:sldIdLst>
  <p:sldSz cx="9144000" cy="6858000" type="screen4x3"/>
  <p:notesSz cx="7010400" cy="9236075"/>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993366"/>
    <a:srgbClr val="990099"/>
    <a:srgbClr val="33CC33"/>
    <a:srgbClr val="99CC00"/>
    <a:srgbClr val="DDDDDD"/>
    <a:srgbClr val="C0C0C0"/>
    <a:srgbClr val="CCCCFF"/>
    <a:srgbClr val="CCE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8" autoAdjust="0"/>
    <p:restoredTop sz="86385" autoAdjust="0"/>
  </p:normalViewPr>
  <p:slideViewPr>
    <p:cSldViewPr snapToGrid="0">
      <p:cViewPr varScale="1">
        <p:scale>
          <a:sx n="98" d="100"/>
          <a:sy n="98" d="100"/>
        </p:scale>
        <p:origin x="30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9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1"/>
            <a:ext cx="3037840" cy="461563"/>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defRPr sz="1200"/>
            </a:lvl1pPr>
          </a:lstStyle>
          <a:p>
            <a:pPr>
              <a:defRPr/>
            </a:pPr>
            <a:endParaRPr lang="en-US"/>
          </a:p>
        </p:txBody>
      </p:sp>
      <p:sp>
        <p:nvSpPr>
          <p:cNvPr id="345091" name="Rectangle 3"/>
          <p:cNvSpPr>
            <a:spLocks noGrp="1" noChangeArrowheads="1"/>
          </p:cNvSpPr>
          <p:nvPr>
            <p:ph type="dt" sz="quarter" idx="1"/>
          </p:nvPr>
        </p:nvSpPr>
        <p:spPr bwMode="auto">
          <a:xfrm>
            <a:off x="3970938" y="1"/>
            <a:ext cx="3037840" cy="461563"/>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a:defRPr sz="1200"/>
            </a:lvl1pPr>
          </a:lstStyle>
          <a:p>
            <a:pPr>
              <a:defRPr/>
            </a:pPr>
            <a:endParaRPr lang="en-US"/>
          </a:p>
        </p:txBody>
      </p:sp>
      <p:sp>
        <p:nvSpPr>
          <p:cNvPr id="345092" name="Rectangle 4"/>
          <p:cNvSpPr>
            <a:spLocks noGrp="1" noChangeArrowheads="1"/>
          </p:cNvSpPr>
          <p:nvPr>
            <p:ph type="ftr" sz="quarter" idx="2"/>
          </p:nvPr>
        </p:nvSpPr>
        <p:spPr bwMode="auto">
          <a:xfrm>
            <a:off x="0" y="8772904"/>
            <a:ext cx="3037840" cy="461562"/>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defRPr sz="1200"/>
            </a:lvl1pPr>
          </a:lstStyle>
          <a:p>
            <a:pPr>
              <a:defRPr/>
            </a:pPr>
            <a:endParaRPr lang="en-US"/>
          </a:p>
        </p:txBody>
      </p:sp>
      <p:sp>
        <p:nvSpPr>
          <p:cNvPr id="345093" name="Rectangle 5"/>
          <p:cNvSpPr>
            <a:spLocks noGrp="1" noChangeArrowheads="1"/>
          </p:cNvSpPr>
          <p:nvPr>
            <p:ph type="sldNum" sz="quarter" idx="3"/>
          </p:nvPr>
        </p:nvSpPr>
        <p:spPr bwMode="auto">
          <a:xfrm>
            <a:off x="3970938" y="8772904"/>
            <a:ext cx="3037840" cy="461562"/>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a:defRPr sz="1200"/>
            </a:lvl1pPr>
          </a:lstStyle>
          <a:p>
            <a:pPr>
              <a:defRPr/>
            </a:pPr>
            <a:fld id="{B5FC1CB4-0769-4DF8-966F-AD64BE744FBE}" type="slidenum">
              <a:rPr lang="en-US"/>
              <a:pPr>
                <a:defRPr/>
              </a:pPr>
              <a:t>‹#›</a:t>
            </a:fld>
            <a:endParaRPr lang="en-US"/>
          </a:p>
        </p:txBody>
      </p:sp>
    </p:spTree>
    <p:extLst>
      <p:ext uri="{BB962C8B-B14F-4D97-AF65-F5344CB8AC3E}">
        <p14:creationId xmlns:p14="http://schemas.microsoft.com/office/powerpoint/2010/main" val="590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1"/>
            <a:ext cx="3037840" cy="461563"/>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defRPr sz="1200"/>
            </a:lvl1pPr>
          </a:lstStyle>
          <a:p>
            <a:pPr>
              <a:defRPr/>
            </a:pPr>
            <a:endParaRPr lang="en-US"/>
          </a:p>
        </p:txBody>
      </p:sp>
      <p:sp>
        <p:nvSpPr>
          <p:cNvPr id="344067" name="Rectangle 3"/>
          <p:cNvSpPr>
            <a:spLocks noGrp="1" noChangeArrowheads="1"/>
          </p:cNvSpPr>
          <p:nvPr>
            <p:ph type="dt" idx="1"/>
          </p:nvPr>
        </p:nvSpPr>
        <p:spPr bwMode="auto">
          <a:xfrm>
            <a:off x="3970938" y="1"/>
            <a:ext cx="3037840" cy="461563"/>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a:defRPr sz="1200"/>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701040" y="4387256"/>
            <a:ext cx="5608320" cy="4155671"/>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772904"/>
            <a:ext cx="3037840" cy="461562"/>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defRPr sz="1200"/>
            </a:lvl1pPr>
          </a:lstStyle>
          <a:p>
            <a:pPr>
              <a:defRPr/>
            </a:pPr>
            <a:endParaRPr lang="en-US"/>
          </a:p>
        </p:txBody>
      </p:sp>
      <p:sp>
        <p:nvSpPr>
          <p:cNvPr id="344071" name="Rectangle 7"/>
          <p:cNvSpPr>
            <a:spLocks noGrp="1" noChangeArrowheads="1"/>
          </p:cNvSpPr>
          <p:nvPr>
            <p:ph type="sldNum" sz="quarter" idx="5"/>
          </p:nvPr>
        </p:nvSpPr>
        <p:spPr bwMode="auto">
          <a:xfrm>
            <a:off x="3970938" y="8772904"/>
            <a:ext cx="3037840" cy="461562"/>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a:defRPr sz="1200"/>
            </a:lvl1pPr>
          </a:lstStyle>
          <a:p>
            <a:pPr>
              <a:defRPr/>
            </a:pPr>
            <a:fld id="{AB9DDA80-9E50-4F7F-B50E-D2F5E6F7CB3B}" type="slidenum">
              <a:rPr lang="en-US"/>
              <a:pPr>
                <a:defRPr/>
              </a:pPr>
              <a:t>‹#›</a:t>
            </a:fld>
            <a:endParaRPr lang="en-US"/>
          </a:p>
        </p:txBody>
      </p:sp>
    </p:spTree>
    <p:extLst>
      <p:ext uri="{BB962C8B-B14F-4D97-AF65-F5344CB8AC3E}">
        <p14:creationId xmlns:p14="http://schemas.microsoft.com/office/powerpoint/2010/main" val="2457470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042B8154-136E-4F73-ACFB-8D4AADE490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4FD39F22-F716-43C0-9D7D-771FED8687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5B733A12-CBAE-4719-9F3E-B408DFBFC17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7FE3D679-E1B9-4994-82A1-91E97A7232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3A5D0888-116A-4584-9C58-4DCDE4B5AAB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25-</a:t>
            </a:r>
            <a:fld id="{BC7BADFC-90C1-4762-9814-A02AF36A53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25-</a:t>
            </a:r>
            <a:fld id="{80D42E17-1A19-4B56-81B2-A244DF839BA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25-</a:t>
            </a:r>
            <a:fld id="{3CEAA7A6-CD27-457B-A7F8-74D9479F76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25-</a:t>
            </a:r>
            <a:fld id="{C085DAE7-74B7-4A3F-A34D-8CC250CB97F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25-</a:t>
            </a:r>
            <a:fld id="{DA3BB75A-127D-48B4-A3C2-3360694ED29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11/24/18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25-</a:t>
            </a:r>
            <a:fld id="{F8A17C3A-3E7E-4FF0-849C-960D220542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0033"/>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smtClean="0"/>
            </a:lvl1pPr>
          </a:lstStyle>
          <a:p>
            <a:pPr>
              <a:defRPr/>
            </a:pPr>
            <a:r>
              <a:rPr lang="en-US"/>
              <a:t>11/24/18</a:t>
            </a:r>
          </a:p>
        </p:txBody>
      </p:sp>
      <p:sp>
        <p:nvSpPr>
          <p:cNvPr id="351237" name="Rectangle 5"/>
          <p:cNvSpPr>
            <a:spLocks noGrp="1" noChangeArrowheads="1"/>
          </p:cNvSpPr>
          <p:nvPr>
            <p:ph type="ftr" sz="quarter" idx="3"/>
          </p:nvPr>
        </p:nvSpPr>
        <p:spPr bwMode="auto">
          <a:xfrm>
            <a:off x="1828800" y="6477000"/>
            <a:ext cx="5486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2600 Computer Networks I</a:t>
            </a:r>
          </a:p>
        </p:txBody>
      </p:sp>
      <p:sp>
        <p:nvSpPr>
          <p:cNvPr id="3512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dirty="0"/>
              <a:t>26-</a:t>
            </a:r>
            <a:fld id="{76FEE922-B436-4559-8687-B87D106C017C}"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www.datacottage.com/nch/anigifs/ehubani.gif" TargetMode="Externa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p:cNvSpPr>
            <a:spLocks noGrp="1"/>
          </p:cNvSpPr>
          <p:nvPr>
            <p:ph type="ftr" sz="quarter" idx="11"/>
          </p:nvPr>
        </p:nvSpPr>
        <p:spPr>
          <a:noFill/>
        </p:spPr>
        <p:txBody>
          <a:bodyPr/>
          <a:lstStyle/>
          <a:p>
            <a:r>
              <a:rPr lang="en-US"/>
              <a:t>CS 2600 Computer Networks I</a:t>
            </a:r>
          </a:p>
        </p:txBody>
      </p:sp>
      <p:sp>
        <p:nvSpPr>
          <p:cNvPr id="7172" name="Slide Number Placeholder 4"/>
          <p:cNvSpPr>
            <a:spLocks noGrp="1"/>
          </p:cNvSpPr>
          <p:nvPr>
            <p:ph type="sldNum" sz="quarter" idx="12"/>
          </p:nvPr>
        </p:nvSpPr>
        <p:spPr>
          <a:noFill/>
        </p:spPr>
        <p:txBody>
          <a:bodyPr/>
          <a:lstStyle/>
          <a:p>
            <a:r>
              <a:rPr lang="en-US" dirty="0"/>
              <a:t>26-</a:t>
            </a:r>
            <a:fld id="{B06E8052-5548-4C3B-B8EB-B66D8FEA5A0F}" type="slidenum">
              <a:rPr lang="en-US" smtClean="0"/>
              <a:pPr/>
              <a:t>1</a:t>
            </a:fld>
            <a:endParaRPr lang="en-US" dirty="0"/>
          </a:p>
        </p:txBody>
      </p:sp>
      <p:sp>
        <p:nvSpPr>
          <p:cNvPr id="7173" name="Rectangle 2"/>
          <p:cNvSpPr>
            <a:spLocks noGrp="1" noChangeArrowheads="1"/>
          </p:cNvSpPr>
          <p:nvPr>
            <p:ph type="title"/>
          </p:nvPr>
        </p:nvSpPr>
        <p:spPr>
          <a:xfrm>
            <a:off x="457200" y="274638"/>
            <a:ext cx="8229600" cy="6126162"/>
          </a:xfrm>
        </p:spPr>
        <p:txBody>
          <a:bodyPr/>
          <a:lstStyle/>
          <a:p>
            <a:pPr eaLnBrk="1" hangingPunct="1"/>
            <a:r>
              <a:rPr lang="en-US" sz="3200" b="1" dirty="0"/>
              <a:t>CS 2600</a:t>
            </a:r>
            <a:br>
              <a:rPr lang="en-US" sz="3200" b="1" dirty="0"/>
            </a:br>
            <a:r>
              <a:rPr lang="en-US" sz="3200" b="1" dirty="0"/>
              <a:t>Computer Networks I</a:t>
            </a:r>
            <a:br>
              <a:rPr lang="en-US" sz="3200" b="1" dirty="0"/>
            </a:br>
            <a:r>
              <a:rPr lang="en-US" sz="3200" b="1" dirty="0"/>
              <a:t>Dr. Sayeed Sajal</a:t>
            </a:r>
            <a:br>
              <a:rPr lang="en-US" sz="3200" b="1" dirty="0"/>
            </a:br>
            <a:br>
              <a:rPr lang="en-US" sz="3200" b="1" dirty="0"/>
            </a:br>
            <a:r>
              <a:rPr lang="en-US" sz="2800" b="1" dirty="0"/>
              <a:t>Lecture 26</a:t>
            </a:r>
            <a:br>
              <a:rPr lang="en-US" sz="2800" b="1" dirty="0"/>
            </a:br>
            <a:r>
              <a:rPr lang="en-US" sz="2800" b="1" dirty="0"/>
              <a:t>Bridges, LAN Switches and Spanning Tree</a:t>
            </a:r>
            <a:br>
              <a:rPr lang="en-US" sz="2800" b="1" dirty="0"/>
            </a:b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28773" y="1232899"/>
            <a:ext cx="8486453" cy="51062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8" name="Footer Placeholder 4"/>
          <p:cNvSpPr>
            <a:spLocks noGrp="1"/>
          </p:cNvSpPr>
          <p:nvPr>
            <p:ph type="ftr" sz="quarter" idx="11"/>
          </p:nvPr>
        </p:nvSpPr>
        <p:spPr/>
        <p:txBody>
          <a:bodyPr/>
          <a:lstStyle/>
          <a:p>
            <a:pPr>
              <a:defRPr/>
            </a:pPr>
            <a:r>
              <a:rPr lang="en-US"/>
              <a:t>CS 2600 Computer Networks I</a:t>
            </a:r>
          </a:p>
        </p:txBody>
      </p:sp>
      <p:sp>
        <p:nvSpPr>
          <p:cNvPr id="6149" name="Slide Number Placeholder 5"/>
          <p:cNvSpPr>
            <a:spLocks noGrp="1"/>
          </p:cNvSpPr>
          <p:nvPr>
            <p:ph type="sldNum" sz="quarter" idx="12"/>
          </p:nvPr>
        </p:nvSpPr>
        <p:spPr/>
        <p:txBody>
          <a:bodyPr/>
          <a:lstStyle/>
          <a:p>
            <a:pPr>
              <a:defRPr/>
            </a:pPr>
            <a:r>
              <a:rPr lang="en-US"/>
              <a:t>26-</a:t>
            </a:r>
            <a:fld id="{52AD1FB1-D601-4D00-BBF6-4ADABFBBD227}" type="slidenum">
              <a:rPr lang="en-US" smtClean="0"/>
              <a:pPr>
                <a:defRPr/>
              </a:pPr>
              <a:t>10</a:t>
            </a:fld>
            <a:endParaRPr lang="en-US"/>
          </a:p>
        </p:txBody>
      </p:sp>
      <p:sp>
        <p:nvSpPr>
          <p:cNvPr id="6150" name="Rectangle 2"/>
          <p:cNvSpPr>
            <a:spLocks noGrp="1" noChangeArrowheads="1"/>
          </p:cNvSpPr>
          <p:nvPr>
            <p:ph type="title"/>
          </p:nvPr>
        </p:nvSpPr>
        <p:spPr>
          <a:xfrm>
            <a:off x="457200" y="274638"/>
            <a:ext cx="8229600" cy="896616"/>
          </a:xfrm>
        </p:spPr>
        <p:txBody>
          <a:bodyPr/>
          <a:lstStyle/>
          <a:p>
            <a:pPr eaLnBrk="1" hangingPunct="1"/>
            <a:r>
              <a:rPr lang="en-US" sz="2400" b="1" dirty="0"/>
              <a:t>Enhancing Ethernet Reliability with Redundant Bridges</a:t>
            </a:r>
            <a:r>
              <a:rPr lang="en-US" dirty="0"/>
              <a:t> </a:t>
            </a:r>
          </a:p>
        </p:txBody>
      </p:sp>
      <p:graphicFrame>
        <p:nvGraphicFramePr>
          <p:cNvPr id="6146"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4248931213"/>
              </p:ext>
            </p:extLst>
          </p:nvPr>
        </p:nvGraphicFramePr>
        <p:xfrm>
          <a:off x="514563" y="1336496"/>
          <a:ext cx="7924800" cy="4937125"/>
        </p:xfrm>
        <a:graphic>
          <a:graphicData uri="http://schemas.openxmlformats.org/presentationml/2006/ole">
            <mc:AlternateContent xmlns:mc="http://schemas.openxmlformats.org/markup-compatibility/2006">
              <mc:Choice xmlns:v="urn:schemas-microsoft-com:vml" Requires="v">
                <p:oleObj name="Visio" r:id="rId2" imgW="8629421" imgH="5375643" progId="Visio.Drawing.11">
                  <p:embed/>
                </p:oleObj>
              </mc:Choice>
              <mc:Fallback>
                <p:oleObj name="Visio" r:id="rId2" imgW="8629421" imgH="5375643" progId="Visio.Drawing.11">
                  <p:embed/>
                  <p:pic>
                    <p:nvPicPr>
                      <p:cNvPr id="0" name="Picture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63" y="1336496"/>
                        <a:ext cx="7924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hlinkClick r:id="rId2"/>
            <a:extLst>
              <a:ext uri="{C183D7F6-B498-43B3-948B-1728B52AA6E4}">
                <adec:decorative xmlns:adec="http://schemas.microsoft.com/office/drawing/2017/decorative" val="1"/>
              </a:ext>
            </a:extLst>
          </p:cNvPr>
          <p:cNvSpPr/>
          <p:nvPr/>
        </p:nvSpPr>
        <p:spPr>
          <a:xfrm>
            <a:off x="409575" y="1609726"/>
            <a:ext cx="8324850" cy="36734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2" name="Footer Placeholder 5"/>
          <p:cNvSpPr>
            <a:spLocks noGrp="1"/>
          </p:cNvSpPr>
          <p:nvPr>
            <p:ph type="ftr" sz="quarter" idx="11"/>
          </p:nvPr>
        </p:nvSpPr>
        <p:spPr>
          <a:noFill/>
        </p:spPr>
        <p:txBody>
          <a:bodyPr/>
          <a:lstStyle/>
          <a:p>
            <a:r>
              <a:rPr lang="en-US"/>
              <a:t>CS 2600 Computer Networks I</a:t>
            </a:r>
          </a:p>
        </p:txBody>
      </p:sp>
      <p:sp>
        <p:nvSpPr>
          <p:cNvPr id="2053" name="Slide Number Placeholder 6"/>
          <p:cNvSpPr>
            <a:spLocks noGrp="1"/>
          </p:cNvSpPr>
          <p:nvPr>
            <p:ph type="sldNum" sz="quarter" idx="12"/>
          </p:nvPr>
        </p:nvSpPr>
        <p:spPr>
          <a:noFill/>
        </p:spPr>
        <p:txBody>
          <a:bodyPr/>
          <a:lstStyle/>
          <a:p>
            <a:r>
              <a:rPr lang="en-US" dirty="0"/>
              <a:t>26-</a:t>
            </a:r>
            <a:fld id="{DB96A9DE-DCB2-43C1-90FF-19F6C762F8E2}" type="slidenum">
              <a:rPr lang="en-US" smtClean="0"/>
              <a:pPr/>
              <a:t>11</a:t>
            </a:fld>
            <a:endParaRPr lang="en-US" dirty="0"/>
          </a:p>
        </p:txBody>
      </p:sp>
      <p:sp>
        <p:nvSpPr>
          <p:cNvPr id="2054" name="Rectangle 2"/>
          <p:cNvSpPr>
            <a:spLocks noGrp="1" noChangeArrowheads="1"/>
          </p:cNvSpPr>
          <p:nvPr>
            <p:ph type="title"/>
          </p:nvPr>
        </p:nvSpPr>
        <p:spPr/>
        <p:txBody>
          <a:bodyPr/>
          <a:lstStyle/>
          <a:p>
            <a:pPr eaLnBrk="1" hangingPunct="1"/>
            <a:r>
              <a:rPr lang="en-US" sz="2400" b="1" dirty="0"/>
              <a:t>Switched Ethernet LAN With Mesh Topology</a:t>
            </a:r>
          </a:p>
        </p:txBody>
      </p:sp>
      <p:sp>
        <p:nvSpPr>
          <p:cNvPr id="2055" name="Rectangle 3">
            <a:extLst>
              <a:ext uri="{C183D7F6-B498-43B3-948B-1728B52AA6E4}">
                <adec:decorative xmlns:adec="http://schemas.microsoft.com/office/drawing/2017/decorative" val="1"/>
              </a:ext>
            </a:extLst>
          </p:cNvPr>
          <p:cNvSpPr>
            <a:spLocks noGrp="1" noChangeArrowheads="1"/>
          </p:cNvSpPr>
          <p:nvPr>
            <p:ph sz="half" idx="1"/>
          </p:nvPr>
        </p:nvSpPr>
        <p:spPr/>
        <p:txBody>
          <a:bodyPr/>
          <a:lstStyle/>
          <a:p>
            <a:pPr marL="0" indent="0" eaLnBrk="1" hangingPunct="1">
              <a:buFontTx/>
              <a:buNone/>
            </a:pPr>
            <a:endParaRPr lang="en-US" sz="1400">
              <a:latin typeface="Bookman Old Style" pitchFamily="18" charset="0"/>
            </a:endParaRPr>
          </a:p>
          <a:p>
            <a:pPr marL="0" indent="0" eaLnBrk="1" hangingPunct="1"/>
            <a:endParaRPr lang="en-US"/>
          </a:p>
        </p:txBody>
      </p:sp>
      <p:graphicFrame>
        <p:nvGraphicFramePr>
          <p:cNvPr id="2050" name="Object 11">
            <a:extLst>
              <a:ext uri="{C183D7F6-B498-43B3-948B-1728B52AA6E4}">
                <adec:decorative xmlns:adec="http://schemas.microsoft.com/office/drawing/2017/decorative" val="1"/>
              </a:ext>
            </a:extLst>
          </p:cNvPr>
          <p:cNvGraphicFramePr>
            <a:graphicFrameLocks noGrp="1" noChangeAspect="1"/>
          </p:cNvGraphicFramePr>
          <p:nvPr>
            <p:ph sz="half" idx="2"/>
            <p:extLst>
              <p:ext uri="{D42A27DB-BD31-4B8C-83A1-F6EECF244321}">
                <p14:modId xmlns:p14="http://schemas.microsoft.com/office/powerpoint/2010/main" val="604614315"/>
              </p:ext>
            </p:extLst>
          </p:nvPr>
        </p:nvGraphicFramePr>
        <p:xfrm>
          <a:off x="890588" y="1905000"/>
          <a:ext cx="7339012" cy="3267075"/>
        </p:xfrm>
        <a:graphic>
          <a:graphicData uri="http://schemas.openxmlformats.org/presentationml/2006/ole">
            <mc:AlternateContent xmlns:mc="http://schemas.openxmlformats.org/markup-compatibility/2006">
              <mc:Choice xmlns:v="urn:schemas-microsoft-com:vml" Requires="v">
                <p:oleObj name="Visio" r:id="rId3" imgW="8709086" imgH="3876743" progId="Visio.Drawing.11">
                  <p:embed/>
                </p:oleObj>
              </mc:Choice>
              <mc:Fallback>
                <p:oleObj name="Visio" r:id="rId3" imgW="8709086" imgH="3876743" progId="Visio.Drawing.11">
                  <p:embed/>
                  <p:pic>
                    <p:nvPicPr>
                      <p:cNvPr id="0" name=""/>
                      <p:cNvPicPr>
                        <a:picLocks noGrp="1" noChangeAspect="1" noChangeArrowheads="1"/>
                      </p:cNvPicPr>
                      <p:nvPr/>
                    </p:nvPicPr>
                    <p:blipFill>
                      <a:blip r:embed="rId4"/>
                      <a:srcRect/>
                      <a:stretch>
                        <a:fillRect/>
                      </a:stretch>
                    </p:blipFill>
                    <p:spPr bwMode="auto">
                      <a:xfrm>
                        <a:off x="890588" y="1905000"/>
                        <a:ext cx="7339012" cy="326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764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4"/>
          <p:cNvSpPr>
            <a:spLocks noGrp="1"/>
          </p:cNvSpPr>
          <p:nvPr>
            <p:ph type="ftr" sz="quarter" idx="11"/>
          </p:nvPr>
        </p:nvSpPr>
        <p:spPr/>
        <p:txBody>
          <a:bodyPr/>
          <a:lstStyle/>
          <a:p>
            <a:pPr>
              <a:defRPr/>
            </a:pPr>
            <a:r>
              <a:rPr lang="en-US"/>
              <a:t>CS 2600 Computer Networks I</a:t>
            </a:r>
          </a:p>
        </p:txBody>
      </p:sp>
      <p:sp>
        <p:nvSpPr>
          <p:cNvPr id="20484" name="Slide Number Placeholder 5"/>
          <p:cNvSpPr>
            <a:spLocks noGrp="1"/>
          </p:cNvSpPr>
          <p:nvPr>
            <p:ph type="sldNum" sz="quarter" idx="12"/>
          </p:nvPr>
        </p:nvSpPr>
        <p:spPr/>
        <p:txBody>
          <a:bodyPr/>
          <a:lstStyle/>
          <a:p>
            <a:pPr>
              <a:defRPr/>
            </a:pPr>
            <a:r>
              <a:rPr lang="en-US"/>
              <a:t>26-</a:t>
            </a:r>
            <a:fld id="{B700B13F-405E-4D3C-A814-7EC893AC483F}" type="slidenum">
              <a:rPr lang="en-US" smtClean="0"/>
              <a:pPr>
                <a:defRPr/>
              </a:pPr>
              <a:t>12</a:t>
            </a:fld>
            <a:endParaRPr lang="en-US"/>
          </a:p>
        </p:txBody>
      </p:sp>
      <p:sp>
        <p:nvSpPr>
          <p:cNvPr id="20485" name="Rectangle 2"/>
          <p:cNvSpPr>
            <a:spLocks noGrp="1" noChangeArrowheads="1"/>
          </p:cNvSpPr>
          <p:nvPr>
            <p:ph type="title"/>
          </p:nvPr>
        </p:nvSpPr>
        <p:spPr/>
        <p:txBody>
          <a:bodyPr/>
          <a:lstStyle/>
          <a:p>
            <a:pPr eaLnBrk="1" hangingPunct="1"/>
            <a:r>
              <a:rPr lang="en-US" sz="2400" b="1"/>
              <a:t>Dr. Radia Perlman – Routing Pioneer</a:t>
            </a:r>
          </a:p>
        </p:txBody>
      </p:sp>
      <p:sp>
        <p:nvSpPr>
          <p:cNvPr id="20486" name="Text Box 6"/>
          <p:cNvSpPr txBox="1">
            <a:spLocks noChangeArrowheads="1"/>
          </p:cNvSpPr>
          <p:nvPr/>
        </p:nvSpPr>
        <p:spPr bwMode="auto">
          <a:xfrm>
            <a:off x="481781" y="4859677"/>
            <a:ext cx="8170605" cy="1569660"/>
          </a:xfrm>
          <a:prstGeom prst="rect">
            <a:avLst/>
          </a:prstGeom>
          <a:noFill/>
          <a:ln w="9525">
            <a:noFill/>
            <a:miter lim="800000"/>
            <a:headEnd/>
            <a:tailEnd/>
          </a:ln>
        </p:spPr>
        <p:txBody>
          <a:bodyPr wrap="square">
            <a:spAutoFit/>
          </a:bodyPr>
          <a:lstStyle/>
          <a:p>
            <a:r>
              <a:rPr lang="en-US" sz="1600" dirty="0">
                <a:latin typeface="Bookman Old Style" pitchFamily="18" charset="0"/>
              </a:rPr>
              <a:t>Dr. Perlman developed the implementation of the Spanning Tree Protocol for LANs (IEEE 802.1d).  She was named “Silicon Valley Inventor of the Year” in 2004, and twice named “One of the 20 Most Influential People in the Industry” by Data Communications Magazine.  Some call her “the Mother of the Internet”.  Her treatise on routing and switching algorithms, </a:t>
            </a:r>
            <a:r>
              <a:rPr lang="en-US" sz="1600" u="sng" dirty="0">
                <a:latin typeface="Bookman Old Style" pitchFamily="18" charset="0"/>
              </a:rPr>
              <a:t>Interconnections</a:t>
            </a:r>
            <a:r>
              <a:rPr lang="en-US" sz="1600" dirty="0">
                <a:latin typeface="Bookman Old Style" pitchFamily="18" charset="0"/>
              </a:rPr>
              <a:t> (2</a:t>
            </a:r>
            <a:r>
              <a:rPr lang="en-US" sz="1600" baseline="30000" dirty="0">
                <a:latin typeface="Bookman Old Style" pitchFamily="18" charset="0"/>
              </a:rPr>
              <a:t>nd</a:t>
            </a:r>
            <a:r>
              <a:rPr lang="en-US" sz="1600" dirty="0">
                <a:latin typeface="Bookman Old Style" pitchFamily="18" charset="0"/>
              </a:rPr>
              <a:t> Ed.), is a must read for any networking expert.  She currently works for Dell EMC Corp.</a:t>
            </a:r>
          </a:p>
        </p:txBody>
      </p:sp>
      <p:pic>
        <p:nvPicPr>
          <p:cNvPr id="65539" name="Picture 3" descr="Interconnections Second Edition&#10;Bridges, Routers, Switches, and Internetworking Protocols textbook by Radia Perlman"/>
          <p:cNvPicPr>
            <a:picLocks noChangeAspect="1" noChangeArrowheads="1"/>
          </p:cNvPicPr>
          <p:nvPr/>
        </p:nvPicPr>
        <p:blipFill>
          <a:blip r:embed="rId2" cstate="print"/>
          <a:srcRect/>
          <a:stretch>
            <a:fillRect/>
          </a:stretch>
        </p:blipFill>
        <p:spPr bwMode="auto">
          <a:xfrm>
            <a:off x="5136031" y="1409613"/>
            <a:ext cx="2482768" cy="3314623"/>
          </a:xfrm>
          <a:prstGeom prst="rect">
            <a:avLst/>
          </a:prstGeom>
          <a:noFill/>
          <a:ln w="9525">
            <a:noFill/>
            <a:miter lim="800000"/>
            <a:headEnd/>
            <a:tailEnd/>
          </a:ln>
        </p:spPr>
      </p:pic>
      <p:pic>
        <p:nvPicPr>
          <p:cNvPr id="3" name="Picture 2" descr="A picture of Radia Perlman at a podium speaking and gestur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586" y="1409613"/>
            <a:ext cx="2792868" cy="33244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C183D7F6-B498-43B3-948B-1728B52AA6E4}">
                <adec:decorative xmlns:adec="http://schemas.microsoft.com/office/drawing/2017/decorative" val="1"/>
              </a:ext>
            </a:extLst>
          </p:cNvPr>
          <p:cNvSpPr/>
          <p:nvPr/>
        </p:nvSpPr>
        <p:spPr>
          <a:xfrm>
            <a:off x="472611" y="1538515"/>
            <a:ext cx="8239873" cy="47026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2" name="Footer Placeholder 4"/>
          <p:cNvSpPr>
            <a:spLocks noGrp="1"/>
          </p:cNvSpPr>
          <p:nvPr>
            <p:ph type="ftr" sz="quarter" idx="11"/>
          </p:nvPr>
        </p:nvSpPr>
        <p:spPr/>
        <p:txBody>
          <a:bodyPr/>
          <a:lstStyle/>
          <a:p>
            <a:pPr>
              <a:defRPr/>
            </a:pPr>
            <a:r>
              <a:rPr lang="en-US"/>
              <a:t>CS 2600 Computer Networks I</a:t>
            </a:r>
          </a:p>
        </p:txBody>
      </p:sp>
      <p:sp>
        <p:nvSpPr>
          <p:cNvPr id="7173" name="Slide Number Placeholder 5"/>
          <p:cNvSpPr>
            <a:spLocks noGrp="1"/>
          </p:cNvSpPr>
          <p:nvPr>
            <p:ph type="sldNum" sz="quarter" idx="12"/>
          </p:nvPr>
        </p:nvSpPr>
        <p:spPr/>
        <p:txBody>
          <a:bodyPr/>
          <a:lstStyle/>
          <a:p>
            <a:pPr>
              <a:defRPr/>
            </a:pPr>
            <a:r>
              <a:rPr lang="en-US"/>
              <a:t>26-</a:t>
            </a:r>
            <a:fld id="{C0027A7E-219A-47D9-A9C8-CF90FDCBD461}" type="slidenum">
              <a:rPr lang="en-US" smtClean="0"/>
              <a:pPr>
                <a:defRPr/>
              </a:pPr>
              <a:t>13</a:t>
            </a:fld>
            <a:endParaRPr lang="en-US"/>
          </a:p>
        </p:txBody>
      </p:sp>
      <p:sp>
        <p:nvSpPr>
          <p:cNvPr id="7174" name="Rectangle 2"/>
          <p:cNvSpPr>
            <a:spLocks noGrp="1" noChangeArrowheads="1"/>
          </p:cNvSpPr>
          <p:nvPr>
            <p:ph type="title"/>
          </p:nvPr>
        </p:nvSpPr>
        <p:spPr/>
        <p:txBody>
          <a:bodyPr/>
          <a:lstStyle/>
          <a:p>
            <a:pPr eaLnBrk="1" hangingPunct="1"/>
            <a:r>
              <a:rPr lang="en-US" sz="2400" b="1" dirty="0"/>
              <a:t>Example of (a) a Cyclic Graph; </a:t>
            </a:r>
            <a:br>
              <a:rPr lang="en-US" sz="2400" b="1" dirty="0"/>
            </a:br>
            <a:r>
              <a:rPr lang="en-US" sz="2400" b="1" dirty="0"/>
              <a:t>(b) a Corresponding Spanning Tree</a:t>
            </a:r>
            <a:br>
              <a:rPr lang="en-US" sz="2400" b="1" dirty="0"/>
            </a:br>
            <a:r>
              <a:rPr lang="en-US" sz="1600" b="1" dirty="0"/>
              <a:t>(Adapted from Figure 3.11)</a:t>
            </a:r>
            <a:endParaRPr lang="en-US" sz="1600" dirty="0"/>
          </a:p>
        </p:txBody>
      </p:sp>
      <p:grpSp>
        <p:nvGrpSpPr>
          <p:cNvPr id="15" name="Group 14">
            <a:extLst>
              <a:ext uri="{C183D7F6-B498-43B3-948B-1728B52AA6E4}">
                <adec:decorative xmlns:adec="http://schemas.microsoft.com/office/drawing/2017/decorative" val="1"/>
              </a:ext>
            </a:extLst>
          </p:cNvPr>
          <p:cNvGrpSpPr/>
          <p:nvPr/>
        </p:nvGrpSpPr>
        <p:grpSpPr>
          <a:xfrm>
            <a:off x="665163" y="1863520"/>
            <a:ext cx="7826787" cy="3465718"/>
            <a:chOff x="891194" y="1226523"/>
            <a:chExt cx="7826787" cy="3465718"/>
          </a:xfrm>
        </p:grpSpPr>
        <p:graphicFrame>
          <p:nvGraphicFramePr>
            <p:cNvPr id="7170" name="Object 6"/>
            <p:cNvGraphicFramePr>
              <a:graphicFrameLocks noChangeAspect="1"/>
            </p:cNvGraphicFramePr>
            <p:nvPr>
              <p:extLst>
                <p:ext uri="{D42A27DB-BD31-4B8C-83A1-F6EECF244321}">
                  <p14:modId xmlns:p14="http://schemas.microsoft.com/office/powerpoint/2010/main" val="2690740646"/>
                </p:ext>
              </p:extLst>
            </p:nvPr>
          </p:nvGraphicFramePr>
          <p:xfrm>
            <a:off x="891194" y="1290228"/>
            <a:ext cx="7391400" cy="3402013"/>
          </p:xfrm>
          <a:graphic>
            <a:graphicData uri="http://schemas.openxmlformats.org/presentationml/2006/ole">
              <mc:AlternateContent xmlns:mc="http://schemas.openxmlformats.org/markup-compatibility/2006">
                <mc:Choice xmlns:v="urn:schemas-microsoft-com:vml" Requires="v">
                  <p:oleObj name="Visio" r:id="rId2" imgW="6442130" imgH="2999160" progId="Visio.Drawing.11">
                    <p:embed/>
                  </p:oleObj>
                </mc:Choice>
                <mc:Fallback>
                  <p:oleObj name="Visio" r:id="rId2" imgW="6442130" imgH="2999160" progId="Visio.Drawing.11">
                    <p:embed/>
                    <p:pic>
                      <p:nvPicPr>
                        <p:cNvPr id="0" name="Picture 4"/>
                        <p:cNvPicPr>
                          <a:picLocks noChangeAspect="1" noChangeArrowheads="1"/>
                        </p:cNvPicPr>
                        <p:nvPr/>
                      </p:nvPicPr>
                      <p:blipFill>
                        <a:blip r:embed="rId3"/>
                        <a:srcRect/>
                        <a:stretch>
                          <a:fillRect/>
                        </a:stretch>
                      </p:blipFill>
                      <p:spPr bwMode="auto">
                        <a:xfrm>
                          <a:off x="891194" y="1290228"/>
                          <a:ext cx="73914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8"/>
            <p:cNvSpPr txBox="1">
              <a:spLocks noChangeArrowheads="1"/>
            </p:cNvSpPr>
            <p:nvPr/>
          </p:nvSpPr>
          <p:spPr bwMode="auto">
            <a:xfrm>
              <a:off x="7109848" y="1226523"/>
              <a:ext cx="1608133" cy="523220"/>
            </a:xfrm>
            <a:prstGeom prst="rect">
              <a:avLst/>
            </a:prstGeom>
            <a:noFill/>
            <a:ln w="9525">
              <a:noFill/>
              <a:miter lim="800000"/>
              <a:headEnd/>
              <a:tailEnd/>
            </a:ln>
          </p:spPr>
          <p:txBody>
            <a:bodyPr wrap="none">
              <a:spAutoFit/>
            </a:bodyPr>
            <a:lstStyle/>
            <a:p>
              <a:pPr algn="ctr"/>
              <a:r>
                <a:rPr lang="en-US" sz="1400" dirty="0">
                  <a:solidFill>
                    <a:schemeClr val="bg1"/>
                  </a:solidFill>
                </a:rPr>
                <a:t>root bridge*</a:t>
              </a:r>
            </a:p>
            <a:p>
              <a:pPr algn="ctr"/>
              <a:r>
                <a:rPr lang="en-US" sz="1400" dirty="0">
                  <a:solidFill>
                    <a:schemeClr val="bg1"/>
                  </a:solidFill>
                </a:rPr>
                <a:t>(lowest Bridge ID)</a:t>
              </a:r>
            </a:p>
          </p:txBody>
        </p:sp>
        <p:sp>
          <p:nvSpPr>
            <p:cNvPr id="7176" name="Line 9"/>
            <p:cNvSpPr>
              <a:spLocks noChangeShapeType="1"/>
            </p:cNvSpPr>
            <p:nvPr/>
          </p:nvSpPr>
          <p:spPr bwMode="auto">
            <a:xfrm flipH="1">
              <a:off x="6950603" y="1371600"/>
              <a:ext cx="459997" cy="116533"/>
            </a:xfrm>
            <a:prstGeom prst="line">
              <a:avLst/>
            </a:prstGeom>
            <a:noFill/>
            <a:ln w="9525">
              <a:solidFill>
                <a:schemeClr val="bg1"/>
              </a:solidFill>
              <a:round/>
              <a:headEnd/>
              <a:tailEnd type="triangle" w="med" len="med"/>
            </a:ln>
          </p:spPr>
          <p:txBody>
            <a:bodyPr/>
            <a:lstStyle/>
            <a:p>
              <a:endParaRPr lang="en-US"/>
            </a:p>
          </p:txBody>
        </p:sp>
        <p:sp>
          <p:nvSpPr>
            <p:cNvPr id="7177" name="Text Box 10"/>
            <p:cNvSpPr txBox="1">
              <a:spLocks noChangeArrowheads="1"/>
            </p:cNvSpPr>
            <p:nvPr/>
          </p:nvSpPr>
          <p:spPr bwMode="auto">
            <a:xfrm>
              <a:off x="945889" y="1371600"/>
              <a:ext cx="841897" cy="307777"/>
            </a:xfrm>
            <a:prstGeom prst="rect">
              <a:avLst/>
            </a:prstGeom>
            <a:noFill/>
            <a:ln w="9525">
              <a:noFill/>
              <a:miter lim="800000"/>
              <a:headEnd/>
              <a:tailEnd/>
            </a:ln>
          </p:spPr>
          <p:txBody>
            <a:bodyPr wrap="none">
              <a:spAutoFit/>
            </a:bodyPr>
            <a:lstStyle/>
            <a:p>
              <a:r>
                <a:rPr lang="en-US" sz="1400" dirty="0">
                  <a:solidFill>
                    <a:schemeClr val="bg1"/>
                  </a:solidFill>
                </a:rPr>
                <a:t>bridges*</a:t>
              </a:r>
            </a:p>
          </p:txBody>
        </p:sp>
        <p:sp>
          <p:nvSpPr>
            <p:cNvPr id="7178" name="Text Box 11"/>
            <p:cNvSpPr txBox="1">
              <a:spLocks noChangeArrowheads="1"/>
            </p:cNvSpPr>
            <p:nvPr/>
          </p:nvSpPr>
          <p:spPr bwMode="auto">
            <a:xfrm>
              <a:off x="3746500" y="1801714"/>
              <a:ext cx="1199367" cy="307777"/>
            </a:xfrm>
            <a:prstGeom prst="rect">
              <a:avLst/>
            </a:prstGeom>
            <a:noFill/>
            <a:ln w="9525">
              <a:noFill/>
              <a:miter lim="800000"/>
              <a:headEnd/>
              <a:tailEnd/>
            </a:ln>
          </p:spPr>
          <p:txBody>
            <a:bodyPr wrap="none">
              <a:spAutoFit/>
            </a:bodyPr>
            <a:lstStyle/>
            <a:p>
              <a:r>
                <a:rPr lang="en-US" sz="1400" dirty="0">
                  <a:solidFill>
                    <a:schemeClr val="bg1"/>
                  </a:solidFill>
                </a:rPr>
                <a:t>bridge* ports</a:t>
              </a:r>
            </a:p>
          </p:txBody>
        </p:sp>
        <p:sp>
          <p:nvSpPr>
            <p:cNvPr id="7179" name="Line 12"/>
            <p:cNvSpPr>
              <a:spLocks noChangeShapeType="1"/>
            </p:cNvSpPr>
            <p:nvPr/>
          </p:nvSpPr>
          <p:spPr bwMode="auto">
            <a:xfrm flipV="1">
              <a:off x="1741447" y="1525489"/>
              <a:ext cx="438150" cy="19050"/>
            </a:xfrm>
            <a:prstGeom prst="line">
              <a:avLst/>
            </a:prstGeom>
            <a:noFill/>
            <a:ln w="9525">
              <a:solidFill>
                <a:schemeClr val="bg1"/>
              </a:solidFill>
              <a:round/>
              <a:headEnd/>
              <a:tailEnd type="triangle" w="med" len="med"/>
            </a:ln>
          </p:spPr>
          <p:txBody>
            <a:bodyPr/>
            <a:lstStyle/>
            <a:p>
              <a:endParaRPr lang="en-US"/>
            </a:p>
          </p:txBody>
        </p:sp>
        <p:sp>
          <p:nvSpPr>
            <p:cNvPr id="7180" name="Line 13"/>
            <p:cNvSpPr>
              <a:spLocks noChangeShapeType="1"/>
            </p:cNvSpPr>
            <p:nvPr/>
          </p:nvSpPr>
          <p:spPr bwMode="auto">
            <a:xfrm>
              <a:off x="1420772" y="1655664"/>
              <a:ext cx="63500" cy="292100"/>
            </a:xfrm>
            <a:prstGeom prst="line">
              <a:avLst/>
            </a:prstGeom>
            <a:noFill/>
            <a:ln w="9525">
              <a:solidFill>
                <a:schemeClr val="bg1"/>
              </a:solidFill>
              <a:round/>
              <a:headEnd/>
              <a:tailEnd type="triangle" w="med" len="med"/>
            </a:ln>
          </p:spPr>
          <p:txBody>
            <a:bodyPr/>
            <a:lstStyle/>
            <a:p>
              <a:endParaRPr lang="en-US"/>
            </a:p>
          </p:txBody>
        </p:sp>
        <p:sp>
          <p:nvSpPr>
            <p:cNvPr id="7181" name="Freeform 18"/>
            <p:cNvSpPr>
              <a:spLocks/>
            </p:cNvSpPr>
            <p:nvPr/>
          </p:nvSpPr>
          <p:spPr bwMode="auto">
            <a:xfrm>
              <a:off x="3319462" y="1811239"/>
              <a:ext cx="469900" cy="193675"/>
            </a:xfrm>
            <a:custGeom>
              <a:avLst/>
              <a:gdLst>
                <a:gd name="T0" fmla="*/ 2147483647 w 296"/>
                <a:gd name="T1" fmla="*/ 2147483647 h 122"/>
                <a:gd name="T2" fmla="*/ 2147483647 w 296"/>
                <a:gd name="T3" fmla="*/ 2147483647 h 122"/>
                <a:gd name="T4" fmla="*/ 0 w 296"/>
                <a:gd name="T5" fmla="*/ 2147483647 h 122"/>
                <a:gd name="T6" fmla="*/ 0 60000 65536"/>
                <a:gd name="T7" fmla="*/ 0 60000 65536"/>
                <a:gd name="T8" fmla="*/ 0 60000 65536"/>
                <a:gd name="T9" fmla="*/ 0 w 296"/>
                <a:gd name="T10" fmla="*/ 0 h 122"/>
                <a:gd name="T11" fmla="*/ 296 w 296"/>
                <a:gd name="T12" fmla="*/ 122 h 122"/>
              </a:gdLst>
              <a:ahLst/>
              <a:cxnLst>
                <a:cxn ang="T6">
                  <a:pos x="T0" y="T1"/>
                </a:cxn>
                <a:cxn ang="T7">
                  <a:pos x="T2" y="T3"/>
                </a:cxn>
                <a:cxn ang="T8">
                  <a:pos x="T4" y="T5"/>
                </a:cxn>
              </a:cxnLst>
              <a:rect l="T9" t="T10" r="T11" b="T12"/>
              <a:pathLst>
                <a:path w="296" h="122">
                  <a:moveTo>
                    <a:pt x="296" y="62"/>
                  </a:moveTo>
                  <a:cubicBezTo>
                    <a:pt x="224" y="31"/>
                    <a:pt x="153" y="0"/>
                    <a:pt x="104" y="10"/>
                  </a:cubicBezTo>
                  <a:cubicBezTo>
                    <a:pt x="55" y="20"/>
                    <a:pt x="17" y="103"/>
                    <a:pt x="0" y="122"/>
                  </a:cubicBezTo>
                </a:path>
              </a:pathLst>
            </a:custGeom>
            <a:noFill/>
            <a:ln w="9525">
              <a:solidFill>
                <a:schemeClr val="bg1"/>
              </a:solidFill>
              <a:round/>
              <a:headEnd/>
              <a:tailEnd type="triangle" w="med" len="med"/>
            </a:ln>
          </p:spPr>
          <p:txBody>
            <a:bodyPr/>
            <a:lstStyle/>
            <a:p>
              <a:endParaRPr lang="en-US"/>
            </a:p>
          </p:txBody>
        </p:sp>
        <p:sp>
          <p:nvSpPr>
            <p:cNvPr id="7182" name="Freeform 19"/>
            <p:cNvSpPr>
              <a:spLocks/>
            </p:cNvSpPr>
            <p:nvPr/>
          </p:nvSpPr>
          <p:spPr bwMode="auto">
            <a:xfrm>
              <a:off x="3617912" y="2074764"/>
              <a:ext cx="336550" cy="361950"/>
            </a:xfrm>
            <a:custGeom>
              <a:avLst/>
              <a:gdLst>
                <a:gd name="T0" fmla="*/ 2147483647 w 212"/>
                <a:gd name="T1" fmla="*/ 0 h 228"/>
                <a:gd name="T2" fmla="*/ 2147483647 w 212"/>
                <a:gd name="T3" fmla="*/ 2147483647 h 228"/>
                <a:gd name="T4" fmla="*/ 0 w 212"/>
                <a:gd name="T5" fmla="*/ 2147483647 h 228"/>
                <a:gd name="T6" fmla="*/ 0 60000 65536"/>
                <a:gd name="T7" fmla="*/ 0 60000 65536"/>
                <a:gd name="T8" fmla="*/ 0 60000 65536"/>
                <a:gd name="T9" fmla="*/ 0 w 212"/>
                <a:gd name="T10" fmla="*/ 0 h 228"/>
                <a:gd name="T11" fmla="*/ 212 w 212"/>
                <a:gd name="T12" fmla="*/ 228 h 228"/>
              </a:gdLst>
              <a:ahLst/>
              <a:cxnLst>
                <a:cxn ang="T6">
                  <a:pos x="T0" y="T1"/>
                </a:cxn>
                <a:cxn ang="T7">
                  <a:pos x="T2" y="T3"/>
                </a:cxn>
                <a:cxn ang="T8">
                  <a:pos x="T4" y="T5"/>
                </a:cxn>
              </a:cxnLst>
              <a:rect l="T9" t="T10" r="T11" b="T12"/>
              <a:pathLst>
                <a:path w="212" h="228">
                  <a:moveTo>
                    <a:pt x="212" y="0"/>
                  </a:moveTo>
                  <a:cubicBezTo>
                    <a:pt x="205" y="57"/>
                    <a:pt x="199" y="114"/>
                    <a:pt x="164" y="152"/>
                  </a:cubicBezTo>
                  <a:cubicBezTo>
                    <a:pt x="129" y="190"/>
                    <a:pt x="27" y="215"/>
                    <a:pt x="0" y="228"/>
                  </a:cubicBezTo>
                </a:path>
              </a:pathLst>
            </a:custGeom>
            <a:noFill/>
            <a:ln w="9525">
              <a:solidFill>
                <a:schemeClr val="bg1"/>
              </a:solidFill>
              <a:round/>
              <a:headEnd/>
              <a:tailEnd type="triangle" w="med" len="med"/>
            </a:ln>
          </p:spPr>
          <p:txBody>
            <a:bodyPr/>
            <a:lstStyle/>
            <a:p>
              <a:endParaRPr lang="en-US"/>
            </a:p>
          </p:txBody>
        </p:sp>
      </p:grpSp>
      <p:sp>
        <p:nvSpPr>
          <p:cNvPr id="2" name="TextBox 1"/>
          <p:cNvSpPr txBox="1"/>
          <p:nvPr/>
        </p:nvSpPr>
        <p:spPr>
          <a:xfrm>
            <a:off x="570155" y="5608005"/>
            <a:ext cx="8142328" cy="523220"/>
          </a:xfrm>
          <a:prstGeom prst="rect">
            <a:avLst/>
          </a:prstGeom>
          <a:noFill/>
        </p:spPr>
        <p:txBody>
          <a:bodyPr wrap="square" rtlCol="0">
            <a:spAutoFit/>
          </a:bodyPr>
          <a:lstStyle/>
          <a:p>
            <a:r>
              <a:rPr lang="en-US" sz="1400" i="1" dirty="0">
                <a:solidFill>
                  <a:schemeClr val="bg1"/>
                </a:solidFill>
                <a:latin typeface="Bookman Old Style" pitchFamily="18" charset="0"/>
              </a:rPr>
              <a:t>*In the slides illustrating Spanning Tree, the nodes could be switches or WiFi access points </a:t>
            </a:r>
          </a:p>
          <a:p>
            <a:r>
              <a:rPr lang="en-US" sz="1400" i="1" dirty="0">
                <a:solidFill>
                  <a:schemeClr val="bg1"/>
                </a:solidFill>
                <a:latin typeface="Bookman Old Style" pitchFamily="18" charset="0"/>
              </a:rPr>
              <a:t> instead of bridges.  </a:t>
            </a:r>
          </a:p>
        </p:txBody>
      </p:sp>
      <p:sp>
        <p:nvSpPr>
          <p:cNvPr id="3" name="TextBox 2"/>
          <p:cNvSpPr txBox="1"/>
          <p:nvPr/>
        </p:nvSpPr>
        <p:spPr>
          <a:xfrm>
            <a:off x="1006079" y="1538515"/>
            <a:ext cx="2322302" cy="369332"/>
          </a:xfrm>
          <a:prstGeom prst="rect">
            <a:avLst/>
          </a:prstGeom>
          <a:noFill/>
        </p:spPr>
        <p:txBody>
          <a:bodyPr wrap="none" rtlCol="0">
            <a:spAutoFit/>
          </a:bodyPr>
          <a:lstStyle/>
          <a:p>
            <a:r>
              <a:rPr lang="en-US" sz="1800" b="1" dirty="0">
                <a:solidFill>
                  <a:schemeClr val="bg1"/>
                </a:solidFill>
                <a:latin typeface="Times New Roman" pitchFamily="18" charset="0"/>
                <a:cs typeface="Times New Roman" pitchFamily="18" charset="0"/>
              </a:rPr>
              <a:t>Before Spanning Tree</a:t>
            </a:r>
          </a:p>
        </p:txBody>
      </p:sp>
      <p:sp>
        <p:nvSpPr>
          <p:cNvPr id="19" name="TextBox 18"/>
          <p:cNvSpPr txBox="1"/>
          <p:nvPr/>
        </p:nvSpPr>
        <p:spPr>
          <a:xfrm>
            <a:off x="5350233" y="1538515"/>
            <a:ext cx="2194062" cy="369332"/>
          </a:xfrm>
          <a:prstGeom prst="rect">
            <a:avLst/>
          </a:prstGeom>
          <a:noFill/>
        </p:spPr>
        <p:txBody>
          <a:bodyPr wrap="none" rtlCol="0">
            <a:spAutoFit/>
          </a:bodyPr>
          <a:lstStyle/>
          <a:p>
            <a:r>
              <a:rPr lang="en-US" sz="1800" b="1" dirty="0">
                <a:solidFill>
                  <a:schemeClr val="bg1"/>
                </a:solidFill>
                <a:latin typeface="Times New Roman" pitchFamily="18" charset="0"/>
                <a:cs typeface="Times New Roman" pitchFamily="18" charset="0"/>
              </a:rPr>
              <a:t>After Spanning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28773" y="1438382"/>
            <a:ext cx="8486453" cy="47158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6" name="Footer Placeholder 4"/>
          <p:cNvSpPr>
            <a:spLocks noGrp="1"/>
          </p:cNvSpPr>
          <p:nvPr>
            <p:ph type="ftr" sz="quarter" idx="11"/>
          </p:nvPr>
        </p:nvSpPr>
        <p:spPr/>
        <p:txBody>
          <a:bodyPr/>
          <a:lstStyle/>
          <a:p>
            <a:pPr>
              <a:defRPr/>
            </a:pPr>
            <a:r>
              <a:rPr lang="en-US"/>
              <a:t>CS 2600 Computer Networks I</a:t>
            </a:r>
          </a:p>
        </p:txBody>
      </p:sp>
      <p:sp>
        <p:nvSpPr>
          <p:cNvPr id="8197" name="Slide Number Placeholder 5"/>
          <p:cNvSpPr>
            <a:spLocks noGrp="1"/>
          </p:cNvSpPr>
          <p:nvPr>
            <p:ph type="sldNum" sz="quarter" idx="12"/>
          </p:nvPr>
        </p:nvSpPr>
        <p:spPr/>
        <p:txBody>
          <a:bodyPr/>
          <a:lstStyle/>
          <a:p>
            <a:pPr>
              <a:defRPr/>
            </a:pPr>
            <a:r>
              <a:rPr lang="en-US"/>
              <a:t>26-</a:t>
            </a:r>
            <a:fld id="{1A5CCE1E-CC33-420E-976D-C1267C932228}" type="slidenum">
              <a:rPr lang="en-US" smtClean="0"/>
              <a:pPr>
                <a:defRPr/>
              </a:pPr>
              <a:t>14</a:t>
            </a:fld>
            <a:endParaRPr lang="en-US"/>
          </a:p>
        </p:txBody>
      </p:sp>
      <p:sp>
        <p:nvSpPr>
          <p:cNvPr id="8198" name="Rectangle 2"/>
          <p:cNvSpPr>
            <a:spLocks noGrp="1" noChangeArrowheads="1"/>
          </p:cNvSpPr>
          <p:nvPr>
            <p:ph type="title"/>
          </p:nvPr>
        </p:nvSpPr>
        <p:spPr/>
        <p:txBody>
          <a:bodyPr/>
          <a:lstStyle/>
          <a:p>
            <a:pPr eaLnBrk="1" hangingPunct="1"/>
            <a:r>
              <a:rPr lang="en-US" sz="2400" b="1" dirty="0"/>
              <a:t>Bridge Protocol Data Unit* (BPDU) Structure</a:t>
            </a:r>
          </a:p>
        </p:txBody>
      </p:sp>
      <p:graphicFrame>
        <p:nvGraphicFramePr>
          <p:cNvPr id="8194" name="Object 5">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263647694"/>
              </p:ext>
            </p:extLst>
          </p:nvPr>
        </p:nvGraphicFramePr>
        <p:xfrm>
          <a:off x="457199" y="1775609"/>
          <a:ext cx="8229600" cy="4133850"/>
        </p:xfrm>
        <a:graphic>
          <a:graphicData uri="http://schemas.openxmlformats.org/presentationml/2006/ole">
            <mc:AlternateContent xmlns:mc="http://schemas.openxmlformats.org/markup-compatibility/2006">
              <mc:Choice xmlns:v="urn:schemas-microsoft-com:vml" Requires="v">
                <p:oleObj name="Visio" r:id="rId2" imgW="8317156" imgH="4177947" progId="Visio.Drawing.11">
                  <p:embed/>
                </p:oleObj>
              </mc:Choice>
              <mc:Fallback>
                <p:oleObj name="Visio" r:id="rId2" imgW="8317156" imgH="4177947" progId="Visio.Drawing.11">
                  <p:embed/>
                  <p:pic>
                    <p:nvPicPr>
                      <p:cNvPr id="0" name="Picture 4"/>
                      <p:cNvPicPr>
                        <a:picLocks noGrp="1" noChangeAspect="1" noChangeArrowheads="1"/>
                      </p:cNvPicPr>
                      <p:nvPr/>
                    </p:nvPicPr>
                    <p:blipFill>
                      <a:blip r:embed="rId3"/>
                      <a:srcRect/>
                      <a:stretch>
                        <a:fillRect/>
                      </a:stretch>
                    </p:blipFill>
                    <p:spPr bwMode="auto">
                      <a:xfrm>
                        <a:off x="457199" y="1775609"/>
                        <a:ext cx="82296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1929675" y="5679473"/>
            <a:ext cx="4245458" cy="338554"/>
          </a:xfrm>
          <a:prstGeom prst="rect">
            <a:avLst/>
          </a:prstGeom>
          <a:noFill/>
        </p:spPr>
        <p:txBody>
          <a:bodyPr wrap="none" rtlCol="0">
            <a:spAutoFit/>
          </a:bodyPr>
          <a:lstStyle/>
          <a:p>
            <a:r>
              <a:rPr lang="en-US" sz="1600" i="1" dirty="0">
                <a:solidFill>
                  <a:srgbClr val="FF0000"/>
                </a:solidFill>
              </a:rPr>
              <a:t>*Default Bridge ID is 80 00</a:t>
            </a:r>
            <a:r>
              <a:rPr lang="en-US" sz="1600" i="1" baseline="-25000" dirty="0">
                <a:solidFill>
                  <a:srgbClr val="FF0000"/>
                </a:solidFill>
              </a:rPr>
              <a:t>16</a:t>
            </a:r>
            <a:r>
              <a:rPr lang="en-US" sz="1600" i="1" dirty="0">
                <a:solidFill>
                  <a:srgbClr val="FF0000"/>
                </a:solidFill>
              </a:rPr>
              <a:t> + MAC Address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Footer Placeholder 4"/>
          <p:cNvSpPr>
            <a:spLocks noGrp="1"/>
          </p:cNvSpPr>
          <p:nvPr>
            <p:ph type="ftr" sz="quarter" idx="11"/>
          </p:nvPr>
        </p:nvSpPr>
        <p:spPr/>
        <p:txBody>
          <a:bodyPr/>
          <a:lstStyle/>
          <a:p>
            <a:pPr>
              <a:defRPr/>
            </a:pPr>
            <a:r>
              <a:rPr lang="en-US">
                <a:solidFill>
                  <a:srgbClr val="FFFFFF"/>
                </a:solidFill>
              </a:rPr>
              <a:t>CS 2600 Computer Networks I</a:t>
            </a:r>
          </a:p>
        </p:txBody>
      </p:sp>
      <p:sp>
        <p:nvSpPr>
          <p:cNvPr id="8197" name="Slide Number Placeholder 5"/>
          <p:cNvSpPr>
            <a:spLocks noGrp="1"/>
          </p:cNvSpPr>
          <p:nvPr>
            <p:ph type="sldNum" sz="quarter" idx="12"/>
          </p:nvPr>
        </p:nvSpPr>
        <p:spPr/>
        <p:txBody>
          <a:bodyPr/>
          <a:lstStyle/>
          <a:p>
            <a:pPr>
              <a:defRPr/>
            </a:pPr>
            <a:r>
              <a:rPr lang="en-US">
                <a:solidFill>
                  <a:srgbClr val="FFFFFF"/>
                </a:solidFill>
              </a:rPr>
              <a:t>26-</a:t>
            </a:r>
            <a:fld id="{1A5CCE1E-CC33-420E-976D-C1267C932228}" type="slidenum">
              <a:rPr lang="en-US" smtClean="0">
                <a:solidFill>
                  <a:srgbClr val="FFFFFF"/>
                </a:solidFill>
              </a:rPr>
              <a:pPr>
                <a:defRPr/>
              </a:pPr>
              <a:t>15</a:t>
            </a:fld>
            <a:endParaRPr lang="en-US">
              <a:solidFill>
                <a:srgbClr val="FFFFFF"/>
              </a:solidFill>
            </a:endParaRPr>
          </a:p>
        </p:txBody>
      </p:sp>
      <p:sp>
        <p:nvSpPr>
          <p:cNvPr id="8198" name="Rectangle 2"/>
          <p:cNvSpPr>
            <a:spLocks noGrp="1" noChangeArrowheads="1"/>
          </p:cNvSpPr>
          <p:nvPr>
            <p:ph type="title"/>
          </p:nvPr>
        </p:nvSpPr>
        <p:spPr/>
        <p:txBody>
          <a:bodyPr/>
          <a:lstStyle/>
          <a:p>
            <a:pPr eaLnBrk="1" hangingPunct="1"/>
            <a:r>
              <a:rPr lang="en-US" sz="2400" b="1" dirty="0"/>
              <a:t>Wireshark Capture of BPDUs</a:t>
            </a:r>
          </a:p>
        </p:txBody>
      </p:sp>
      <p:pic>
        <p:nvPicPr>
          <p:cNvPr id="65538" name="Picture 2" descr="A screenshot of a system on a program titled Lab 3 Enet Mar 2013.pc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63" y="1215946"/>
            <a:ext cx="7888941" cy="5254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C183D7F6-B498-43B3-948B-1728B52AA6E4}">
                <adec:decorative xmlns:adec="http://schemas.microsoft.com/office/drawing/2017/decorative" val="1"/>
              </a:ext>
            </a:extLst>
          </p:cNvPr>
          <p:cNvSpPr/>
          <p:nvPr/>
        </p:nvSpPr>
        <p:spPr>
          <a:xfrm>
            <a:off x="921657" y="4506686"/>
            <a:ext cx="2554513" cy="4064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42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ooter Placeholder 4"/>
          <p:cNvSpPr>
            <a:spLocks noGrp="1"/>
          </p:cNvSpPr>
          <p:nvPr>
            <p:ph type="ftr" sz="quarter" idx="11"/>
          </p:nvPr>
        </p:nvSpPr>
        <p:spPr/>
        <p:txBody>
          <a:bodyPr/>
          <a:lstStyle/>
          <a:p>
            <a:pPr>
              <a:defRPr/>
            </a:pPr>
            <a:r>
              <a:rPr lang="en-US"/>
              <a:t>CS 2600 Computer Networks I</a:t>
            </a:r>
          </a:p>
        </p:txBody>
      </p:sp>
      <p:sp>
        <p:nvSpPr>
          <p:cNvPr id="21508" name="Slide Number Placeholder 5"/>
          <p:cNvSpPr>
            <a:spLocks noGrp="1"/>
          </p:cNvSpPr>
          <p:nvPr>
            <p:ph type="sldNum" sz="quarter" idx="12"/>
          </p:nvPr>
        </p:nvSpPr>
        <p:spPr/>
        <p:txBody>
          <a:bodyPr/>
          <a:lstStyle/>
          <a:p>
            <a:pPr>
              <a:defRPr/>
            </a:pPr>
            <a:r>
              <a:rPr lang="en-US" dirty="0"/>
              <a:t>26-</a:t>
            </a:r>
            <a:fld id="{01308CBC-04CE-483A-BAA8-8BC2BC8904B4}" type="slidenum">
              <a:rPr lang="en-US" smtClean="0"/>
              <a:pPr>
                <a:defRPr/>
              </a:pPr>
              <a:t>16</a:t>
            </a:fld>
            <a:endParaRPr lang="en-US" dirty="0"/>
          </a:p>
        </p:txBody>
      </p:sp>
      <p:sp>
        <p:nvSpPr>
          <p:cNvPr id="21509" name="Rectangle 2"/>
          <p:cNvSpPr>
            <a:spLocks noGrp="1" noChangeArrowheads="1"/>
          </p:cNvSpPr>
          <p:nvPr>
            <p:ph type="title"/>
          </p:nvPr>
        </p:nvSpPr>
        <p:spPr/>
        <p:txBody>
          <a:bodyPr/>
          <a:lstStyle/>
          <a:p>
            <a:pPr eaLnBrk="1" hangingPunct="1"/>
            <a:r>
              <a:rPr lang="en-US" sz="2400" b="1" dirty="0"/>
              <a:t>Logic for Finding Root Ports and Designated Ports</a:t>
            </a:r>
            <a:br>
              <a:rPr lang="en-US" sz="2400" b="1" dirty="0"/>
            </a:br>
            <a:r>
              <a:rPr lang="en-US" sz="1600" b="1" dirty="0"/>
              <a:t>(1 of 2)</a:t>
            </a:r>
          </a:p>
        </p:txBody>
      </p:sp>
      <p:sp>
        <p:nvSpPr>
          <p:cNvPr id="21510" name="Rectangle 3"/>
          <p:cNvSpPr>
            <a:spLocks noGrp="1" noChangeArrowheads="1"/>
          </p:cNvSpPr>
          <p:nvPr>
            <p:ph idx="1"/>
          </p:nvPr>
        </p:nvSpPr>
        <p:spPr>
          <a:xfrm>
            <a:off x="457200" y="1447800"/>
            <a:ext cx="8229600" cy="4830763"/>
          </a:xfrm>
        </p:spPr>
        <p:txBody>
          <a:bodyPr/>
          <a:lstStyle/>
          <a:p>
            <a:pPr eaLnBrk="1" hangingPunct="1">
              <a:buFontTx/>
              <a:buNone/>
              <a:defRPr/>
            </a:pPr>
            <a:r>
              <a:rPr lang="en-US" sz="1600" dirty="0">
                <a:latin typeface="Bookman Old Style" pitchFamily="18" charset="0"/>
              </a:rPr>
              <a:t>As shown on the previous two slides, each Bridge PDU (BPDU) includes: </a:t>
            </a:r>
          </a:p>
          <a:p>
            <a:pPr marL="465138" indent="-241300" eaLnBrk="1" hangingPunct="1">
              <a:defRPr/>
            </a:pPr>
            <a:r>
              <a:rPr lang="en-US" sz="1600" dirty="0">
                <a:latin typeface="Bookman Old Style" pitchFamily="18" charset="0"/>
              </a:rPr>
              <a:t>The (presumed) root bridge ID</a:t>
            </a:r>
          </a:p>
          <a:p>
            <a:pPr marL="465138" indent="-241300" eaLnBrk="1" hangingPunct="1">
              <a:defRPr/>
            </a:pPr>
            <a:r>
              <a:rPr lang="en-US" sz="1600" dirty="0">
                <a:latin typeface="Bookman Old Style" pitchFamily="18" charset="0"/>
              </a:rPr>
              <a:t>The distance in hops (path cost) from transmitting bridge to presumed root bridge (each individual LAN/link crossed counts as one hop)</a:t>
            </a:r>
          </a:p>
          <a:p>
            <a:pPr marL="465138" indent="-241300" eaLnBrk="1" hangingPunct="1">
              <a:defRPr/>
            </a:pPr>
            <a:r>
              <a:rPr lang="en-US" sz="1600" dirty="0">
                <a:latin typeface="Bookman Old Style" pitchFamily="18" charset="0"/>
              </a:rPr>
              <a:t>The transmitting bridge’s ID (the source of the BPDU)</a:t>
            </a:r>
          </a:p>
          <a:p>
            <a:pPr eaLnBrk="1" hangingPunct="1">
              <a:defRPr/>
            </a:pPr>
            <a:endParaRPr lang="en-US" sz="800" dirty="0">
              <a:latin typeface="Bookman Old Style" pitchFamily="18" charset="0"/>
            </a:endParaRPr>
          </a:p>
          <a:p>
            <a:pPr marL="0" indent="0" eaLnBrk="1" hangingPunct="1">
              <a:buFontTx/>
              <a:buNone/>
              <a:defRPr/>
            </a:pPr>
            <a:r>
              <a:rPr lang="en-US" sz="1600" dirty="0">
                <a:latin typeface="Bookman Old Style" pitchFamily="18" charset="0"/>
              </a:rPr>
              <a:t>Every bridge will determine (from the multicast BPDUs that it receives) the shortest path to the root bridge, and its </a:t>
            </a:r>
            <a:r>
              <a:rPr lang="en-US" sz="1600" i="1" dirty="0">
                <a:latin typeface="Bookman Old Style" pitchFamily="18" charset="0"/>
              </a:rPr>
              <a:t>root port</a:t>
            </a:r>
            <a:r>
              <a:rPr lang="en-US" sz="1600" dirty="0">
                <a:latin typeface="Bookman Old Style" pitchFamily="18" charset="0"/>
              </a:rPr>
              <a:t> that leads to that path</a:t>
            </a:r>
          </a:p>
          <a:p>
            <a:pPr marL="465138" indent="-288925" eaLnBrk="1" hangingPunct="1">
              <a:defRPr/>
            </a:pPr>
            <a:r>
              <a:rPr lang="en-US" sz="1600" dirty="0">
                <a:latin typeface="Bookman Old Style" pitchFamily="18" charset="0"/>
              </a:rPr>
              <a:t>If there is a tie for root port on a given bridge, the port whose upstream neighbor bridge has the lower bridge ID becomes root port.  (“Upstream” means “toward the root bridge”.)</a:t>
            </a:r>
          </a:p>
          <a:p>
            <a:pPr eaLnBrk="1" hangingPunct="1">
              <a:defRPr/>
            </a:pPr>
            <a:endParaRPr lang="en-US" sz="800" dirty="0">
              <a:latin typeface="Bookman Old Style" pitchFamily="18" charset="0"/>
            </a:endParaRPr>
          </a:p>
          <a:p>
            <a:pPr marL="0" indent="0" eaLnBrk="1" hangingPunct="1">
              <a:buFontTx/>
              <a:buNone/>
              <a:defRPr/>
            </a:pPr>
            <a:r>
              <a:rPr lang="en-US" sz="1600" dirty="0">
                <a:latin typeface="Bookman Old Style" pitchFamily="18" charset="0"/>
              </a:rPr>
              <a:t>Then, all of the bridges connected to a given LAN compare their distance to the root</a:t>
            </a:r>
          </a:p>
          <a:p>
            <a:pPr marL="465138" indent="-241300" eaLnBrk="1" hangingPunct="1">
              <a:defRPr/>
            </a:pPr>
            <a:r>
              <a:rPr lang="en-US" sz="1600" dirty="0">
                <a:latin typeface="Bookman Old Style" pitchFamily="18" charset="0"/>
              </a:rPr>
              <a:t>The bridge with the shortest distance becomes the </a:t>
            </a:r>
            <a:r>
              <a:rPr lang="en-US" sz="1600" i="1" dirty="0">
                <a:latin typeface="Bookman Old Style" pitchFamily="18" charset="0"/>
              </a:rPr>
              <a:t>designated bridge</a:t>
            </a:r>
            <a:r>
              <a:rPr lang="en-US" sz="1600" dirty="0">
                <a:latin typeface="Bookman Old Style" pitchFamily="18" charset="0"/>
              </a:rPr>
              <a:t> for that LAN, and the port on the designated bridge that connects to that LAN becomes the </a:t>
            </a:r>
            <a:r>
              <a:rPr lang="en-US" sz="1600" i="1" dirty="0">
                <a:latin typeface="Bookman Old Style" pitchFamily="18" charset="0"/>
              </a:rPr>
              <a:t>designated port </a:t>
            </a:r>
            <a:r>
              <a:rPr lang="en-US" sz="1600" dirty="0">
                <a:latin typeface="Bookman Old Style" pitchFamily="18" charset="0"/>
              </a:rPr>
              <a:t>for that LAN</a:t>
            </a:r>
          </a:p>
          <a:p>
            <a:pPr marL="465138" indent="-241300" eaLnBrk="1" hangingPunct="1">
              <a:defRPr/>
            </a:pPr>
            <a:r>
              <a:rPr lang="en-US" sz="1600" dirty="0">
                <a:latin typeface="Bookman Old Style" pitchFamily="18" charset="0"/>
              </a:rPr>
              <a:t>If there’s a tie for designated bridge (on that LAN), the bridge with the numerically lowest bridge ID wins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ooter Placeholder 4"/>
          <p:cNvSpPr>
            <a:spLocks noGrp="1"/>
          </p:cNvSpPr>
          <p:nvPr>
            <p:ph type="ftr" sz="quarter" idx="11"/>
          </p:nvPr>
        </p:nvSpPr>
        <p:spPr/>
        <p:txBody>
          <a:bodyPr/>
          <a:lstStyle/>
          <a:p>
            <a:pPr>
              <a:defRPr/>
            </a:pPr>
            <a:r>
              <a:rPr lang="en-US"/>
              <a:t>CS 2600 Computer Networks I</a:t>
            </a:r>
          </a:p>
        </p:txBody>
      </p:sp>
      <p:sp>
        <p:nvSpPr>
          <p:cNvPr id="22532" name="Slide Number Placeholder 5"/>
          <p:cNvSpPr>
            <a:spLocks noGrp="1"/>
          </p:cNvSpPr>
          <p:nvPr>
            <p:ph type="sldNum" sz="quarter" idx="12"/>
          </p:nvPr>
        </p:nvSpPr>
        <p:spPr/>
        <p:txBody>
          <a:bodyPr/>
          <a:lstStyle/>
          <a:p>
            <a:pPr>
              <a:defRPr/>
            </a:pPr>
            <a:r>
              <a:rPr lang="en-US"/>
              <a:t>26-</a:t>
            </a:r>
            <a:fld id="{8ABF8D82-CC72-4174-9830-4233D9C0399D}" type="slidenum">
              <a:rPr lang="en-US" smtClean="0"/>
              <a:pPr>
                <a:defRPr/>
              </a:pPr>
              <a:t>17</a:t>
            </a:fld>
            <a:endParaRPr lang="en-US"/>
          </a:p>
        </p:txBody>
      </p:sp>
      <p:sp>
        <p:nvSpPr>
          <p:cNvPr id="22533" name="Rectangle 2"/>
          <p:cNvSpPr>
            <a:spLocks noGrp="1" noChangeArrowheads="1"/>
          </p:cNvSpPr>
          <p:nvPr>
            <p:ph type="title"/>
          </p:nvPr>
        </p:nvSpPr>
        <p:spPr/>
        <p:txBody>
          <a:bodyPr/>
          <a:lstStyle/>
          <a:p>
            <a:pPr eaLnBrk="1" hangingPunct="1"/>
            <a:r>
              <a:rPr lang="en-US" sz="2400" b="1" dirty="0"/>
              <a:t>Logic for Finding Root Ports and Designated Ports</a:t>
            </a:r>
            <a:br>
              <a:rPr lang="en-US" sz="2400" b="1" dirty="0"/>
            </a:br>
            <a:r>
              <a:rPr lang="en-US" sz="1600" b="1" dirty="0"/>
              <a:t>(2 of 2)</a:t>
            </a:r>
          </a:p>
        </p:txBody>
      </p:sp>
      <p:sp>
        <p:nvSpPr>
          <p:cNvPr id="22534" name="Rectangle 3"/>
          <p:cNvSpPr>
            <a:spLocks noGrp="1" noChangeArrowheads="1"/>
          </p:cNvSpPr>
          <p:nvPr>
            <p:ph idx="1"/>
          </p:nvPr>
        </p:nvSpPr>
        <p:spPr>
          <a:xfrm>
            <a:off x="457200" y="1447800"/>
            <a:ext cx="8229600" cy="4830763"/>
          </a:xfrm>
        </p:spPr>
        <p:txBody>
          <a:bodyPr/>
          <a:lstStyle/>
          <a:p>
            <a:pPr eaLnBrk="1" hangingPunct="1">
              <a:buFontTx/>
              <a:buNone/>
              <a:defRPr/>
            </a:pPr>
            <a:r>
              <a:rPr lang="en-US" sz="1600" dirty="0">
                <a:latin typeface="Bookman Old Style" pitchFamily="18" charset="0"/>
              </a:rPr>
              <a:t>Any port that is not a root port or a designated port is </a:t>
            </a:r>
            <a:r>
              <a:rPr lang="en-US" sz="1600" i="1" dirty="0">
                <a:latin typeface="Bookman Old Style" pitchFamily="18" charset="0"/>
              </a:rPr>
              <a:t>disabled </a:t>
            </a:r>
            <a:r>
              <a:rPr lang="en-US" sz="1600" dirty="0">
                <a:latin typeface="Bookman Old Style" pitchFamily="18" charset="0"/>
              </a:rPr>
              <a:t>(blocked), since</a:t>
            </a:r>
          </a:p>
          <a:p>
            <a:pPr eaLnBrk="1" hangingPunct="1">
              <a:buFontTx/>
              <a:buNone/>
              <a:defRPr/>
            </a:pPr>
            <a:r>
              <a:rPr lang="en-US" sz="1600" dirty="0">
                <a:latin typeface="Bookman Old Style" pitchFamily="18" charset="0"/>
              </a:rPr>
              <a:t>it’s not part of the spanning tree</a:t>
            </a:r>
          </a:p>
          <a:p>
            <a:pPr marL="457200" indent="-228600" eaLnBrk="1" hangingPunct="1">
              <a:defRPr/>
            </a:pPr>
            <a:r>
              <a:rPr lang="en-US" sz="1600" dirty="0">
                <a:latin typeface="Bookman Old Style" pitchFamily="18" charset="0"/>
              </a:rPr>
              <a:t>“Disabled” ports don’t transmit data frames, but they can transmit BPDU’s</a:t>
            </a:r>
          </a:p>
          <a:p>
            <a:pPr eaLnBrk="1" hangingPunct="1">
              <a:buFontTx/>
              <a:buNone/>
              <a:defRPr/>
            </a:pPr>
            <a:endParaRPr lang="en-US" sz="1600" dirty="0">
              <a:latin typeface="Bookman Old Style" pitchFamily="18" charset="0"/>
            </a:endParaRPr>
          </a:p>
          <a:p>
            <a:pPr eaLnBrk="1" hangingPunct="1">
              <a:buFontTx/>
              <a:buNone/>
              <a:defRPr/>
            </a:pPr>
            <a:r>
              <a:rPr lang="en-US" sz="1600" dirty="0">
                <a:latin typeface="Bookman Old Style" pitchFamily="18" charset="0"/>
              </a:rPr>
              <a:t>After a designated port is selected for each LAN, it is possible that one or more </a:t>
            </a:r>
          </a:p>
          <a:p>
            <a:pPr eaLnBrk="1" hangingPunct="1">
              <a:buFontTx/>
              <a:buNone/>
              <a:defRPr/>
            </a:pPr>
            <a:r>
              <a:rPr lang="en-US" sz="1600" dirty="0">
                <a:latin typeface="Bookman Old Style" pitchFamily="18" charset="0"/>
              </a:rPr>
              <a:t>bridges will not have a designated port</a:t>
            </a:r>
          </a:p>
          <a:p>
            <a:pPr marL="465138" indent="-241300" eaLnBrk="1" hangingPunct="1">
              <a:defRPr/>
            </a:pPr>
            <a:r>
              <a:rPr lang="en-US" sz="1600" dirty="0">
                <a:latin typeface="Bookman Old Style" pitchFamily="18" charset="0"/>
              </a:rPr>
              <a:t>When that happens, the root ports on those “orphaned” bridges are also</a:t>
            </a:r>
            <a:r>
              <a:rPr lang="en-US" sz="1600" i="1" dirty="0">
                <a:latin typeface="Bookman Old Style" pitchFamily="18" charset="0"/>
              </a:rPr>
              <a:t> </a:t>
            </a:r>
            <a:r>
              <a:rPr lang="en-US" sz="1600" dirty="0">
                <a:latin typeface="Bookman Old Style" pitchFamily="18" charset="0"/>
              </a:rPr>
              <a:t>disabled (since they won’t be used by any downstream nodes)</a:t>
            </a:r>
          </a:p>
          <a:p>
            <a:pPr eaLnBrk="1" hangingPunct="1">
              <a:defRPr/>
            </a:pPr>
            <a:endParaRPr lang="en-US" sz="1600" dirty="0">
              <a:latin typeface="Bookman Old Style" pitchFamily="18" charset="0"/>
            </a:endParaRPr>
          </a:p>
          <a:p>
            <a:pPr marL="0" indent="0" eaLnBrk="1" hangingPunct="1">
              <a:buFontTx/>
              <a:buNone/>
              <a:defRPr/>
            </a:pPr>
            <a:r>
              <a:rPr lang="en-US" sz="1600" dirty="0">
                <a:latin typeface="Bookman Old Style" pitchFamily="18" charset="0"/>
              </a:rPr>
              <a:t>On each LAN, the  designated bridge receives data frames on its designated port, and forwards them out its root port toward the root bridge</a:t>
            </a:r>
          </a:p>
          <a:p>
            <a:pPr marL="461963" indent="-236538" eaLnBrk="1" hangingPunct="1">
              <a:defRPr/>
            </a:pPr>
            <a:r>
              <a:rPr lang="en-US" sz="1600" dirty="0">
                <a:latin typeface="Bookman Old Style" pitchFamily="18" charset="0"/>
              </a:rPr>
              <a:t>Any non-designated bridges  on that LAN will only forward data frames out their root ports if they are the designated bridge on another LAN further  (downstream) from the root</a:t>
            </a:r>
          </a:p>
          <a:p>
            <a:pPr eaLnBrk="1" hangingPunct="1">
              <a:defRPr/>
            </a:pPr>
            <a:endParaRPr lang="en-US" sz="1600" dirty="0">
              <a:latin typeface="Bookman Old Style" pitchFamily="18" charset="0"/>
            </a:endParaRPr>
          </a:p>
          <a:p>
            <a:pPr marL="0" indent="0" eaLnBrk="1" hangingPunct="1">
              <a:buNone/>
              <a:defRPr/>
            </a:pPr>
            <a:r>
              <a:rPr lang="en-US" sz="1600" dirty="0">
                <a:latin typeface="Bookman Old Style" pitchFamily="18" charset="0"/>
              </a:rPr>
              <a:t>Note that if the forwarding table in any bridge indicates that a frame is to be filtered, it is filtered (as always)</a:t>
            </a:r>
          </a:p>
          <a:p>
            <a:pPr eaLnBrk="1" hangingPunct="1">
              <a:defRPr/>
            </a:pPr>
            <a:endParaRPr lang="en-US" sz="1600" dirty="0">
              <a:latin typeface="Bookman Old Style"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Footer Placeholder 4"/>
          <p:cNvSpPr>
            <a:spLocks noGrp="1"/>
          </p:cNvSpPr>
          <p:nvPr>
            <p:ph type="ftr" sz="quarter" idx="11"/>
          </p:nvPr>
        </p:nvSpPr>
        <p:spPr/>
        <p:txBody>
          <a:bodyPr/>
          <a:lstStyle/>
          <a:p>
            <a:pPr>
              <a:defRPr/>
            </a:pPr>
            <a:r>
              <a:rPr lang="en-US"/>
              <a:t>CS 2600 Computer Networks I</a:t>
            </a:r>
          </a:p>
        </p:txBody>
      </p:sp>
      <p:sp>
        <p:nvSpPr>
          <p:cNvPr id="23556" name="Slide Number Placeholder 5"/>
          <p:cNvSpPr>
            <a:spLocks noGrp="1"/>
          </p:cNvSpPr>
          <p:nvPr>
            <p:ph type="sldNum" sz="quarter" idx="12"/>
          </p:nvPr>
        </p:nvSpPr>
        <p:spPr/>
        <p:txBody>
          <a:bodyPr/>
          <a:lstStyle/>
          <a:p>
            <a:pPr>
              <a:defRPr/>
            </a:pPr>
            <a:r>
              <a:rPr lang="en-US"/>
              <a:t>26-</a:t>
            </a:r>
            <a:fld id="{555A25B6-6FBE-40CA-9DE1-12ED1C32F581}" type="slidenum">
              <a:rPr lang="en-US" smtClean="0"/>
              <a:pPr>
                <a:defRPr/>
              </a:pPr>
              <a:t>18</a:t>
            </a:fld>
            <a:endParaRPr lang="en-US"/>
          </a:p>
        </p:txBody>
      </p:sp>
      <p:sp>
        <p:nvSpPr>
          <p:cNvPr id="23557" name="Rectangle 2"/>
          <p:cNvSpPr>
            <a:spLocks noGrp="1" noChangeArrowheads="1"/>
          </p:cNvSpPr>
          <p:nvPr>
            <p:ph type="title"/>
          </p:nvPr>
        </p:nvSpPr>
        <p:spPr/>
        <p:txBody>
          <a:bodyPr/>
          <a:lstStyle/>
          <a:p>
            <a:pPr eaLnBrk="1" hangingPunct="1"/>
            <a:r>
              <a:rPr lang="en-US" sz="2400" b="1" dirty="0"/>
              <a:t>Processing BPDUs</a:t>
            </a:r>
          </a:p>
        </p:txBody>
      </p:sp>
      <p:sp>
        <p:nvSpPr>
          <p:cNvPr id="23558" name="Rectangle 3"/>
          <p:cNvSpPr>
            <a:spLocks noGrp="1" noChangeArrowheads="1"/>
          </p:cNvSpPr>
          <p:nvPr>
            <p:ph idx="1"/>
          </p:nvPr>
        </p:nvSpPr>
        <p:spPr>
          <a:xfrm>
            <a:off x="457200" y="1415845"/>
            <a:ext cx="8229600" cy="4634118"/>
          </a:xfrm>
        </p:spPr>
        <p:txBody>
          <a:bodyPr/>
          <a:lstStyle/>
          <a:p>
            <a:pPr marL="0" indent="0" eaLnBrk="1" hangingPunct="1">
              <a:lnSpc>
                <a:spcPct val="95000"/>
              </a:lnSpc>
              <a:buFontTx/>
              <a:buNone/>
              <a:defRPr/>
            </a:pPr>
            <a:r>
              <a:rPr lang="en-US" sz="1600" dirty="0">
                <a:latin typeface="Bookman Old Style" pitchFamily="18" charset="0"/>
              </a:rPr>
              <a:t>Compare the newly received BPDU to the previously archived “best” BPDU received on that port (if any).  The new BPDU replaces the existing best BPDU if:</a:t>
            </a:r>
          </a:p>
          <a:p>
            <a:pPr marL="465138" lvl="1" indent="-241300" eaLnBrk="1" hangingPunct="1">
              <a:lnSpc>
                <a:spcPct val="95000"/>
              </a:lnSpc>
              <a:spcBef>
                <a:spcPts val="1200"/>
              </a:spcBef>
              <a:buFontTx/>
              <a:buChar char="•"/>
              <a:defRPr/>
            </a:pPr>
            <a:r>
              <a:rPr lang="en-US" sz="1600" dirty="0">
                <a:latin typeface="Bookman Old Style" pitchFamily="18" charset="0"/>
              </a:rPr>
              <a:t>New BPDU contains a root bridge with a lower ID (new root bridge)</a:t>
            </a:r>
          </a:p>
          <a:p>
            <a:pPr marL="465138" lvl="1" indent="-241300" eaLnBrk="1" hangingPunct="1">
              <a:lnSpc>
                <a:spcPct val="95000"/>
              </a:lnSpc>
              <a:spcBef>
                <a:spcPts val="1200"/>
              </a:spcBef>
              <a:buFontTx/>
              <a:buChar char="•"/>
              <a:defRPr/>
            </a:pPr>
            <a:r>
              <a:rPr lang="en-US" sz="1600" dirty="0">
                <a:latin typeface="Bookman Old Style" pitchFamily="18" charset="0"/>
              </a:rPr>
              <a:t>New BPDU contains a root with an equal ID that can be reached in fewer hops (same root bridge, but new shorter path)</a:t>
            </a:r>
          </a:p>
          <a:p>
            <a:pPr marL="465138" lvl="1" indent="-241300" eaLnBrk="1" hangingPunct="1">
              <a:lnSpc>
                <a:spcPct val="95000"/>
              </a:lnSpc>
              <a:spcBef>
                <a:spcPts val="1200"/>
              </a:spcBef>
              <a:buFontTx/>
              <a:buChar char="•"/>
              <a:defRPr/>
            </a:pPr>
            <a:r>
              <a:rPr lang="en-US" sz="1600" dirty="0">
                <a:latin typeface="Bookman Old Style" pitchFamily="18" charset="0"/>
              </a:rPr>
              <a:t>New BPDU contains a root with the same ID and distance, but the source of the BPDU has a smaller ID (breaks tie between two different designated bridges that are the same number of hops from the root)</a:t>
            </a:r>
          </a:p>
          <a:p>
            <a:pPr lvl="1" eaLnBrk="1" hangingPunct="1">
              <a:lnSpc>
                <a:spcPct val="95000"/>
              </a:lnSpc>
              <a:buFontTx/>
              <a:buChar char="•"/>
              <a:defRPr/>
            </a:pPr>
            <a:endParaRPr lang="en-US" sz="800" dirty="0">
              <a:latin typeface="Bookman Old Style" pitchFamily="18" charset="0"/>
            </a:endParaRPr>
          </a:p>
          <a:p>
            <a:pPr marL="0" indent="0" eaLnBrk="1" hangingPunct="1">
              <a:lnSpc>
                <a:spcPct val="95000"/>
              </a:lnSpc>
              <a:buFontTx/>
              <a:buNone/>
              <a:defRPr/>
            </a:pPr>
            <a:r>
              <a:rPr lang="en-US" sz="1600" dirty="0">
                <a:latin typeface="Bookman Old Style" pitchFamily="18" charset="0"/>
              </a:rPr>
              <a:t>When a new BPDU is accepted, add 1 to the distance to the bridge (to add in the additional hop to the neighbor that sent you the BPDU)</a:t>
            </a:r>
          </a:p>
          <a:p>
            <a:pPr marL="0" indent="0" eaLnBrk="1" hangingPunct="1">
              <a:lnSpc>
                <a:spcPct val="95000"/>
              </a:lnSpc>
              <a:buFontTx/>
              <a:buNone/>
              <a:defRPr/>
            </a:pPr>
            <a:endParaRPr lang="en-US" sz="800" dirty="0">
              <a:latin typeface="Bookman Old Style" pitchFamily="18" charset="0"/>
            </a:endParaRPr>
          </a:p>
          <a:p>
            <a:pPr marL="0" indent="0" eaLnBrk="1" hangingPunct="1">
              <a:lnSpc>
                <a:spcPct val="95000"/>
              </a:lnSpc>
              <a:buFontTx/>
              <a:buNone/>
              <a:defRPr/>
            </a:pPr>
            <a:r>
              <a:rPr lang="en-US" sz="1600" dirty="0">
                <a:latin typeface="Bookman Old Style" pitchFamily="18" charset="0"/>
              </a:rPr>
              <a:t>If another bridge on the LAN becomes designated bridge, stop forwarding BPDUs out the port connected to that LAN</a:t>
            </a:r>
          </a:p>
          <a:p>
            <a:pPr marL="0" indent="0" eaLnBrk="1" hangingPunct="1">
              <a:lnSpc>
                <a:spcPct val="95000"/>
              </a:lnSpc>
              <a:buFontTx/>
              <a:buNone/>
              <a:defRPr/>
            </a:pPr>
            <a:endParaRPr lang="en-US" sz="800" dirty="0">
              <a:latin typeface="Bookman Old Style" pitchFamily="18" charset="0"/>
            </a:endParaRPr>
          </a:p>
          <a:p>
            <a:pPr marL="0" indent="0" eaLnBrk="1" hangingPunct="1">
              <a:lnSpc>
                <a:spcPct val="95000"/>
              </a:lnSpc>
              <a:buFontTx/>
              <a:buNone/>
              <a:defRPr/>
            </a:pPr>
            <a:r>
              <a:rPr lang="en-US" sz="1600" dirty="0">
                <a:latin typeface="Bookman Old Style" pitchFamily="18" charset="0"/>
              </a:rPr>
              <a:t>In case the root dies, all other bridges run a timer to watch for BPDUs from the root.  They resume sending BPDUs if the root stops sending them, and a new root gets elected.</a:t>
            </a:r>
          </a:p>
          <a:p>
            <a:pPr marL="0" indent="0" eaLnBrk="1" hangingPunct="1">
              <a:lnSpc>
                <a:spcPct val="95000"/>
              </a:lnSpc>
              <a:defRPr/>
            </a:pPr>
            <a:endParaRPr lang="en-US" sz="1600" dirty="0">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p:nvPr/>
        </p:nvSpPr>
        <p:spPr>
          <a:xfrm>
            <a:off x="1981200" y="1828800"/>
            <a:ext cx="5181600" cy="3200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0" name="Footer Placeholder 4"/>
          <p:cNvSpPr>
            <a:spLocks noGrp="1"/>
          </p:cNvSpPr>
          <p:nvPr>
            <p:ph type="ftr" sz="quarter" idx="11"/>
          </p:nvPr>
        </p:nvSpPr>
        <p:spPr>
          <a:noFill/>
        </p:spPr>
        <p:txBody>
          <a:bodyPr/>
          <a:lstStyle/>
          <a:p>
            <a:r>
              <a:rPr lang="en-US"/>
              <a:t>CS 2600 Computer Networks I</a:t>
            </a:r>
          </a:p>
        </p:txBody>
      </p:sp>
      <p:sp>
        <p:nvSpPr>
          <p:cNvPr id="4101" name="Slide Number Placeholder 5"/>
          <p:cNvSpPr>
            <a:spLocks noGrp="1"/>
          </p:cNvSpPr>
          <p:nvPr>
            <p:ph type="sldNum" sz="quarter" idx="12"/>
          </p:nvPr>
        </p:nvSpPr>
        <p:spPr>
          <a:noFill/>
        </p:spPr>
        <p:txBody>
          <a:bodyPr/>
          <a:lstStyle/>
          <a:p>
            <a:r>
              <a:rPr lang="en-US" dirty="0"/>
              <a:t>26-</a:t>
            </a:r>
            <a:fld id="{3903304C-444E-40FB-841B-115FD9060C07}" type="slidenum">
              <a:rPr lang="en-US" smtClean="0"/>
              <a:pPr/>
              <a:t>2</a:t>
            </a:fld>
            <a:endParaRPr lang="en-US" dirty="0"/>
          </a:p>
        </p:txBody>
      </p:sp>
      <p:sp>
        <p:nvSpPr>
          <p:cNvPr id="4102" name="Rectangle 2"/>
          <p:cNvSpPr>
            <a:spLocks noGrp="1" noChangeArrowheads="1"/>
          </p:cNvSpPr>
          <p:nvPr>
            <p:ph type="title"/>
          </p:nvPr>
        </p:nvSpPr>
        <p:spPr/>
        <p:txBody>
          <a:bodyPr/>
          <a:lstStyle/>
          <a:p>
            <a:pPr eaLnBrk="1" hangingPunct="1"/>
            <a:r>
              <a:rPr lang="en-US" sz="2400" b="1" dirty="0"/>
              <a:t>Figure 3.9  Illustration of a Learning Bridge*</a:t>
            </a:r>
          </a:p>
        </p:txBody>
      </p:sp>
      <p:pic>
        <p:nvPicPr>
          <p:cNvPr id="8" name="Picture 5" descr="f03-09-9780123850591 copy"/>
          <p:cNvPicPr>
            <a:picLocks noChangeAspect="1" noChangeArrowheads="1"/>
          </p:cNvPicPr>
          <p:nvPr/>
        </p:nvPicPr>
        <p:blipFill>
          <a:blip r:embed="rId2" cstate="print"/>
          <a:srcRect/>
          <a:stretch>
            <a:fillRect/>
          </a:stretch>
        </p:blipFill>
        <p:spPr bwMode="auto">
          <a:xfrm>
            <a:off x="2266950" y="2012950"/>
            <a:ext cx="4610100" cy="2832100"/>
          </a:xfrm>
          <a:prstGeom prst="rect">
            <a:avLst/>
          </a:prstGeom>
          <a:noFill/>
        </p:spPr>
      </p:pic>
      <p:sp>
        <p:nvSpPr>
          <p:cNvPr id="2" name="TextBox 1"/>
          <p:cNvSpPr txBox="1"/>
          <p:nvPr/>
        </p:nvSpPr>
        <p:spPr>
          <a:xfrm>
            <a:off x="2351314" y="2975428"/>
            <a:ext cx="1460400" cy="307777"/>
          </a:xfrm>
          <a:prstGeom prst="rect">
            <a:avLst/>
          </a:prstGeom>
          <a:noFill/>
        </p:spPr>
        <p:txBody>
          <a:bodyPr wrap="none" rtlCol="0">
            <a:spAutoFit/>
          </a:bodyPr>
          <a:lstStyle/>
          <a:p>
            <a:r>
              <a:rPr lang="en-US" sz="1400" dirty="0">
                <a:solidFill>
                  <a:schemeClr val="bg1"/>
                </a:solidFill>
              </a:rPr>
              <a:t>LAN Segment A</a:t>
            </a:r>
          </a:p>
        </p:txBody>
      </p:sp>
      <p:sp>
        <p:nvSpPr>
          <p:cNvPr id="10" name="TextBox 9"/>
          <p:cNvSpPr txBox="1"/>
          <p:nvPr/>
        </p:nvSpPr>
        <p:spPr>
          <a:xfrm>
            <a:off x="3476171" y="3853543"/>
            <a:ext cx="1470274" cy="307777"/>
          </a:xfrm>
          <a:prstGeom prst="rect">
            <a:avLst/>
          </a:prstGeom>
          <a:noFill/>
        </p:spPr>
        <p:txBody>
          <a:bodyPr wrap="none" rtlCol="0">
            <a:spAutoFit/>
          </a:bodyPr>
          <a:lstStyle/>
          <a:p>
            <a:r>
              <a:rPr lang="en-US" sz="1400" dirty="0">
                <a:solidFill>
                  <a:schemeClr val="bg1"/>
                </a:solidFill>
              </a:rPr>
              <a:t>LAN Segment B</a:t>
            </a:r>
          </a:p>
        </p:txBody>
      </p:sp>
      <p:sp>
        <p:nvSpPr>
          <p:cNvPr id="3" name="TextBox 2"/>
          <p:cNvSpPr txBox="1"/>
          <p:nvPr/>
        </p:nvSpPr>
        <p:spPr>
          <a:xfrm>
            <a:off x="3702856" y="3286626"/>
            <a:ext cx="557845" cy="323165"/>
          </a:xfrm>
          <a:prstGeom prst="rect">
            <a:avLst/>
          </a:prstGeom>
          <a:solidFill>
            <a:schemeClr val="tx1"/>
          </a:solidFill>
        </p:spPr>
        <p:txBody>
          <a:bodyPr wrap="none" lIns="0" rIns="0" rtlCol="0">
            <a:spAutoFit/>
          </a:bodyPr>
          <a:lstStyle/>
          <a:p>
            <a:r>
              <a:rPr lang="en-US" sz="1500" dirty="0">
                <a:solidFill>
                  <a:schemeClr val="bg1"/>
                </a:solidFill>
              </a:rPr>
              <a:t>Bridge</a:t>
            </a:r>
          </a:p>
        </p:txBody>
      </p:sp>
      <p:sp>
        <p:nvSpPr>
          <p:cNvPr id="4" name="TextBox 3"/>
          <p:cNvSpPr txBox="1"/>
          <p:nvPr/>
        </p:nvSpPr>
        <p:spPr>
          <a:xfrm>
            <a:off x="1981200" y="5729468"/>
            <a:ext cx="3384260" cy="338554"/>
          </a:xfrm>
          <a:prstGeom prst="rect">
            <a:avLst/>
          </a:prstGeom>
          <a:noFill/>
        </p:spPr>
        <p:txBody>
          <a:bodyPr wrap="none" rtlCol="0">
            <a:spAutoFit/>
          </a:bodyPr>
          <a:lstStyle/>
          <a:p>
            <a:r>
              <a:rPr lang="en-US" sz="1600" i="1" dirty="0">
                <a:latin typeface="Bookman Old Style" panose="02050604050505020204" pitchFamily="18" charset="0"/>
              </a:rPr>
              <a:t>*Also called a MAC Layer Bridge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4"/>
          <p:cNvSpPr>
            <a:spLocks noGrp="1"/>
          </p:cNvSpPr>
          <p:nvPr>
            <p:ph type="ftr" sz="quarter" idx="11"/>
          </p:nvPr>
        </p:nvSpPr>
        <p:spPr>
          <a:noFill/>
        </p:spPr>
        <p:txBody>
          <a:bodyPr/>
          <a:lstStyle/>
          <a:p>
            <a:r>
              <a:rPr lang="en-US"/>
              <a:t>CS 2600 Computer Networks I</a:t>
            </a:r>
          </a:p>
        </p:txBody>
      </p:sp>
      <p:sp>
        <p:nvSpPr>
          <p:cNvPr id="4101" name="Slide Number Placeholder 5"/>
          <p:cNvSpPr>
            <a:spLocks noGrp="1"/>
          </p:cNvSpPr>
          <p:nvPr>
            <p:ph type="sldNum" sz="quarter" idx="12"/>
          </p:nvPr>
        </p:nvSpPr>
        <p:spPr>
          <a:noFill/>
        </p:spPr>
        <p:txBody>
          <a:bodyPr/>
          <a:lstStyle/>
          <a:p>
            <a:r>
              <a:rPr lang="en-US" dirty="0"/>
              <a:t>26-</a:t>
            </a:r>
            <a:fld id="{D9DBB9CB-2C1F-41E3-86A1-963658E63A23}" type="slidenum">
              <a:rPr lang="en-US" smtClean="0"/>
              <a:pPr/>
              <a:t>3</a:t>
            </a:fld>
            <a:endParaRPr lang="en-US" dirty="0"/>
          </a:p>
        </p:txBody>
      </p:sp>
      <p:sp>
        <p:nvSpPr>
          <p:cNvPr id="4102" name="Rectangle 2"/>
          <p:cNvSpPr>
            <a:spLocks noGrp="1" noChangeArrowheads="1"/>
          </p:cNvSpPr>
          <p:nvPr>
            <p:ph type="title"/>
          </p:nvPr>
        </p:nvSpPr>
        <p:spPr/>
        <p:txBody>
          <a:bodyPr/>
          <a:lstStyle/>
          <a:p>
            <a:pPr eaLnBrk="1" hangingPunct="1"/>
            <a:r>
              <a:rPr lang="en-US" sz="2400" b="1" dirty="0"/>
              <a:t>WiFi Distribution Network Showing</a:t>
            </a:r>
            <a:br>
              <a:rPr lang="en-US" sz="2400" b="1" dirty="0"/>
            </a:br>
            <a:r>
              <a:rPr lang="en-US" sz="2400" b="1" dirty="0"/>
              <a:t>Segments Bridged by Access Points</a:t>
            </a:r>
          </a:p>
        </p:txBody>
      </p:sp>
      <p:graphicFrame>
        <p:nvGraphicFramePr>
          <p:cNvPr id="4098"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1459345845"/>
              </p:ext>
            </p:extLst>
          </p:nvPr>
        </p:nvGraphicFramePr>
        <p:xfrm>
          <a:off x="915988" y="1371600"/>
          <a:ext cx="7312025" cy="4835525"/>
        </p:xfrm>
        <a:graphic>
          <a:graphicData uri="http://schemas.openxmlformats.org/presentationml/2006/ole">
            <mc:AlternateContent xmlns:mc="http://schemas.openxmlformats.org/markup-compatibility/2006">
              <mc:Choice xmlns:v="urn:schemas-microsoft-com:vml" Requires="v">
                <p:oleObj name="Visio" r:id="rId2" imgW="9533767" imgH="6304844" progId="Visio.Drawing.11">
                  <p:embed/>
                </p:oleObj>
              </mc:Choice>
              <mc:Fallback>
                <p:oleObj name="Visio" r:id="rId2" imgW="9533767" imgH="6304844" progId="Visio.Drawing.11">
                  <p:embed/>
                  <p:pic>
                    <p:nvPicPr>
                      <p:cNvPr id="0" name=""/>
                      <p:cNvPicPr>
                        <a:picLocks noGrp="1" noChangeAspect="1" noChangeArrowheads="1"/>
                      </p:cNvPicPr>
                      <p:nvPr/>
                    </p:nvPicPr>
                    <p:blipFill>
                      <a:blip r:embed="rId3"/>
                      <a:srcRect/>
                      <a:stretch>
                        <a:fillRect/>
                      </a:stretch>
                    </p:blipFill>
                    <p:spPr bwMode="auto">
                      <a:xfrm>
                        <a:off x="915988" y="1371600"/>
                        <a:ext cx="7312025" cy="483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2648858" y="3679030"/>
            <a:ext cx="1114151" cy="307777"/>
          </a:xfrm>
          <a:prstGeom prst="rect">
            <a:avLst/>
          </a:prstGeom>
          <a:noFill/>
        </p:spPr>
        <p:txBody>
          <a:bodyPr wrap="none" rtlCol="0">
            <a:spAutoFit/>
          </a:bodyPr>
          <a:lstStyle/>
          <a:p>
            <a:r>
              <a:rPr lang="en-US" sz="1400" b="1" dirty="0">
                <a:solidFill>
                  <a:schemeClr val="bg1"/>
                </a:solidFill>
              </a:rPr>
              <a:t>Segment A</a:t>
            </a:r>
          </a:p>
        </p:txBody>
      </p:sp>
      <p:sp>
        <p:nvSpPr>
          <p:cNvPr id="8" name="TextBox 7"/>
          <p:cNvSpPr txBox="1"/>
          <p:nvPr/>
        </p:nvSpPr>
        <p:spPr>
          <a:xfrm>
            <a:off x="6445939" y="3684095"/>
            <a:ext cx="1120820" cy="307777"/>
          </a:xfrm>
          <a:prstGeom prst="rect">
            <a:avLst/>
          </a:prstGeom>
          <a:noFill/>
        </p:spPr>
        <p:txBody>
          <a:bodyPr wrap="none" rtlCol="0">
            <a:spAutoFit/>
          </a:bodyPr>
          <a:lstStyle/>
          <a:p>
            <a:r>
              <a:rPr lang="en-US" sz="1400" b="1" dirty="0">
                <a:solidFill>
                  <a:schemeClr val="bg1"/>
                </a:solidFill>
              </a:rPr>
              <a:t>Segment C</a:t>
            </a:r>
          </a:p>
        </p:txBody>
      </p:sp>
      <p:sp>
        <p:nvSpPr>
          <p:cNvPr id="9" name="TextBox 8"/>
          <p:cNvSpPr txBox="1"/>
          <p:nvPr/>
        </p:nvSpPr>
        <p:spPr>
          <a:xfrm>
            <a:off x="4047333" y="2481942"/>
            <a:ext cx="1120820" cy="307777"/>
          </a:xfrm>
          <a:prstGeom prst="rect">
            <a:avLst/>
          </a:prstGeom>
          <a:noFill/>
        </p:spPr>
        <p:txBody>
          <a:bodyPr wrap="none" rtlCol="0">
            <a:spAutoFit/>
          </a:bodyPr>
          <a:lstStyle/>
          <a:p>
            <a:r>
              <a:rPr lang="en-US" sz="1400" b="1" dirty="0">
                <a:solidFill>
                  <a:schemeClr val="bg1"/>
                </a:solidFill>
              </a:rPr>
              <a:t>Segment B</a:t>
            </a:r>
          </a:p>
        </p:txBody>
      </p:sp>
    </p:spTree>
    <p:extLst>
      <p:ext uri="{BB962C8B-B14F-4D97-AF65-F5344CB8AC3E}">
        <p14:creationId xmlns:p14="http://schemas.microsoft.com/office/powerpoint/2010/main" val="162657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p:nvSpPr>
        <p:spPr>
          <a:xfrm>
            <a:off x="838200" y="1253447"/>
            <a:ext cx="7467600" cy="50959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Footer Placeholder 4"/>
          <p:cNvSpPr>
            <a:spLocks noGrp="1"/>
          </p:cNvSpPr>
          <p:nvPr>
            <p:ph type="ftr" sz="quarter" idx="11"/>
          </p:nvPr>
        </p:nvSpPr>
        <p:spPr/>
        <p:txBody>
          <a:bodyPr/>
          <a:lstStyle/>
          <a:p>
            <a:pPr>
              <a:defRPr/>
            </a:pPr>
            <a:r>
              <a:rPr lang="en-US"/>
              <a:t>CS 2600 Computer Networks I</a:t>
            </a:r>
          </a:p>
        </p:txBody>
      </p:sp>
      <p:sp>
        <p:nvSpPr>
          <p:cNvPr id="3077" name="Slide Number Placeholder 5"/>
          <p:cNvSpPr>
            <a:spLocks noGrp="1"/>
          </p:cNvSpPr>
          <p:nvPr>
            <p:ph type="sldNum" sz="quarter" idx="12"/>
          </p:nvPr>
        </p:nvSpPr>
        <p:spPr/>
        <p:txBody>
          <a:bodyPr/>
          <a:lstStyle/>
          <a:p>
            <a:pPr>
              <a:defRPr/>
            </a:pPr>
            <a:r>
              <a:rPr lang="en-US"/>
              <a:t>26-</a:t>
            </a:r>
            <a:fld id="{4DB370D5-ADDF-4C70-8D1A-1D150E9B771A}" type="slidenum">
              <a:rPr lang="en-US" smtClean="0"/>
              <a:pPr>
                <a:defRPr/>
              </a:pPr>
              <a:t>4</a:t>
            </a:fld>
            <a:endParaRPr lang="en-US"/>
          </a:p>
        </p:txBody>
      </p:sp>
      <p:sp>
        <p:nvSpPr>
          <p:cNvPr id="3078" name="Rectangle 2"/>
          <p:cNvSpPr>
            <a:spLocks noGrp="1" noChangeArrowheads="1"/>
          </p:cNvSpPr>
          <p:nvPr>
            <p:ph type="title"/>
          </p:nvPr>
        </p:nvSpPr>
        <p:spPr/>
        <p:txBody>
          <a:bodyPr/>
          <a:lstStyle/>
          <a:p>
            <a:pPr eaLnBrk="1" hangingPunct="1"/>
            <a:r>
              <a:rPr lang="en-US" sz="2400" b="1" dirty="0"/>
              <a:t>Example of Forwarding</a:t>
            </a:r>
            <a:br>
              <a:rPr lang="en-US" sz="2400" b="1" dirty="0"/>
            </a:br>
            <a:r>
              <a:rPr lang="en-US" sz="1600" b="1" dirty="0"/>
              <a:t>(Based on Figure 3.9)</a:t>
            </a:r>
            <a:endParaRPr lang="en-US" sz="2400" b="1" dirty="0"/>
          </a:p>
        </p:txBody>
      </p:sp>
      <p:graphicFrame>
        <p:nvGraphicFramePr>
          <p:cNvPr id="3074" name="Object 7">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28749649"/>
              </p:ext>
            </p:extLst>
          </p:nvPr>
        </p:nvGraphicFramePr>
        <p:xfrm>
          <a:off x="1219200" y="1322388"/>
          <a:ext cx="6672263" cy="4951412"/>
        </p:xfrm>
        <a:graphic>
          <a:graphicData uri="http://schemas.openxmlformats.org/presentationml/2006/ole">
            <mc:AlternateContent xmlns:mc="http://schemas.openxmlformats.org/markup-compatibility/2006">
              <mc:Choice xmlns:v="urn:schemas-microsoft-com:vml" Requires="v">
                <p:oleObj name="Visio" r:id="rId2" imgW="6953324" imgH="5158669" progId="Visio.Drawing.11">
                  <p:embed/>
                </p:oleObj>
              </mc:Choice>
              <mc:Fallback>
                <p:oleObj name="Visio" r:id="rId2" imgW="6953324" imgH="5158669" progId="Visio.Drawing.11">
                  <p:embed/>
                  <p:pic>
                    <p:nvPicPr>
                      <p:cNvPr id="0" name="Picture 4"/>
                      <p:cNvPicPr>
                        <a:picLocks noGrp="1" noChangeAspect="1" noChangeArrowheads="1"/>
                      </p:cNvPicPr>
                      <p:nvPr/>
                    </p:nvPicPr>
                    <p:blipFill>
                      <a:blip r:embed="rId3"/>
                      <a:srcRect/>
                      <a:stretch>
                        <a:fillRect/>
                      </a:stretch>
                    </p:blipFill>
                    <p:spPr bwMode="auto">
                      <a:xfrm>
                        <a:off x="1219200" y="1322388"/>
                        <a:ext cx="6672263" cy="495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3" descr="Table 3.4 Forwarding Table Maintained by a Bridge&#10;Row 1: Host; Port&#10;Row 2: A; 1&#10;Row 3: B; 1&#10;Row 4: C; 1&#10;Row 5: X; 2&#10;Row 6: Y; 2&#10;Row 7: Z; 2&#10;&#10;There is a red circle around the cells X and 2"/>
          <p:cNvPicPr>
            <a:picLocks noChangeAspect="1" noChangeArrowheads="1"/>
          </p:cNvPicPr>
          <p:nvPr/>
        </p:nvPicPr>
        <p:blipFill>
          <a:blip r:embed="rId4" cstate="print"/>
          <a:srcRect/>
          <a:stretch>
            <a:fillRect/>
          </a:stretch>
        </p:blipFill>
        <p:spPr bwMode="auto">
          <a:xfrm>
            <a:off x="1140429" y="3677827"/>
            <a:ext cx="2219220" cy="2527446"/>
          </a:xfrm>
          <a:prstGeom prst="rect">
            <a:avLst/>
          </a:prstGeom>
          <a:noFill/>
          <a:ln w="9525">
            <a:noFill/>
            <a:miter lim="800000"/>
            <a:headEnd/>
            <a:tailEnd/>
          </a:ln>
        </p:spPr>
      </p:pic>
      <p:sp>
        <p:nvSpPr>
          <p:cNvPr id="2" name="Oval 1">
            <a:extLst>
              <a:ext uri="{C183D7F6-B498-43B3-948B-1728B52AA6E4}">
                <adec:decorative xmlns:adec="http://schemas.microsoft.com/office/drawing/2017/decorative" val="1"/>
              </a:ext>
            </a:extLst>
          </p:cNvPr>
          <p:cNvSpPr/>
          <p:nvPr/>
        </p:nvSpPr>
        <p:spPr>
          <a:xfrm>
            <a:off x="1473200" y="5348514"/>
            <a:ext cx="157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C183D7F6-B498-43B3-948B-1728B52AA6E4}">
                <adec:decorative xmlns:adec="http://schemas.microsoft.com/office/drawing/2017/decorative" val="1"/>
              </a:ext>
            </a:extLst>
          </p:cNvPr>
          <p:cNvSpPr/>
          <p:nvPr/>
        </p:nvSpPr>
        <p:spPr>
          <a:xfrm>
            <a:off x="1645920" y="2834640"/>
            <a:ext cx="868680" cy="3886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p:nvSpPr>
        <p:spPr>
          <a:xfrm>
            <a:off x="838200" y="1253447"/>
            <a:ext cx="7467600" cy="50959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Footer Placeholder 4"/>
          <p:cNvSpPr>
            <a:spLocks noGrp="1"/>
          </p:cNvSpPr>
          <p:nvPr>
            <p:ph type="ftr" sz="quarter" idx="11"/>
          </p:nvPr>
        </p:nvSpPr>
        <p:spPr/>
        <p:txBody>
          <a:bodyPr/>
          <a:lstStyle/>
          <a:p>
            <a:pPr>
              <a:defRPr/>
            </a:pPr>
            <a:r>
              <a:rPr lang="en-US"/>
              <a:t>CS 2600 Computer Networks I</a:t>
            </a:r>
          </a:p>
        </p:txBody>
      </p:sp>
      <p:sp>
        <p:nvSpPr>
          <p:cNvPr id="3077" name="Slide Number Placeholder 5"/>
          <p:cNvSpPr>
            <a:spLocks noGrp="1"/>
          </p:cNvSpPr>
          <p:nvPr>
            <p:ph type="sldNum" sz="quarter" idx="12"/>
          </p:nvPr>
        </p:nvSpPr>
        <p:spPr/>
        <p:txBody>
          <a:bodyPr/>
          <a:lstStyle/>
          <a:p>
            <a:pPr>
              <a:defRPr/>
            </a:pPr>
            <a:r>
              <a:rPr lang="en-US"/>
              <a:t>26-</a:t>
            </a:r>
            <a:fld id="{4DB370D5-ADDF-4C70-8D1A-1D150E9B771A}" type="slidenum">
              <a:rPr lang="en-US" smtClean="0"/>
              <a:pPr>
                <a:defRPr/>
              </a:pPr>
              <a:t>5</a:t>
            </a:fld>
            <a:endParaRPr lang="en-US"/>
          </a:p>
        </p:txBody>
      </p:sp>
      <p:sp>
        <p:nvSpPr>
          <p:cNvPr id="3078" name="Rectangle 2"/>
          <p:cNvSpPr>
            <a:spLocks noGrp="1" noChangeArrowheads="1"/>
          </p:cNvSpPr>
          <p:nvPr>
            <p:ph type="title"/>
          </p:nvPr>
        </p:nvSpPr>
        <p:spPr/>
        <p:txBody>
          <a:bodyPr/>
          <a:lstStyle/>
          <a:p>
            <a:pPr eaLnBrk="1" hangingPunct="1"/>
            <a:r>
              <a:rPr lang="en-US" sz="2400" b="1" dirty="0"/>
              <a:t>Example of Filtering</a:t>
            </a:r>
            <a:br>
              <a:rPr lang="en-US" sz="2400" b="1" dirty="0"/>
            </a:br>
            <a:r>
              <a:rPr lang="en-US" sz="1600" b="1" dirty="0"/>
              <a:t>(Based on Figure 3.9)</a:t>
            </a:r>
            <a:endParaRPr lang="en-US" sz="2400" b="1" dirty="0"/>
          </a:p>
        </p:txBody>
      </p:sp>
      <p:graphicFrame>
        <p:nvGraphicFramePr>
          <p:cNvPr id="3074" name="Object 7">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388083447"/>
              </p:ext>
            </p:extLst>
          </p:nvPr>
        </p:nvGraphicFramePr>
        <p:xfrm>
          <a:off x="1219200" y="1322388"/>
          <a:ext cx="6672263" cy="4951412"/>
        </p:xfrm>
        <a:graphic>
          <a:graphicData uri="http://schemas.openxmlformats.org/presentationml/2006/ole">
            <mc:AlternateContent xmlns:mc="http://schemas.openxmlformats.org/markup-compatibility/2006">
              <mc:Choice xmlns:v="urn:schemas-microsoft-com:vml" Requires="v">
                <p:oleObj name="Visio" r:id="rId2" imgW="6953324" imgH="5158669" progId="Visio.Drawing.11">
                  <p:embed/>
                </p:oleObj>
              </mc:Choice>
              <mc:Fallback>
                <p:oleObj name="Visio" r:id="rId2" imgW="6953324" imgH="5158669" progId="Visio.Drawing.11">
                  <p:embed/>
                  <p:pic>
                    <p:nvPicPr>
                      <p:cNvPr id="0" name=""/>
                      <p:cNvPicPr>
                        <a:picLocks noGrp="1" noChangeAspect="1" noChangeArrowheads="1"/>
                      </p:cNvPicPr>
                      <p:nvPr/>
                    </p:nvPicPr>
                    <p:blipFill>
                      <a:blip r:embed="rId3"/>
                      <a:srcRect/>
                      <a:stretch>
                        <a:fillRect/>
                      </a:stretch>
                    </p:blipFill>
                    <p:spPr bwMode="auto">
                      <a:xfrm>
                        <a:off x="1219200" y="1322388"/>
                        <a:ext cx="6672263" cy="495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3" descr="Table 3.4 Forwarding Table Maintained by a Bridge&#10;Row 1: Host; Port&#10;Row 2: A; 1&#10;Row 3: B; 1&#10;Row 4: C; 1&#10;Row 5: X; 2&#10;Row 6: Y; 2&#10;Row 7: Z; 2&#10;&#10;There is a red circle around the cells B and 1. "/>
          <p:cNvPicPr>
            <a:picLocks noChangeAspect="1" noChangeArrowheads="1"/>
          </p:cNvPicPr>
          <p:nvPr/>
        </p:nvPicPr>
        <p:blipFill>
          <a:blip r:embed="rId4" cstate="print"/>
          <a:srcRect/>
          <a:stretch>
            <a:fillRect/>
          </a:stretch>
        </p:blipFill>
        <p:spPr bwMode="auto">
          <a:xfrm>
            <a:off x="1140429" y="3677827"/>
            <a:ext cx="2219220" cy="2527446"/>
          </a:xfrm>
          <a:prstGeom prst="rect">
            <a:avLst/>
          </a:prstGeom>
          <a:noFill/>
          <a:ln w="9525">
            <a:noFill/>
            <a:miter lim="800000"/>
            <a:headEnd/>
            <a:tailEnd/>
          </a:ln>
        </p:spPr>
      </p:pic>
      <p:sp>
        <p:nvSpPr>
          <p:cNvPr id="2" name="Oval 1">
            <a:extLst>
              <a:ext uri="{C183D7F6-B498-43B3-948B-1728B52AA6E4}">
                <adec:decorative xmlns:adec="http://schemas.microsoft.com/office/drawing/2017/decorative" val="1"/>
              </a:ext>
            </a:extLst>
          </p:cNvPr>
          <p:cNvSpPr/>
          <p:nvPr/>
        </p:nvSpPr>
        <p:spPr>
          <a:xfrm>
            <a:off x="1473200" y="4789150"/>
            <a:ext cx="157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C183D7F6-B498-43B3-948B-1728B52AA6E4}">
                <adec:decorative xmlns:adec="http://schemas.microsoft.com/office/drawing/2017/decorative" val="1"/>
              </a:ext>
            </a:extLst>
          </p:cNvPr>
          <p:cNvSpPr/>
          <p:nvPr/>
        </p:nvSpPr>
        <p:spPr>
          <a:xfrm>
            <a:off x="1645920" y="2834640"/>
            <a:ext cx="868680" cy="3886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8476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1654140" y="1253447"/>
            <a:ext cx="5856269" cy="50959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4" name="Footer Placeholder 4"/>
          <p:cNvSpPr>
            <a:spLocks noGrp="1"/>
          </p:cNvSpPr>
          <p:nvPr>
            <p:ph type="ftr" sz="quarter" idx="11"/>
          </p:nvPr>
        </p:nvSpPr>
        <p:spPr/>
        <p:txBody>
          <a:bodyPr/>
          <a:lstStyle/>
          <a:p>
            <a:pPr>
              <a:defRPr/>
            </a:pPr>
            <a:r>
              <a:rPr lang="en-US"/>
              <a:t>CS 2600 Computer Networks I</a:t>
            </a:r>
          </a:p>
        </p:txBody>
      </p:sp>
      <p:sp>
        <p:nvSpPr>
          <p:cNvPr id="5125" name="Slide Number Placeholder 5"/>
          <p:cNvSpPr>
            <a:spLocks noGrp="1"/>
          </p:cNvSpPr>
          <p:nvPr>
            <p:ph type="sldNum" sz="quarter" idx="12"/>
          </p:nvPr>
        </p:nvSpPr>
        <p:spPr/>
        <p:txBody>
          <a:bodyPr/>
          <a:lstStyle/>
          <a:p>
            <a:pPr>
              <a:defRPr/>
            </a:pPr>
            <a:r>
              <a:rPr lang="en-US"/>
              <a:t>26-</a:t>
            </a:r>
            <a:fld id="{824FEBE8-9D43-4577-B4B0-C0D116374666}" type="slidenum">
              <a:rPr lang="en-US" smtClean="0"/>
              <a:pPr>
                <a:defRPr/>
              </a:pPr>
              <a:t>6</a:t>
            </a:fld>
            <a:endParaRPr lang="en-US"/>
          </a:p>
        </p:txBody>
      </p:sp>
      <p:sp>
        <p:nvSpPr>
          <p:cNvPr id="5126" name="Rectangle 2"/>
          <p:cNvSpPr>
            <a:spLocks noGrp="1" noChangeArrowheads="1"/>
          </p:cNvSpPr>
          <p:nvPr>
            <p:ph type="title"/>
          </p:nvPr>
        </p:nvSpPr>
        <p:spPr>
          <a:xfrm>
            <a:off x="457200" y="274638"/>
            <a:ext cx="8229600" cy="853122"/>
          </a:xfrm>
        </p:spPr>
        <p:txBody>
          <a:bodyPr/>
          <a:lstStyle/>
          <a:p>
            <a:pPr eaLnBrk="1" hangingPunct="1"/>
            <a:r>
              <a:rPr lang="en-US" sz="2400" b="1" dirty="0"/>
              <a:t>Flowchart for Bridge, Switch and</a:t>
            </a:r>
            <a:br>
              <a:rPr lang="en-US" sz="2400" b="1" dirty="0"/>
            </a:br>
            <a:r>
              <a:rPr lang="en-US" sz="2400" b="1" dirty="0"/>
              <a:t>WiFi Access Point Learning</a:t>
            </a:r>
          </a:p>
        </p:txBody>
      </p:sp>
      <p:graphicFrame>
        <p:nvGraphicFramePr>
          <p:cNvPr id="5122" name="Object 4">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1070374033"/>
              </p:ext>
            </p:extLst>
          </p:nvPr>
        </p:nvGraphicFramePr>
        <p:xfrm>
          <a:off x="1946828" y="1556536"/>
          <a:ext cx="5195887" cy="4525963"/>
        </p:xfrm>
        <a:graphic>
          <a:graphicData uri="http://schemas.openxmlformats.org/presentationml/2006/ole">
            <mc:AlternateContent xmlns:mc="http://schemas.openxmlformats.org/markup-compatibility/2006">
              <mc:Choice xmlns:v="urn:schemas-microsoft-com:vml" Requires="v">
                <p:oleObj name="Visio" r:id="rId2" imgW="4135630" imgH="3602214" progId="Visio.Drawing.11">
                  <p:embed/>
                </p:oleObj>
              </mc:Choice>
              <mc:Fallback>
                <p:oleObj name="Visio" r:id="rId2" imgW="4135630" imgH="3602214" progId="Visio.Drawing.11">
                  <p:embed/>
                  <p:pic>
                    <p:nvPicPr>
                      <p:cNvPr id="0" name="Picture 4"/>
                      <p:cNvPicPr>
                        <a:picLocks noGrp="1" noChangeAspect="1" noChangeArrowheads="1"/>
                      </p:cNvPicPr>
                      <p:nvPr/>
                    </p:nvPicPr>
                    <p:blipFill>
                      <a:blip r:embed="rId3"/>
                      <a:srcRect/>
                      <a:stretch>
                        <a:fillRect/>
                      </a:stretch>
                    </p:blipFill>
                    <p:spPr bwMode="auto">
                      <a:xfrm>
                        <a:off x="1946828" y="1556536"/>
                        <a:ext cx="5195887"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p:nvSpPr>
        <p:spPr>
          <a:xfrm>
            <a:off x="1349827" y="1226457"/>
            <a:ext cx="6444343" cy="51598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4" name="Footer Placeholder 4"/>
          <p:cNvSpPr>
            <a:spLocks noGrp="1"/>
          </p:cNvSpPr>
          <p:nvPr>
            <p:ph type="ftr" sz="quarter" idx="11"/>
          </p:nvPr>
        </p:nvSpPr>
        <p:spPr>
          <a:noFill/>
        </p:spPr>
        <p:txBody>
          <a:bodyPr/>
          <a:lstStyle/>
          <a:p>
            <a:r>
              <a:rPr lang="en-US"/>
              <a:t>CS 2600 Computer Networks I</a:t>
            </a:r>
          </a:p>
        </p:txBody>
      </p:sp>
      <p:sp>
        <p:nvSpPr>
          <p:cNvPr id="5125" name="Slide Number Placeholder 5"/>
          <p:cNvSpPr>
            <a:spLocks noGrp="1"/>
          </p:cNvSpPr>
          <p:nvPr>
            <p:ph type="sldNum" sz="quarter" idx="12"/>
          </p:nvPr>
        </p:nvSpPr>
        <p:spPr>
          <a:noFill/>
        </p:spPr>
        <p:txBody>
          <a:bodyPr/>
          <a:lstStyle/>
          <a:p>
            <a:r>
              <a:rPr lang="en-US" dirty="0"/>
              <a:t>26-</a:t>
            </a:r>
            <a:fld id="{9D7DD268-839C-449F-BC04-AA8539A8F9BA}" type="slidenum">
              <a:rPr lang="en-US" smtClean="0"/>
              <a:pPr/>
              <a:t>7</a:t>
            </a:fld>
            <a:endParaRPr lang="en-US" dirty="0"/>
          </a:p>
        </p:txBody>
      </p:sp>
      <p:sp>
        <p:nvSpPr>
          <p:cNvPr id="5126" name="Rectangle 2"/>
          <p:cNvSpPr>
            <a:spLocks noGrp="1" noChangeArrowheads="1"/>
          </p:cNvSpPr>
          <p:nvPr>
            <p:ph type="title"/>
          </p:nvPr>
        </p:nvSpPr>
        <p:spPr/>
        <p:txBody>
          <a:bodyPr/>
          <a:lstStyle/>
          <a:p>
            <a:pPr eaLnBrk="1" hangingPunct="1"/>
            <a:r>
              <a:rPr lang="en-US" sz="2400" b="1" dirty="0"/>
              <a:t>An Ethernet Switch</a:t>
            </a:r>
          </a:p>
        </p:txBody>
      </p:sp>
      <p:graphicFrame>
        <p:nvGraphicFramePr>
          <p:cNvPr id="5122" name="Object 7">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88030448"/>
              </p:ext>
            </p:extLst>
          </p:nvPr>
        </p:nvGraphicFramePr>
        <p:xfrm>
          <a:off x="1507446" y="1371599"/>
          <a:ext cx="6121400" cy="5000625"/>
        </p:xfrm>
        <a:graphic>
          <a:graphicData uri="http://schemas.openxmlformats.org/presentationml/2006/ole">
            <mc:AlternateContent xmlns:mc="http://schemas.openxmlformats.org/markup-compatibility/2006">
              <mc:Choice xmlns:v="urn:schemas-microsoft-com:vml" Requires="v">
                <p:oleObj name="Visio" r:id="rId2" imgW="6835444" imgH="5584217" progId="Visio.Drawing.11">
                  <p:embed/>
                </p:oleObj>
              </mc:Choice>
              <mc:Fallback>
                <p:oleObj name="Visio" r:id="rId2" imgW="6835444" imgH="5584217" progId="Visio.Drawing.11">
                  <p:embed/>
                  <p:pic>
                    <p:nvPicPr>
                      <p:cNvPr id="0" name="Picture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446" y="1371599"/>
                        <a:ext cx="6121400" cy="500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p:cNvSpPr>
            <a:spLocks noGrp="1"/>
          </p:cNvSpPr>
          <p:nvPr>
            <p:ph type="ftr" sz="quarter" idx="11"/>
          </p:nvPr>
        </p:nvSpPr>
        <p:spPr>
          <a:noFill/>
        </p:spPr>
        <p:txBody>
          <a:bodyPr/>
          <a:lstStyle/>
          <a:p>
            <a:r>
              <a:rPr lang="en-US"/>
              <a:t>CS 2600 Computer Networks I</a:t>
            </a:r>
          </a:p>
        </p:txBody>
      </p:sp>
      <p:sp>
        <p:nvSpPr>
          <p:cNvPr id="10244" name="Slide Number Placeholder 3"/>
          <p:cNvSpPr>
            <a:spLocks noGrp="1"/>
          </p:cNvSpPr>
          <p:nvPr>
            <p:ph type="sldNum" sz="quarter" idx="12"/>
          </p:nvPr>
        </p:nvSpPr>
        <p:spPr>
          <a:noFill/>
        </p:spPr>
        <p:txBody>
          <a:bodyPr/>
          <a:lstStyle/>
          <a:p>
            <a:r>
              <a:rPr lang="en-US" dirty="0"/>
              <a:t>26-</a:t>
            </a:r>
            <a:fld id="{7C6EF4AA-3B35-40D9-A287-7158CCBF4520}" type="slidenum">
              <a:rPr lang="en-US" smtClean="0"/>
              <a:pPr/>
              <a:t>8</a:t>
            </a:fld>
            <a:endParaRPr lang="en-US" dirty="0"/>
          </a:p>
        </p:txBody>
      </p:sp>
      <p:sp>
        <p:nvSpPr>
          <p:cNvPr id="10245" name="Rectangle 2"/>
          <p:cNvSpPr>
            <a:spLocks noGrp="1" noChangeArrowheads="1"/>
          </p:cNvSpPr>
          <p:nvPr>
            <p:ph idx="4294967295"/>
          </p:nvPr>
        </p:nvSpPr>
        <p:spPr>
          <a:xfrm>
            <a:off x="457200" y="1417638"/>
            <a:ext cx="8153400" cy="4953000"/>
          </a:xfrm>
        </p:spPr>
        <p:txBody>
          <a:bodyPr/>
          <a:lstStyle/>
          <a:p>
            <a:pPr marL="347663" indent="-347663" eaLnBrk="1" hangingPunct="1"/>
            <a:r>
              <a:rPr lang="en-US" sz="1600" i="1" dirty="0">
                <a:latin typeface="Bookman Old Style" pitchFamily="18" charset="0"/>
              </a:rPr>
              <a:t>A collision domain is the set of Ethernet nodes that compete for the same link (and could therefore be involved in a collision with each other)</a:t>
            </a:r>
          </a:p>
          <a:p>
            <a:pPr marL="347663" indent="-347663" eaLnBrk="1" hangingPunct="1"/>
            <a:endParaRPr lang="en-US" sz="1000" b="1" i="1" dirty="0">
              <a:latin typeface="Bookman Old Style" pitchFamily="18" charset="0"/>
            </a:endParaRPr>
          </a:p>
          <a:p>
            <a:pPr marL="347663" indent="-347663" eaLnBrk="1" hangingPunct="1"/>
            <a:r>
              <a:rPr lang="en-US" sz="1600" dirty="0">
                <a:latin typeface="Bookman Old Style" pitchFamily="18" charset="0"/>
              </a:rPr>
              <a:t>With coax and hub-based Ethernets, the entire network segment was a single collision domain</a:t>
            </a:r>
          </a:p>
          <a:p>
            <a:pPr marL="347663" indent="-347663" eaLnBrk="1" hangingPunct="1"/>
            <a:endParaRPr lang="en-US" sz="1000" dirty="0">
              <a:latin typeface="Bookman Old Style" pitchFamily="18" charset="0"/>
            </a:endParaRPr>
          </a:p>
          <a:p>
            <a:pPr marL="347663" indent="-347663" eaLnBrk="1" hangingPunct="1"/>
            <a:r>
              <a:rPr lang="en-US" sz="1600" dirty="0">
                <a:latin typeface="Bookman Old Style" pitchFamily="18" charset="0"/>
              </a:rPr>
              <a:t>With Ethernet switches, each switch port is a separate collision domain, because the memory in the switch can hold a frame during contention until the outbound port becomes available (thus avoiding a collision between two frames competing for that outbound port)</a:t>
            </a:r>
          </a:p>
          <a:p>
            <a:pPr marL="347663" indent="-347663" eaLnBrk="1" hangingPunct="1"/>
            <a:endParaRPr lang="en-US" sz="1000" dirty="0">
              <a:latin typeface="Bookman Old Style" pitchFamily="18" charset="0"/>
            </a:endParaRPr>
          </a:p>
          <a:p>
            <a:pPr marL="347663" indent="-347663" eaLnBrk="1" hangingPunct="1"/>
            <a:r>
              <a:rPr lang="en-US" sz="1600" dirty="0">
                <a:latin typeface="Bookman Old Style" pitchFamily="18" charset="0"/>
              </a:rPr>
              <a:t>Even so, a “collision” can occur if the switch runs out of memory and there is nowhere to store the next inbound frame.  (This will be signaled to the adapter the same way as a true CSMA/CD collision.) </a:t>
            </a:r>
          </a:p>
          <a:p>
            <a:pPr marL="347663" indent="-347663" eaLnBrk="1" hangingPunct="1"/>
            <a:endParaRPr lang="en-US" sz="1000" dirty="0">
              <a:latin typeface="Bookman Old Style" pitchFamily="18" charset="0"/>
            </a:endParaRPr>
          </a:p>
          <a:p>
            <a:pPr marL="347663" indent="-347663" eaLnBrk="1" hangingPunct="1"/>
            <a:r>
              <a:rPr lang="en-US" sz="1600" dirty="0">
                <a:latin typeface="Bookman Old Style" pitchFamily="18" charset="0"/>
              </a:rPr>
              <a:t>A switch collision can also occur if the twisted pair drop cable is configured as half duplex (HDX), and the switch sends a frame to the adapter at the same time that the adapter sends a frame to the switch</a:t>
            </a:r>
          </a:p>
        </p:txBody>
      </p:sp>
      <p:sp>
        <p:nvSpPr>
          <p:cNvPr id="7" name="Rectangle 2">
            <a:extLst>
              <a:ext uri="{C183D7F6-B498-43B3-948B-1728B52AA6E4}">
                <adec:decorative xmlns:adec="http://schemas.microsoft.com/office/drawing/2017/decorative" val="1"/>
              </a:ext>
            </a:extLst>
          </p:cNvPr>
          <p:cNvSpPr txBox="1">
            <a:spLocks noChangeArrowheads="1"/>
          </p:cNvSpPr>
          <p:nvPr/>
        </p:nvSpPr>
        <p:spPr>
          <a:xfrm>
            <a:off x="457200" y="274638"/>
            <a:ext cx="8229600" cy="1143000"/>
          </a:xfrm>
          <a:prstGeom prst="rect">
            <a:avLst/>
          </a:prstGeom>
        </p:spPr>
        <p:txBody>
          <a:bodyPr/>
          <a:lstStyle/>
          <a:p>
            <a:pPr algn="ctr">
              <a:defRPr/>
            </a:pPr>
            <a:endParaRPr lang="en-US" sz="2400" b="1" kern="0" dirty="0">
              <a:solidFill>
                <a:schemeClr val="tx2"/>
              </a:solidFill>
              <a:latin typeface="+mj-lt"/>
              <a:ea typeface="+mj-ea"/>
              <a:cs typeface="+mj-cs"/>
            </a:endParaRPr>
          </a:p>
        </p:txBody>
      </p:sp>
      <p:sp>
        <p:nvSpPr>
          <p:cNvPr id="2" name="Title 1">
            <a:extLst>
              <a:ext uri="{FF2B5EF4-FFF2-40B4-BE49-F238E27FC236}">
                <a16:creationId xmlns:a16="http://schemas.microsoft.com/office/drawing/2014/main" id="{3437B472-22E6-44EA-9677-63881A993206}"/>
              </a:ext>
            </a:extLst>
          </p:cNvPr>
          <p:cNvSpPr>
            <a:spLocks noGrp="1"/>
          </p:cNvSpPr>
          <p:nvPr>
            <p:ph type="title" idx="4294967295"/>
          </p:nvPr>
        </p:nvSpPr>
        <p:spPr/>
        <p:txBody>
          <a:bodyPr/>
          <a:lstStyle/>
          <a:p>
            <a:pPr rtl="0" fontAlgn="base"/>
            <a:r>
              <a:rPr lang="en-US" sz="2400" b="1" dirty="0">
                <a:solidFill>
                  <a:srgbClr val="FFFFFF"/>
                </a:solidFill>
                <a:effectLst/>
                <a:latin typeface="Arial" panose="020B0604020202020204" pitchFamily="34" charset="0"/>
                <a:ea typeface="+mn-ea"/>
                <a:cs typeface="+mn-cs"/>
              </a:rPr>
              <a:t>Ethernet Collision Domains</a:t>
            </a:r>
            <a:endParaRPr lang="en-US" dirty="0">
              <a:effectLst/>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C183D7F6-B498-43B3-948B-1728B52AA6E4}">
                <adec:decorative xmlns:adec="http://schemas.microsoft.com/office/drawing/2017/decorative" val="1"/>
              </a:ext>
            </a:extLst>
          </p:cNvPr>
          <p:cNvSpPr/>
          <p:nvPr/>
        </p:nvSpPr>
        <p:spPr>
          <a:xfrm>
            <a:off x="355600" y="1364343"/>
            <a:ext cx="8418286" cy="49203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3" name="Footer Placeholder 2"/>
          <p:cNvSpPr>
            <a:spLocks noGrp="1"/>
          </p:cNvSpPr>
          <p:nvPr>
            <p:ph type="ftr" sz="quarter" idx="11"/>
          </p:nvPr>
        </p:nvSpPr>
        <p:spPr>
          <a:noFill/>
        </p:spPr>
        <p:txBody>
          <a:bodyPr/>
          <a:lstStyle/>
          <a:p>
            <a:r>
              <a:rPr lang="en-US"/>
              <a:t>CS 2600 Computer Networks I</a:t>
            </a:r>
          </a:p>
        </p:txBody>
      </p:sp>
      <p:sp>
        <p:nvSpPr>
          <p:cNvPr id="10244" name="Slide Number Placeholder 3"/>
          <p:cNvSpPr>
            <a:spLocks noGrp="1"/>
          </p:cNvSpPr>
          <p:nvPr>
            <p:ph type="sldNum" sz="quarter" idx="12"/>
          </p:nvPr>
        </p:nvSpPr>
        <p:spPr>
          <a:noFill/>
        </p:spPr>
        <p:txBody>
          <a:bodyPr/>
          <a:lstStyle/>
          <a:p>
            <a:r>
              <a:rPr lang="en-US" dirty="0"/>
              <a:t>26-</a:t>
            </a:r>
            <a:fld id="{7C6EF4AA-3B35-40D9-A287-7158CCBF4520}" type="slidenum">
              <a:rPr lang="en-US" smtClean="0"/>
              <a:pPr/>
              <a:t>9</a:t>
            </a:fld>
            <a:endParaRPr lang="en-US" dirty="0"/>
          </a:p>
        </p:txBody>
      </p:sp>
      <p:sp>
        <p:nvSpPr>
          <p:cNvPr id="7" name="Rectangle 2">
            <a:extLst>
              <a:ext uri="{C183D7F6-B498-43B3-948B-1728B52AA6E4}">
                <adec:decorative xmlns:adec="http://schemas.microsoft.com/office/drawing/2017/decorative" val="1"/>
              </a:ext>
            </a:extLst>
          </p:cNvPr>
          <p:cNvSpPr txBox="1">
            <a:spLocks noChangeArrowheads="1"/>
          </p:cNvSpPr>
          <p:nvPr/>
        </p:nvSpPr>
        <p:spPr>
          <a:xfrm>
            <a:off x="457200" y="274638"/>
            <a:ext cx="8229600" cy="1143000"/>
          </a:xfrm>
          <a:prstGeom prst="rect">
            <a:avLst/>
          </a:prstGeom>
        </p:spPr>
        <p:txBody>
          <a:bodyPr/>
          <a:lstStyle/>
          <a:p>
            <a:pPr algn="ctr">
              <a:defRPr/>
            </a:pPr>
            <a:endParaRPr lang="en-US" sz="2400" b="1" kern="0" dirty="0">
              <a:solidFill>
                <a:schemeClr val="tx2"/>
              </a:solidFill>
              <a:latin typeface="+mj-lt"/>
              <a:ea typeface="+mj-ea"/>
              <a:cs typeface="+mj-cs"/>
            </a:endParaRPr>
          </a:p>
        </p:txBody>
      </p:sp>
      <p:sp>
        <p:nvSpPr>
          <p:cNvPr id="14" name="TextBox 13"/>
          <p:cNvSpPr txBox="1"/>
          <p:nvPr/>
        </p:nvSpPr>
        <p:spPr>
          <a:xfrm>
            <a:off x="420914" y="4049159"/>
            <a:ext cx="3918857" cy="261610"/>
          </a:xfrm>
          <a:prstGeom prst="rect">
            <a:avLst/>
          </a:prstGeom>
          <a:noFill/>
        </p:spPr>
        <p:txBody>
          <a:bodyPr wrap="square" rtlCol="0">
            <a:spAutoFit/>
          </a:bodyPr>
          <a:lstStyle/>
          <a:p>
            <a:pPr algn="ctr"/>
            <a:r>
              <a:rPr lang="en-US" sz="1100" dirty="0">
                <a:solidFill>
                  <a:schemeClr val="bg1"/>
                </a:solidFill>
                <a:latin typeface="Bookman Old Style" pitchFamily="18" charset="0"/>
              </a:rPr>
              <a:t>Cisco Catalyst 5500 switch (note dual power supplies)</a:t>
            </a:r>
          </a:p>
        </p:txBody>
      </p:sp>
      <p:pic>
        <p:nvPicPr>
          <p:cNvPr id="68617" name="Picture 9" descr="Cisco Catalyst 5500 switch (note dual power supplies)"/>
          <p:cNvPicPr>
            <a:picLocks noChangeAspect="1" noChangeArrowheads="1"/>
          </p:cNvPicPr>
          <p:nvPr/>
        </p:nvPicPr>
        <p:blipFill>
          <a:blip r:embed="rId2" cstate="print"/>
          <a:srcRect/>
          <a:stretch>
            <a:fillRect/>
          </a:stretch>
        </p:blipFill>
        <p:spPr bwMode="auto">
          <a:xfrm>
            <a:off x="432156" y="1487727"/>
            <a:ext cx="3852167" cy="2554154"/>
          </a:xfrm>
          <a:prstGeom prst="rect">
            <a:avLst/>
          </a:prstGeom>
          <a:noFill/>
          <a:ln w="9525">
            <a:noFill/>
            <a:miter lim="800000"/>
            <a:headEnd/>
            <a:tailEnd/>
          </a:ln>
        </p:spPr>
      </p:pic>
      <p:pic>
        <p:nvPicPr>
          <p:cNvPr id="68619" name="Picture 11" descr="Juniper Ex4200 line of stackable Ethernet switches. "/>
          <p:cNvPicPr>
            <a:picLocks noChangeAspect="1" noChangeArrowheads="1"/>
          </p:cNvPicPr>
          <p:nvPr/>
        </p:nvPicPr>
        <p:blipFill>
          <a:blip r:embed="rId3" cstate="print"/>
          <a:srcRect/>
          <a:stretch>
            <a:fillRect/>
          </a:stretch>
        </p:blipFill>
        <p:spPr bwMode="auto">
          <a:xfrm>
            <a:off x="4582634" y="1497010"/>
            <a:ext cx="4124387" cy="2779807"/>
          </a:xfrm>
          <a:prstGeom prst="rect">
            <a:avLst/>
          </a:prstGeom>
          <a:noFill/>
          <a:ln w="9525">
            <a:noFill/>
            <a:miter lim="800000"/>
            <a:headEnd/>
            <a:tailEnd/>
          </a:ln>
        </p:spPr>
      </p:pic>
      <p:sp>
        <p:nvSpPr>
          <p:cNvPr id="18" name="TextBox 17"/>
          <p:cNvSpPr txBox="1"/>
          <p:nvPr/>
        </p:nvSpPr>
        <p:spPr>
          <a:xfrm>
            <a:off x="4534817" y="4041658"/>
            <a:ext cx="4173754" cy="276999"/>
          </a:xfrm>
          <a:prstGeom prst="rect">
            <a:avLst/>
          </a:prstGeom>
          <a:noFill/>
        </p:spPr>
        <p:txBody>
          <a:bodyPr wrap="square" rtlCol="0">
            <a:spAutoFit/>
          </a:bodyPr>
          <a:lstStyle/>
          <a:p>
            <a:pPr algn="ctr"/>
            <a:r>
              <a:rPr lang="en-US" sz="1200" dirty="0">
                <a:solidFill>
                  <a:schemeClr val="bg1"/>
                </a:solidFill>
                <a:latin typeface="Bookman Old Style" pitchFamily="18" charset="0"/>
              </a:rPr>
              <a:t>Juniper EX4200 line of stackable Ethernet switches</a:t>
            </a:r>
          </a:p>
        </p:txBody>
      </p:sp>
      <p:pic>
        <p:nvPicPr>
          <p:cNvPr id="68621" name="Picture 13" descr="Netgear GS105 consumer grade switch*"/>
          <p:cNvPicPr>
            <a:picLocks noChangeAspect="1" noChangeArrowheads="1"/>
          </p:cNvPicPr>
          <p:nvPr/>
        </p:nvPicPr>
        <p:blipFill>
          <a:blip r:embed="rId4" cstate="print"/>
          <a:srcRect/>
          <a:stretch>
            <a:fillRect/>
          </a:stretch>
        </p:blipFill>
        <p:spPr bwMode="auto">
          <a:xfrm>
            <a:off x="3131504" y="4545549"/>
            <a:ext cx="2824668" cy="1180337"/>
          </a:xfrm>
          <a:prstGeom prst="rect">
            <a:avLst/>
          </a:prstGeom>
          <a:noFill/>
          <a:ln w="9525">
            <a:noFill/>
            <a:miter lim="800000"/>
            <a:headEnd/>
            <a:tailEnd/>
          </a:ln>
        </p:spPr>
      </p:pic>
      <p:sp>
        <p:nvSpPr>
          <p:cNvPr id="21" name="TextBox 20"/>
          <p:cNvSpPr txBox="1"/>
          <p:nvPr/>
        </p:nvSpPr>
        <p:spPr>
          <a:xfrm>
            <a:off x="2738715" y="5588571"/>
            <a:ext cx="3683857" cy="276999"/>
          </a:xfrm>
          <a:prstGeom prst="rect">
            <a:avLst/>
          </a:prstGeom>
          <a:noFill/>
        </p:spPr>
        <p:txBody>
          <a:bodyPr wrap="square" rtlCol="0">
            <a:spAutoFit/>
          </a:bodyPr>
          <a:lstStyle/>
          <a:p>
            <a:pPr algn="ctr"/>
            <a:r>
              <a:rPr lang="en-US" sz="1200" dirty="0">
                <a:solidFill>
                  <a:schemeClr val="bg1"/>
                </a:solidFill>
                <a:latin typeface="Bookman Old Style" pitchFamily="18" charset="0"/>
              </a:rPr>
              <a:t>Netgear GS105 consumer-grade switch* </a:t>
            </a:r>
          </a:p>
        </p:txBody>
      </p:sp>
      <p:sp>
        <p:nvSpPr>
          <p:cNvPr id="13" name="TextBox 12"/>
          <p:cNvSpPr txBox="1"/>
          <p:nvPr/>
        </p:nvSpPr>
        <p:spPr>
          <a:xfrm>
            <a:off x="338328" y="6005001"/>
            <a:ext cx="8510998" cy="261610"/>
          </a:xfrm>
          <a:prstGeom prst="rect">
            <a:avLst/>
          </a:prstGeom>
          <a:noFill/>
        </p:spPr>
        <p:txBody>
          <a:bodyPr wrap="square" rtlCol="0">
            <a:spAutoFit/>
          </a:bodyPr>
          <a:lstStyle/>
          <a:p>
            <a:r>
              <a:rPr lang="en-US" sz="1100" i="1" dirty="0">
                <a:solidFill>
                  <a:schemeClr val="bg1"/>
                </a:solidFill>
                <a:latin typeface="Bookman Old Style" pitchFamily="18" charset="0"/>
              </a:rPr>
              <a:t>*If you are in the Networking Emphasis, look for a used Netgear EN104TP Ethernet </a:t>
            </a:r>
            <a:r>
              <a:rPr lang="en-US" sz="1100" i="1" u="sng" dirty="0">
                <a:solidFill>
                  <a:schemeClr val="bg1"/>
                </a:solidFill>
                <a:latin typeface="Bookman Old Style" pitchFamily="18" charset="0"/>
              </a:rPr>
              <a:t>hub</a:t>
            </a:r>
            <a:r>
              <a:rPr lang="en-US" sz="1100" i="1" dirty="0">
                <a:solidFill>
                  <a:schemeClr val="bg1"/>
                </a:solidFill>
                <a:latin typeface="Bookman Old Style" pitchFamily="18" charset="0"/>
              </a:rPr>
              <a:t>  (~$50, useful for packet sniffing).</a:t>
            </a:r>
          </a:p>
        </p:txBody>
      </p:sp>
      <p:sp>
        <p:nvSpPr>
          <p:cNvPr id="3" name="Title 2">
            <a:extLst>
              <a:ext uri="{FF2B5EF4-FFF2-40B4-BE49-F238E27FC236}">
                <a16:creationId xmlns:a16="http://schemas.microsoft.com/office/drawing/2014/main" id="{E8F4D1E9-840B-45F7-97FB-1391D898DAC3}"/>
              </a:ext>
            </a:extLst>
          </p:cNvPr>
          <p:cNvSpPr>
            <a:spLocks noGrp="1"/>
          </p:cNvSpPr>
          <p:nvPr>
            <p:ph type="title" idx="4294967295"/>
          </p:nvPr>
        </p:nvSpPr>
        <p:spPr/>
        <p:txBody>
          <a:bodyPr/>
          <a:lstStyle/>
          <a:p>
            <a:pPr rtl="0" fontAlgn="base"/>
            <a:r>
              <a:rPr lang="en-US" sz="2400" b="1" dirty="0">
                <a:solidFill>
                  <a:srgbClr val="FFFFFF"/>
                </a:solidFill>
                <a:effectLst/>
                <a:latin typeface="Arial" panose="020B0604020202020204" pitchFamily="34" charset="0"/>
                <a:ea typeface="+mn-ea"/>
                <a:cs typeface="+mn-cs"/>
              </a:rPr>
              <a:t>Typical Ethernet Switches</a:t>
            </a:r>
            <a:endParaRPr lang="en-US" dirty="0">
              <a:effectLst/>
            </a:endParaRPr>
          </a:p>
          <a:p>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9738</TotalTime>
  <Words>1235</Words>
  <Application>Microsoft Office PowerPoint</Application>
  <PresentationFormat>On-screen Show (4:3)</PresentationFormat>
  <Paragraphs>117</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Bookman Old Style</vt:lpstr>
      <vt:lpstr>Times New Roman</vt:lpstr>
      <vt:lpstr>Default Design</vt:lpstr>
      <vt:lpstr>Visio</vt:lpstr>
      <vt:lpstr>CS 2600 Computer Networks I Dr. Sayeed Sajal  Lecture 26 Bridges, LAN Switches and Spanning Tree </vt:lpstr>
      <vt:lpstr>Figure 3.9  Illustration of a Learning Bridge*</vt:lpstr>
      <vt:lpstr>WiFi Distribution Network Showing Segments Bridged by Access Points</vt:lpstr>
      <vt:lpstr>Example of Forwarding (Based on Figure 3.9)</vt:lpstr>
      <vt:lpstr>Example of Filtering (Based on Figure 3.9)</vt:lpstr>
      <vt:lpstr>Flowchart for Bridge, Switch and WiFi Access Point Learning</vt:lpstr>
      <vt:lpstr>An Ethernet Switch</vt:lpstr>
      <vt:lpstr>Ethernet Collision Domains </vt:lpstr>
      <vt:lpstr>Typical Ethernet Switches </vt:lpstr>
      <vt:lpstr>Enhancing Ethernet Reliability with Redundant Bridges </vt:lpstr>
      <vt:lpstr>Switched Ethernet LAN With Mesh Topology</vt:lpstr>
      <vt:lpstr>Dr. Radia Perlman – Routing Pioneer</vt:lpstr>
      <vt:lpstr>Example of (a) a Cyclic Graph;  (b) a Corresponding Spanning Tree (Adapted from Figure 3.11)</vt:lpstr>
      <vt:lpstr>Bridge Protocol Data Unit* (BPDU) Structure</vt:lpstr>
      <vt:lpstr>Wireshark Capture of BPDUs</vt:lpstr>
      <vt:lpstr>Logic for Finding Root Ports and Designated Ports (1 of 2)</vt:lpstr>
      <vt:lpstr>Logic for Finding Root Ports and Designated Ports (2 of 2)</vt:lpstr>
      <vt:lpstr>Processing BPDUs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Lisa Cannon</cp:lastModifiedBy>
  <cp:revision>753</cp:revision>
  <cp:lastPrinted>2014-12-04T00:15:39Z</cp:lastPrinted>
  <dcterms:created xsi:type="dcterms:W3CDTF">2003-04-27T18:03:04Z</dcterms:created>
  <dcterms:modified xsi:type="dcterms:W3CDTF">2021-11-18T18:18:45Z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