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3"/>
  </p:notesMasterIdLst>
  <p:handoutMasterIdLst>
    <p:handoutMasterId r:id="rId24"/>
  </p:handoutMasterIdLst>
  <p:sldIdLst>
    <p:sldId id="275" r:id="rId2"/>
    <p:sldId id="458" r:id="rId3"/>
    <p:sldId id="459" r:id="rId4"/>
    <p:sldId id="460" r:id="rId5"/>
    <p:sldId id="461" r:id="rId6"/>
    <p:sldId id="462" r:id="rId7"/>
    <p:sldId id="463" r:id="rId8"/>
    <p:sldId id="464" r:id="rId9"/>
    <p:sldId id="465" r:id="rId10"/>
    <p:sldId id="466" r:id="rId11"/>
    <p:sldId id="444" r:id="rId12"/>
    <p:sldId id="443" r:id="rId13"/>
    <p:sldId id="414" r:id="rId14"/>
    <p:sldId id="446" r:id="rId15"/>
    <p:sldId id="447" r:id="rId16"/>
    <p:sldId id="448" r:id="rId17"/>
    <p:sldId id="449" r:id="rId18"/>
    <p:sldId id="415" r:id="rId19"/>
    <p:sldId id="451" r:id="rId20"/>
    <p:sldId id="456" r:id="rId21"/>
    <p:sldId id="467" r:id="rId22"/>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33CC33"/>
    <a:srgbClr val="CC9900"/>
    <a:srgbClr val="993366"/>
    <a:srgbClr val="990099"/>
    <a:srgbClr val="99CC00"/>
    <a:srgbClr val="DDDDDD"/>
    <a:srgbClr val="C0C0C0"/>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385" autoAdjust="0"/>
  </p:normalViewPr>
  <p:slideViewPr>
    <p:cSldViewPr snapToGrid="0">
      <p:cViewPr varScale="1">
        <p:scale>
          <a:sx n="98" d="100"/>
          <a:sy n="98" d="100"/>
        </p:scale>
        <p:origin x="306" y="108"/>
      </p:cViewPr>
      <p:guideLst>
        <p:guide orient="horz" pos="2160"/>
        <p:guide pos="2880"/>
      </p:guideLst>
    </p:cSldViewPr>
  </p:slideViewPr>
  <p:outlineViewPr>
    <p:cViewPr>
      <p:scale>
        <a:sx n="33" d="100"/>
        <a:sy n="33" d="100"/>
      </p:scale>
      <p:origin x="0" y="-3054"/>
    </p:cViewPr>
  </p:outlineViewPr>
  <p:notesTextViewPr>
    <p:cViewPr>
      <p:scale>
        <a:sx n="100" d="100"/>
        <a:sy n="100" d="100"/>
      </p:scale>
      <p:origin x="0" y="0"/>
    </p:cViewPr>
  </p:notesTextViewPr>
  <p:sorterViewPr>
    <p:cViewPr>
      <p:scale>
        <a:sx n="100" d="100"/>
        <a:sy n="100" d="100"/>
      </p:scale>
      <p:origin x="0" y="63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5091" name="Rectangle 3"/>
          <p:cNvSpPr>
            <a:spLocks noGrp="1" noChangeArrowheads="1"/>
          </p:cNvSpPr>
          <p:nvPr>
            <p:ph type="dt" sz="quarter"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5092" name="Rectangle 4"/>
          <p:cNvSpPr>
            <a:spLocks noGrp="1" noChangeArrowheads="1"/>
          </p:cNvSpPr>
          <p:nvPr>
            <p:ph type="ftr" sz="quarter" idx="2"/>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5093" name="Rectangle 5"/>
          <p:cNvSpPr>
            <a:spLocks noGrp="1" noChangeArrowheads="1"/>
          </p:cNvSpPr>
          <p:nvPr>
            <p:ph type="sldNum" sz="quarter" idx="3"/>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5FC1CB4-0769-4DF8-966F-AD64BE744FBE}" type="slidenum">
              <a:rPr lang="en-US"/>
              <a:pPr>
                <a:defRPr/>
              </a:pPr>
              <a:t>‹#›</a:t>
            </a:fld>
            <a:endParaRPr lang="en-US"/>
          </a:p>
        </p:txBody>
      </p:sp>
    </p:spTree>
    <p:extLst>
      <p:ext uri="{BB962C8B-B14F-4D97-AF65-F5344CB8AC3E}">
        <p14:creationId xmlns:p14="http://schemas.microsoft.com/office/powerpoint/2010/main" val="590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4067" name="Rectangle 3"/>
          <p:cNvSpPr>
            <a:spLocks noGrp="1" noChangeArrowheads="1"/>
          </p:cNvSpPr>
          <p:nvPr>
            <p:ph type="dt" idx="1"/>
          </p:nvPr>
        </p:nvSpPr>
        <p:spPr bwMode="auto">
          <a:xfrm>
            <a:off x="3884613"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0" y="4330700"/>
            <a:ext cx="54864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4070" name="Rectangle 6"/>
          <p:cNvSpPr>
            <a:spLocks noGrp="1" noChangeArrowheads="1"/>
          </p:cNvSpPr>
          <p:nvPr>
            <p:ph type="ftr" sz="quarter" idx="4"/>
          </p:nvPr>
        </p:nvSpPr>
        <p:spPr bwMode="auto">
          <a:xfrm>
            <a:off x="0"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4071" name="Rectangle 7"/>
          <p:cNvSpPr>
            <a:spLocks noGrp="1" noChangeArrowheads="1"/>
          </p:cNvSpPr>
          <p:nvPr>
            <p:ph type="sldNum" sz="quarter" idx="5"/>
          </p:nvPr>
        </p:nvSpPr>
        <p:spPr bwMode="auto">
          <a:xfrm>
            <a:off x="3884613" y="8659813"/>
            <a:ext cx="2971800"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B9DDA80-9E50-4F7F-B50E-D2F5E6F7CB3B}" type="slidenum">
              <a:rPr lang="en-US"/>
              <a:pPr>
                <a:defRPr/>
              </a:pPr>
              <a:t>‹#›</a:t>
            </a:fld>
            <a:endParaRPr lang="en-US"/>
          </a:p>
        </p:txBody>
      </p:sp>
    </p:spTree>
    <p:extLst>
      <p:ext uri="{BB962C8B-B14F-4D97-AF65-F5344CB8AC3E}">
        <p14:creationId xmlns:p14="http://schemas.microsoft.com/office/powerpoint/2010/main" val="2457470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042B8154-136E-4F73-ACFB-8D4AADE490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4FD39F22-F716-43C0-9D7D-771FED8687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5B733A12-CBAE-4719-9F3E-B408DFBFC1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1-</a:t>
            </a:r>
            <a:fld id="{3FE3A1DB-1827-4696-8867-E913D0D0E8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7FE3D679-E1B9-4994-82A1-91E97A7232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25-</a:t>
            </a:r>
            <a:fld id="{3A5D0888-116A-4584-9C58-4DCDE4B5AA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BC7BADFC-90C1-4762-9814-A02AF36A53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25-</a:t>
            </a:r>
            <a:fld id="{80D42E17-1A19-4B56-81B2-A244DF839B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25-</a:t>
            </a:r>
            <a:fld id="{3CEAA7A6-CD27-457B-A7F8-74D9479F76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25-</a:t>
            </a:r>
            <a:fld id="{C085DAE7-74B7-4A3F-A34D-8CC250CB97F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DA3BB75A-127D-48B4-A3C2-3360694ED29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4/14/19</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 2600 Computer Networks I</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25-</a:t>
            </a:r>
            <a:fld id="{F8A17C3A-3E7E-4FF0-849C-960D220542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0033"/>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smtClean="0"/>
            </a:lvl1pPr>
          </a:lstStyle>
          <a:p>
            <a:pPr>
              <a:defRPr/>
            </a:pPr>
            <a:r>
              <a:rPr lang="en-US"/>
              <a:t>4/14/19</a:t>
            </a:r>
          </a:p>
        </p:txBody>
      </p:sp>
      <p:sp>
        <p:nvSpPr>
          <p:cNvPr id="351237" name="Rectangle 5"/>
          <p:cNvSpPr>
            <a:spLocks noGrp="1" noChangeArrowheads="1"/>
          </p:cNvSpPr>
          <p:nvPr>
            <p:ph type="ftr" sz="quarter" idx="3"/>
          </p:nvPr>
        </p:nvSpPr>
        <p:spPr bwMode="auto">
          <a:xfrm>
            <a:off x="1828800" y="6477000"/>
            <a:ext cx="5486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vl1pPr>
          </a:lstStyle>
          <a:p>
            <a:pPr>
              <a:defRPr/>
            </a:pPr>
            <a:r>
              <a:rPr lang="en-US"/>
              <a:t>CS 2600 Computer Networks I</a:t>
            </a:r>
          </a:p>
        </p:txBody>
      </p:sp>
      <p:sp>
        <p:nvSpPr>
          <p:cNvPr id="351238" name="Rectangle 6"/>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r>
              <a:rPr lang="en-US" dirty="0"/>
              <a:t>26-</a:t>
            </a:r>
            <a:fld id="{76FEE922-B436-4559-8687-B87D106C017C}"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1"/>
          </p:nvPr>
        </p:nvSpPr>
        <p:spPr>
          <a:noFill/>
        </p:spPr>
        <p:txBody>
          <a:bodyPr/>
          <a:lstStyle/>
          <a:p>
            <a:r>
              <a:rPr lang="en-US"/>
              <a:t>CS 2600 Computer Networks I</a:t>
            </a:r>
          </a:p>
        </p:txBody>
      </p:sp>
      <p:sp>
        <p:nvSpPr>
          <p:cNvPr id="7172" name="Slide Number Placeholder 4"/>
          <p:cNvSpPr>
            <a:spLocks noGrp="1"/>
          </p:cNvSpPr>
          <p:nvPr>
            <p:ph type="sldNum" sz="quarter" idx="12"/>
          </p:nvPr>
        </p:nvSpPr>
        <p:spPr>
          <a:noFill/>
        </p:spPr>
        <p:txBody>
          <a:bodyPr/>
          <a:lstStyle/>
          <a:p>
            <a:r>
              <a:rPr lang="en-US" dirty="0"/>
              <a:t>27-</a:t>
            </a:r>
            <a:fld id="{B06E8052-5548-4C3B-B8EB-B66D8FEA5A0F}" type="slidenum">
              <a:rPr lang="en-US" smtClean="0"/>
              <a:pPr/>
              <a:t>1</a:t>
            </a:fld>
            <a:endParaRPr lang="en-US" dirty="0"/>
          </a:p>
        </p:txBody>
      </p:sp>
      <p:sp>
        <p:nvSpPr>
          <p:cNvPr id="7173" name="Rectangle 2"/>
          <p:cNvSpPr>
            <a:spLocks noGrp="1" noChangeArrowheads="1"/>
          </p:cNvSpPr>
          <p:nvPr>
            <p:ph type="title"/>
          </p:nvPr>
        </p:nvSpPr>
        <p:spPr>
          <a:xfrm>
            <a:off x="457200" y="274638"/>
            <a:ext cx="8229600" cy="6126162"/>
          </a:xfrm>
        </p:spPr>
        <p:txBody>
          <a:bodyPr/>
          <a:lstStyle/>
          <a:p>
            <a:pPr eaLnBrk="1" hangingPunct="1"/>
            <a:r>
              <a:rPr lang="en-US" sz="3200" b="1" dirty="0"/>
              <a:t>CS 2600</a:t>
            </a:r>
            <a:br>
              <a:rPr lang="en-US" sz="3200" b="1" dirty="0"/>
            </a:br>
            <a:r>
              <a:rPr lang="en-US" sz="3200" b="1" dirty="0"/>
              <a:t>Computer Networks I</a:t>
            </a:r>
            <a:br>
              <a:rPr lang="en-US" sz="3200" b="1" dirty="0"/>
            </a:br>
            <a:r>
              <a:rPr lang="en-US" sz="3200" b="1" dirty="0"/>
              <a:t>Dr. Sayeed Sajal</a:t>
            </a:r>
            <a:br>
              <a:rPr lang="en-US" sz="3200" b="1" dirty="0"/>
            </a:br>
            <a:br>
              <a:rPr lang="en-US" sz="3200" b="1" dirty="0"/>
            </a:br>
            <a:r>
              <a:rPr lang="en-US" sz="2800" b="1" dirty="0"/>
              <a:t>Lecture 27</a:t>
            </a:r>
            <a:br>
              <a:rPr lang="en-US" sz="2800" b="1" dirty="0"/>
            </a:br>
            <a:r>
              <a:rPr lang="en-US" sz="2800" b="1" dirty="0"/>
              <a:t>Basic Internetworking (IP)</a:t>
            </a:r>
            <a:br>
              <a:rPr lang="en-US" sz="2800" b="1" dirty="0"/>
            </a:b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12" name="Footer Placeholder 4"/>
          <p:cNvSpPr>
            <a:spLocks noGrp="1"/>
          </p:cNvSpPr>
          <p:nvPr>
            <p:ph type="ftr" sz="quarter" idx="11"/>
          </p:nvPr>
        </p:nvSpPr>
        <p:spPr/>
        <p:txBody>
          <a:bodyPr/>
          <a:lstStyle/>
          <a:p>
            <a:pPr>
              <a:defRPr/>
            </a:pPr>
            <a:r>
              <a:rPr lang="en-US"/>
              <a:t>CS 2600 Computer Networks I</a:t>
            </a:r>
          </a:p>
        </p:txBody>
      </p:sp>
      <p:sp>
        <p:nvSpPr>
          <p:cNvPr id="17413" name="Slide Number Placeholder 5"/>
          <p:cNvSpPr>
            <a:spLocks noGrp="1"/>
          </p:cNvSpPr>
          <p:nvPr>
            <p:ph type="sldNum" sz="quarter" idx="12"/>
          </p:nvPr>
        </p:nvSpPr>
        <p:spPr/>
        <p:txBody>
          <a:bodyPr/>
          <a:lstStyle/>
          <a:p>
            <a:pPr>
              <a:defRPr/>
            </a:pPr>
            <a:r>
              <a:rPr lang="en-US" dirty="0"/>
              <a:t>27-</a:t>
            </a:r>
            <a:fld id="{42C0457D-FAE8-43B6-8EBE-238697CC16C0}" type="slidenum">
              <a:rPr lang="en-US" smtClean="0"/>
              <a:pPr>
                <a:defRPr/>
              </a:pPr>
              <a:t>10</a:t>
            </a:fld>
            <a:endParaRPr lang="en-US" dirty="0"/>
          </a:p>
        </p:txBody>
      </p:sp>
      <p:sp>
        <p:nvSpPr>
          <p:cNvPr id="17414" name="Rectangle 2"/>
          <p:cNvSpPr>
            <a:spLocks noGrp="1" noChangeArrowheads="1"/>
          </p:cNvSpPr>
          <p:nvPr>
            <p:ph type="title"/>
          </p:nvPr>
        </p:nvSpPr>
        <p:spPr>
          <a:xfrm>
            <a:off x="457200" y="274638"/>
            <a:ext cx="8229600" cy="814423"/>
          </a:xfrm>
        </p:spPr>
        <p:txBody>
          <a:bodyPr/>
          <a:lstStyle/>
          <a:p>
            <a:pPr eaLnBrk="1" hangingPunct="1"/>
            <a:r>
              <a:rPr lang="en-US" sz="2400" b="1" dirty="0"/>
              <a:t>The Completed Spanning Tree</a:t>
            </a:r>
            <a:br>
              <a:rPr lang="en-US" sz="2400" b="1" dirty="0"/>
            </a:br>
            <a:r>
              <a:rPr lang="en-US" sz="1800" b="1" dirty="0"/>
              <a:t>(9 of 9)</a:t>
            </a:r>
            <a:endParaRPr lang="en-US" sz="1800" dirty="0"/>
          </a:p>
        </p:txBody>
      </p:sp>
      <p:graphicFrame>
        <p:nvGraphicFramePr>
          <p:cNvPr id="17410"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875054947"/>
              </p:ext>
            </p:extLst>
          </p:nvPr>
        </p:nvGraphicFramePr>
        <p:xfrm>
          <a:off x="2600551" y="1074738"/>
          <a:ext cx="3974467" cy="3620633"/>
        </p:xfrm>
        <a:graphic>
          <a:graphicData uri="http://schemas.openxmlformats.org/presentationml/2006/ole">
            <mc:AlternateContent xmlns:mc="http://schemas.openxmlformats.org/markup-compatibility/2006">
              <mc:Choice xmlns:v="urn:schemas-microsoft-com:vml" Requires="v">
                <p:oleObj name="Visio" r:id="rId2" imgW="5016069" imgH="4569974" progId="Visio.Drawing.11">
                  <p:embed/>
                </p:oleObj>
              </mc:Choice>
              <mc:Fallback>
                <p:oleObj name="Visio" r:id="rId2" imgW="5016069" imgH="4569974"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551" y="1074738"/>
                        <a:ext cx="3974467" cy="362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Text Box 4"/>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7416" name="Text Box 5"/>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7417" name="Text Box 6"/>
          <p:cNvSpPr txBox="1">
            <a:spLocks noChangeArrowheads="1"/>
          </p:cNvSpPr>
          <p:nvPr/>
        </p:nvSpPr>
        <p:spPr bwMode="auto">
          <a:xfrm>
            <a:off x="3273425" y="2497138"/>
            <a:ext cx="293688" cy="274638"/>
          </a:xfrm>
          <a:prstGeom prst="rect">
            <a:avLst/>
          </a:prstGeom>
          <a:noFill/>
          <a:ln w="9525">
            <a:noFill/>
            <a:miter lim="800000"/>
            <a:headEnd/>
            <a:tailEnd/>
          </a:ln>
        </p:spPr>
        <p:txBody>
          <a:bodyPr wrap="none">
            <a:spAutoFit/>
          </a:bodyPr>
          <a:lstStyle/>
          <a:p>
            <a:r>
              <a:rPr lang="en-US" sz="1200" b="1" dirty="0">
                <a:solidFill>
                  <a:srgbClr val="FF3300"/>
                </a:solidFill>
              </a:rPr>
              <a:t>R</a:t>
            </a:r>
          </a:p>
        </p:txBody>
      </p:sp>
      <p:sp>
        <p:nvSpPr>
          <p:cNvPr id="17418" name="Text Box 7"/>
          <p:cNvSpPr txBox="1">
            <a:spLocks noChangeArrowheads="1"/>
          </p:cNvSpPr>
          <p:nvPr/>
        </p:nvSpPr>
        <p:spPr bwMode="auto">
          <a:xfrm>
            <a:off x="461963" y="4911725"/>
            <a:ext cx="8312150" cy="1069975"/>
          </a:xfrm>
          <a:prstGeom prst="rect">
            <a:avLst/>
          </a:prstGeom>
          <a:noFill/>
          <a:ln w="9525">
            <a:noFill/>
            <a:miter lim="800000"/>
            <a:headEnd/>
            <a:tailEnd/>
          </a:ln>
        </p:spPr>
        <p:txBody>
          <a:bodyPr>
            <a:spAutoFit/>
          </a:bodyPr>
          <a:lstStyle/>
          <a:p>
            <a:pPr marL="225425" indent="-225425"/>
            <a:r>
              <a:rPr lang="en-US" sz="1600">
                <a:latin typeface="Bookman Old Style" pitchFamily="18" charset="0"/>
              </a:rPr>
              <a:t>Similar processes in other parts of the graph will result in removal of all loops.</a:t>
            </a:r>
          </a:p>
          <a:p>
            <a:pPr marL="225425" indent="-225425"/>
            <a:r>
              <a:rPr lang="en-US" sz="1600">
                <a:latin typeface="Bookman Old Style" pitchFamily="18" charset="0"/>
              </a:rPr>
              <a:t>This is the spanning tree after the same techniques have been applied to the</a:t>
            </a:r>
          </a:p>
          <a:p>
            <a:pPr marL="225425" indent="-225425"/>
            <a:r>
              <a:rPr lang="en-US" sz="1600">
                <a:latin typeface="Bookman Old Style" pitchFamily="18" charset="0"/>
              </a:rPr>
              <a:t>remainder of the graph.</a:t>
            </a:r>
          </a:p>
          <a:p>
            <a:pPr marL="225425" indent="-225425"/>
            <a:endParaRPr lang="en-US" sz="1600">
              <a:latin typeface="Bookman Old Style" pitchFamily="18" charset="0"/>
            </a:endParaRPr>
          </a:p>
        </p:txBody>
      </p:sp>
      <p:sp>
        <p:nvSpPr>
          <p:cNvPr id="17419" name="Text Box 8"/>
          <p:cNvSpPr txBox="1">
            <a:spLocks noChangeArrowheads="1"/>
          </p:cNvSpPr>
          <p:nvPr/>
        </p:nvSpPr>
        <p:spPr bwMode="auto">
          <a:xfrm>
            <a:off x="4502150" y="1595438"/>
            <a:ext cx="293688"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7420" name="Text Box 9"/>
          <p:cNvSpPr txBox="1">
            <a:spLocks noChangeArrowheads="1"/>
          </p:cNvSpPr>
          <p:nvPr/>
        </p:nvSpPr>
        <p:spPr bwMode="auto">
          <a:xfrm>
            <a:off x="3276601" y="2060576"/>
            <a:ext cx="293687" cy="274637"/>
          </a:xfrm>
          <a:prstGeom prst="rect">
            <a:avLst/>
          </a:prstGeom>
          <a:noFill/>
          <a:ln w="9525">
            <a:noFill/>
            <a:miter lim="800000"/>
            <a:headEnd/>
            <a:tailEnd/>
          </a:ln>
        </p:spPr>
        <p:txBody>
          <a:bodyPr wrap="none">
            <a:spAutoFit/>
          </a:bodyPr>
          <a:lstStyle/>
          <a:p>
            <a:r>
              <a:rPr lang="en-US" sz="1200" b="1" dirty="0">
                <a:solidFill>
                  <a:srgbClr val="6666FF"/>
                </a:solidFill>
              </a:rPr>
              <a:t>D</a:t>
            </a:r>
          </a:p>
        </p:txBody>
      </p:sp>
      <p:sp>
        <p:nvSpPr>
          <p:cNvPr id="17421" name="Text Box 10"/>
          <p:cNvSpPr txBox="1">
            <a:spLocks noChangeArrowheads="1"/>
          </p:cNvSpPr>
          <p:nvPr/>
        </p:nvSpPr>
        <p:spPr bwMode="auto">
          <a:xfrm>
            <a:off x="4414838" y="2825750"/>
            <a:ext cx="293687"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7422" name="Text Box 11"/>
          <p:cNvSpPr txBox="1">
            <a:spLocks noChangeArrowheads="1"/>
          </p:cNvSpPr>
          <p:nvPr/>
        </p:nvSpPr>
        <p:spPr bwMode="auto">
          <a:xfrm>
            <a:off x="4214360" y="2860221"/>
            <a:ext cx="293687" cy="274638"/>
          </a:xfrm>
          <a:prstGeom prst="rect">
            <a:avLst/>
          </a:prstGeom>
          <a:noFill/>
          <a:ln w="9525">
            <a:noFill/>
            <a:miter lim="800000"/>
            <a:headEnd/>
            <a:tailEnd/>
          </a:ln>
        </p:spPr>
        <p:txBody>
          <a:bodyPr wrap="none">
            <a:spAutoFit/>
          </a:bodyPr>
          <a:lstStyle/>
          <a:p>
            <a:r>
              <a:rPr lang="en-US" sz="1200" b="1" dirty="0">
                <a:solidFill>
                  <a:srgbClr val="6666FF"/>
                </a:solidFill>
              </a:rPr>
              <a:t>D</a:t>
            </a:r>
          </a:p>
        </p:txBody>
      </p:sp>
      <p:grpSp>
        <p:nvGrpSpPr>
          <p:cNvPr id="2" name="Group 12">
            <a:extLst>
              <a:ext uri="{C183D7F6-B498-43B3-948B-1728B52AA6E4}">
                <adec:decorative xmlns:adec="http://schemas.microsoft.com/office/drawing/2017/decorative" val="1"/>
              </a:ext>
            </a:extLst>
          </p:cNvPr>
          <p:cNvGrpSpPr>
            <a:grpSpLocks/>
          </p:cNvGrpSpPr>
          <p:nvPr/>
        </p:nvGrpSpPr>
        <p:grpSpPr bwMode="auto">
          <a:xfrm>
            <a:off x="3657600" y="1455738"/>
            <a:ext cx="127000" cy="111125"/>
            <a:chOff x="1412" y="2829"/>
            <a:chExt cx="55" cy="57"/>
          </a:xfrm>
        </p:grpSpPr>
        <p:sp>
          <p:nvSpPr>
            <p:cNvPr id="17454" name="Line 13"/>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17455" name="Line 14"/>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grpSp>
        <p:nvGrpSpPr>
          <p:cNvPr id="3" name="Group 15">
            <a:extLst>
              <a:ext uri="{C183D7F6-B498-43B3-948B-1728B52AA6E4}">
                <adec:decorative xmlns:adec="http://schemas.microsoft.com/office/drawing/2017/decorative" val="1"/>
              </a:ext>
            </a:extLst>
          </p:cNvPr>
          <p:cNvGrpSpPr>
            <a:grpSpLocks/>
          </p:cNvGrpSpPr>
          <p:nvPr/>
        </p:nvGrpSpPr>
        <p:grpSpPr bwMode="auto">
          <a:xfrm>
            <a:off x="3662363" y="1784350"/>
            <a:ext cx="127000" cy="111125"/>
            <a:chOff x="1412" y="2829"/>
            <a:chExt cx="55" cy="57"/>
          </a:xfrm>
        </p:grpSpPr>
        <p:sp>
          <p:nvSpPr>
            <p:cNvPr id="17452" name="Line 16"/>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17453" name="Line 17"/>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sp>
        <p:nvSpPr>
          <p:cNvPr id="17425" name="Text Box 18"/>
          <p:cNvSpPr txBox="1">
            <a:spLocks noChangeArrowheads="1"/>
          </p:cNvSpPr>
          <p:nvPr/>
        </p:nvSpPr>
        <p:spPr bwMode="auto">
          <a:xfrm>
            <a:off x="4724400" y="1828800"/>
            <a:ext cx="293688"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7426" name="Text Box 19"/>
          <p:cNvSpPr txBox="1">
            <a:spLocks noChangeArrowheads="1"/>
          </p:cNvSpPr>
          <p:nvPr/>
        </p:nvSpPr>
        <p:spPr bwMode="auto">
          <a:xfrm>
            <a:off x="5434013" y="2433638"/>
            <a:ext cx="293687" cy="274637"/>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7427" name="Text Box 20"/>
          <p:cNvSpPr txBox="1">
            <a:spLocks noChangeArrowheads="1"/>
          </p:cNvSpPr>
          <p:nvPr/>
        </p:nvSpPr>
        <p:spPr bwMode="auto">
          <a:xfrm>
            <a:off x="3743325" y="3689350"/>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7428" name="Text Box 21"/>
          <p:cNvSpPr txBox="1">
            <a:spLocks noChangeArrowheads="1"/>
          </p:cNvSpPr>
          <p:nvPr/>
        </p:nvSpPr>
        <p:spPr bwMode="auto">
          <a:xfrm>
            <a:off x="5062538" y="3741738"/>
            <a:ext cx="293687" cy="274637"/>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7429" name="Text Box 22"/>
          <p:cNvSpPr txBox="1">
            <a:spLocks noChangeArrowheads="1"/>
          </p:cNvSpPr>
          <p:nvPr/>
        </p:nvSpPr>
        <p:spPr bwMode="auto">
          <a:xfrm>
            <a:off x="4605338" y="3052763"/>
            <a:ext cx="293688" cy="274638"/>
          </a:xfrm>
          <a:prstGeom prst="rect">
            <a:avLst/>
          </a:prstGeom>
          <a:noFill/>
          <a:ln w="9525">
            <a:noFill/>
            <a:miter lim="800000"/>
            <a:headEnd/>
            <a:tailEnd/>
          </a:ln>
        </p:spPr>
        <p:txBody>
          <a:bodyPr wrap="none">
            <a:spAutoFit/>
          </a:bodyPr>
          <a:lstStyle/>
          <a:p>
            <a:r>
              <a:rPr lang="en-US" sz="1200" b="1" dirty="0">
                <a:solidFill>
                  <a:srgbClr val="6666FF"/>
                </a:solidFill>
              </a:rPr>
              <a:t>D</a:t>
            </a:r>
          </a:p>
        </p:txBody>
      </p:sp>
      <p:sp>
        <p:nvSpPr>
          <p:cNvPr id="17430" name="Text Box 23"/>
          <p:cNvSpPr txBox="1">
            <a:spLocks noChangeArrowheads="1"/>
          </p:cNvSpPr>
          <p:nvPr/>
        </p:nvSpPr>
        <p:spPr bwMode="auto">
          <a:xfrm>
            <a:off x="4229100" y="3300413"/>
            <a:ext cx="293688" cy="276225"/>
          </a:xfrm>
          <a:prstGeom prst="rect">
            <a:avLst/>
          </a:prstGeom>
          <a:noFill/>
          <a:ln w="9525">
            <a:noFill/>
            <a:miter lim="800000"/>
            <a:headEnd/>
            <a:tailEnd/>
          </a:ln>
        </p:spPr>
        <p:txBody>
          <a:bodyPr>
            <a:spAutoFit/>
          </a:bodyPr>
          <a:lstStyle/>
          <a:p>
            <a:r>
              <a:rPr lang="en-US" sz="1200" b="1" dirty="0">
                <a:solidFill>
                  <a:srgbClr val="6666FF"/>
                </a:solidFill>
              </a:rPr>
              <a:t>D</a:t>
            </a:r>
          </a:p>
        </p:txBody>
      </p:sp>
      <p:sp>
        <p:nvSpPr>
          <p:cNvPr id="17431" name="Text Box 24"/>
          <p:cNvSpPr txBox="1">
            <a:spLocks noChangeArrowheads="1"/>
          </p:cNvSpPr>
          <p:nvPr/>
        </p:nvSpPr>
        <p:spPr bwMode="auto">
          <a:xfrm>
            <a:off x="5753100" y="2114550"/>
            <a:ext cx="293688"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7432" name="Text Box 25"/>
          <p:cNvSpPr txBox="1">
            <a:spLocks noChangeArrowheads="1"/>
          </p:cNvSpPr>
          <p:nvPr/>
        </p:nvSpPr>
        <p:spPr bwMode="auto">
          <a:xfrm>
            <a:off x="5033963" y="4176713"/>
            <a:ext cx="293687"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7433" name="Text Box 26"/>
          <p:cNvSpPr txBox="1">
            <a:spLocks noChangeArrowheads="1"/>
          </p:cNvSpPr>
          <p:nvPr/>
        </p:nvSpPr>
        <p:spPr bwMode="auto">
          <a:xfrm>
            <a:off x="5362575" y="3895725"/>
            <a:ext cx="293688" cy="274638"/>
          </a:xfrm>
          <a:prstGeom prst="rect">
            <a:avLst/>
          </a:prstGeom>
          <a:noFill/>
          <a:ln w="9525">
            <a:noFill/>
            <a:miter lim="800000"/>
            <a:headEnd/>
            <a:tailEnd/>
          </a:ln>
        </p:spPr>
        <p:txBody>
          <a:bodyPr wrap="none">
            <a:spAutoFit/>
          </a:bodyPr>
          <a:lstStyle/>
          <a:p>
            <a:r>
              <a:rPr lang="en-US" sz="1200" b="1">
                <a:solidFill>
                  <a:srgbClr val="6666FF"/>
                </a:solidFill>
              </a:rPr>
              <a:t>D</a:t>
            </a:r>
          </a:p>
        </p:txBody>
      </p:sp>
      <p:grpSp>
        <p:nvGrpSpPr>
          <p:cNvPr id="4" name="Group 27">
            <a:extLst>
              <a:ext uri="{C183D7F6-B498-43B3-948B-1728B52AA6E4}">
                <adec:decorative xmlns:adec="http://schemas.microsoft.com/office/drawing/2017/decorative" val="1"/>
              </a:ext>
            </a:extLst>
          </p:cNvPr>
          <p:cNvGrpSpPr>
            <a:grpSpLocks/>
          </p:cNvGrpSpPr>
          <p:nvPr/>
        </p:nvGrpSpPr>
        <p:grpSpPr bwMode="auto">
          <a:xfrm>
            <a:off x="5605463" y="2112963"/>
            <a:ext cx="127000" cy="111125"/>
            <a:chOff x="1412" y="2829"/>
            <a:chExt cx="55" cy="57"/>
          </a:xfrm>
        </p:grpSpPr>
        <p:sp>
          <p:nvSpPr>
            <p:cNvPr id="17450" name="Line 28"/>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17451" name="Line 29"/>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grpSp>
        <p:nvGrpSpPr>
          <p:cNvPr id="5" name="Group 30">
            <a:extLst>
              <a:ext uri="{C183D7F6-B498-43B3-948B-1728B52AA6E4}">
                <adec:decorative xmlns:adec="http://schemas.microsoft.com/office/drawing/2017/decorative" val="1"/>
              </a:ext>
            </a:extLst>
          </p:cNvPr>
          <p:cNvGrpSpPr>
            <a:grpSpLocks/>
          </p:cNvGrpSpPr>
          <p:nvPr/>
        </p:nvGrpSpPr>
        <p:grpSpPr bwMode="auto">
          <a:xfrm>
            <a:off x="3709987" y="4156075"/>
            <a:ext cx="127000" cy="111125"/>
            <a:chOff x="1412" y="2829"/>
            <a:chExt cx="55" cy="57"/>
          </a:xfrm>
        </p:grpSpPr>
        <p:sp>
          <p:nvSpPr>
            <p:cNvPr id="17448" name="Line 31"/>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17449" name="Line 32"/>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grpSp>
        <p:nvGrpSpPr>
          <p:cNvPr id="6" name="Group 33">
            <a:extLst>
              <a:ext uri="{C183D7F6-B498-43B3-948B-1728B52AA6E4}">
                <adec:decorative xmlns:adec="http://schemas.microsoft.com/office/drawing/2017/decorative" val="1"/>
              </a:ext>
            </a:extLst>
          </p:cNvPr>
          <p:cNvGrpSpPr>
            <a:grpSpLocks/>
          </p:cNvGrpSpPr>
          <p:nvPr/>
        </p:nvGrpSpPr>
        <p:grpSpPr bwMode="auto">
          <a:xfrm>
            <a:off x="3709987" y="3822700"/>
            <a:ext cx="127000" cy="111125"/>
            <a:chOff x="1412" y="2829"/>
            <a:chExt cx="55" cy="57"/>
          </a:xfrm>
        </p:grpSpPr>
        <p:sp>
          <p:nvSpPr>
            <p:cNvPr id="17446" name="Line 34"/>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17447" name="Line 35"/>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grpSp>
        <p:nvGrpSpPr>
          <p:cNvPr id="7" name="Group 43">
            <a:extLst>
              <a:ext uri="{C183D7F6-B498-43B3-948B-1728B52AA6E4}">
                <adec:decorative xmlns:adec="http://schemas.microsoft.com/office/drawing/2017/decorative" val="1"/>
              </a:ext>
            </a:extLst>
          </p:cNvPr>
          <p:cNvGrpSpPr>
            <a:grpSpLocks/>
          </p:cNvGrpSpPr>
          <p:nvPr/>
        </p:nvGrpSpPr>
        <p:grpSpPr bwMode="auto">
          <a:xfrm>
            <a:off x="5964243" y="2598738"/>
            <a:ext cx="661988" cy="1573213"/>
            <a:chOff x="3764" y="1825"/>
            <a:chExt cx="417" cy="991"/>
          </a:xfrm>
        </p:grpSpPr>
        <p:sp>
          <p:nvSpPr>
            <p:cNvPr id="17443" name="Line 36"/>
            <p:cNvSpPr>
              <a:spLocks noChangeShapeType="1"/>
            </p:cNvSpPr>
            <p:nvPr/>
          </p:nvSpPr>
          <p:spPr bwMode="auto">
            <a:xfrm flipH="1">
              <a:off x="3764" y="2203"/>
              <a:ext cx="250" cy="613"/>
            </a:xfrm>
            <a:prstGeom prst="line">
              <a:avLst/>
            </a:prstGeom>
            <a:noFill/>
            <a:ln w="9525">
              <a:solidFill>
                <a:schemeClr val="bg1"/>
              </a:solidFill>
              <a:round/>
              <a:headEnd/>
              <a:tailEnd type="triangle" w="med" len="med"/>
            </a:ln>
          </p:spPr>
          <p:txBody>
            <a:bodyPr/>
            <a:lstStyle/>
            <a:p>
              <a:endParaRPr lang="en-US"/>
            </a:p>
          </p:txBody>
        </p:sp>
        <p:sp>
          <p:nvSpPr>
            <p:cNvPr id="17444" name="Text Box 37"/>
            <p:cNvSpPr txBox="1">
              <a:spLocks noChangeArrowheads="1"/>
            </p:cNvSpPr>
            <p:nvPr/>
          </p:nvSpPr>
          <p:spPr bwMode="auto">
            <a:xfrm>
              <a:off x="3847" y="1941"/>
              <a:ext cx="334" cy="271"/>
            </a:xfrm>
            <a:prstGeom prst="rect">
              <a:avLst/>
            </a:prstGeom>
            <a:noFill/>
            <a:ln w="9525">
              <a:noFill/>
              <a:miter lim="800000"/>
              <a:headEnd/>
              <a:tailEnd/>
            </a:ln>
          </p:spPr>
          <p:txBody>
            <a:bodyPr wrap="none">
              <a:spAutoFit/>
            </a:bodyPr>
            <a:lstStyle/>
            <a:p>
              <a:r>
                <a:rPr lang="en-US" sz="1100" dirty="0">
                  <a:solidFill>
                    <a:schemeClr val="bg1"/>
                  </a:solidFill>
                </a:rPr>
                <a:t>Stub</a:t>
              </a:r>
            </a:p>
            <a:p>
              <a:r>
                <a:rPr lang="en-US" sz="1100" dirty="0">
                  <a:solidFill>
                    <a:schemeClr val="bg1"/>
                  </a:solidFill>
                </a:rPr>
                <a:t>LANs</a:t>
              </a:r>
            </a:p>
          </p:txBody>
        </p:sp>
        <p:sp>
          <p:nvSpPr>
            <p:cNvPr id="17445" name="Line 38"/>
            <p:cNvSpPr>
              <a:spLocks noChangeShapeType="1"/>
            </p:cNvSpPr>
            <p:nvPr/>
          </p:nvSpPr>
          <p:spPr bwMode="auto">
            <a:xfrm flipH="1" flipV="1">
              <a:off x="3970" y="1825"/>
              <a:ext cx="62" cy="137"/>
            </a:xfrm>
            <a:prstGeom prst="line">
              <a:avLst/>
            </a:prstGeom>
            <a:noFill/>
            <a:ln w="9525">
              <a:solidFill>
                <a:schemeClr val="bg1"/>
              </a:solidFill>
              <a:round/>
              <a:headEnd/>
              <a:tailEnd type="triangle" w="med" len="med"/>
            </a:ln>
          </p:spPr>
          <p:txBody>
            <a:bodyPr/>
            <a:lstStyle/>
            <a:p>
              <a:endParaRPr lang="en-US"/>
            </a:p>
          </p:txBody>
        </p:sp>
      </p:grpSp>
      <p:grpSp>
        <p:nvGrpSpPr>
          <p:cNvPr id="8" name="Group 42">
            <a:extLst>
              <a:ext uri="{C183D7F6-B498-43B3-948B-1728B52AA6E4}">
                <adec:decorative xmlns:adec="http://schemas.microsoft.com/office/drawing/2017/decorative" val="1"/>
              </a:ext>
            </a:extLst>
          </p:cNvPr>
          <p:cNvGrpSpPr>
            <a:grpSpLocks/>
          </p:cNvGrpSpPr>
          <p:nvPr/>
        </p:nvGrpSpPr>
        <p:grpSpPr bwMode="auto">
          <a:xfrm>
            <a:off x="5095872" y="2868613"/>
            <a:ext cx="1000125" cy="793750"/>
            <a:chOff x="3216" y="1956"/>
            <a:chExt cx="630" cy="500"/>
          </a:xfrm>
        </p:grpSpPr>
        <p:sp>
          <p:nvSpPr>
            <p:cNvPr id="17440" name="Text Box 39"/>
            <p:cNvSpPr txBox="1">
              <a:spLocks noChangeArrowheads="1"/>
            </p:cNvSpPr>
            <p:nvPr/>
          </p:nvSpPr>
          <p:spPr bwMode="auto">
            <a:xfrm>
              <a:off x="3216" y="2124"/>
              <a:ext cx="630" cy="165"/>
            </a:xfrm>
            <a:prstGeom prst="rect">
              <a:avLst/>
            </a:prstGeom>
            <a:noFill/>
            <a:ln w="9525">
              <a:noFill/>
              <a:miter lim="800000"/>
              <a:headEnd/>
              <a:tailEnd/>
            </a:ln>
          </p:spPr>
          <p:txBody>
            <a:bodyPr wrap="none">
              <a:spAutoFit/>
            </a:bodyPr>
            <a:lstStyle/>
            <a:p>
              <a:r>
                <a:rPr lang="en-US" sz="1100" dirty="0">
                  <a:solidFill>
                    <a:schemeClr val="bg1"/>
                  </a:solidFill>
                </a:rPr>
                <a:t>Transit LANs</a:t>
              </a:r>
            </a:p>
          </p:txBody>
        </p:sp>
        <p:sp>
          <p:nvSpPr>
            <p:cNvPr id="17441" name="Line 40"/>
            <p:cNvSpPr>
              <a:spLocks noChangeShapeType="1"/>
            </p:cNvSpPr>
            <p:nvPr/>
          </p:nvSpPr>
          <p:spPr bwMode="auto">
            <a:xfrm>
              <a:off x="3464" y="2280"/>
              <a:ext cx="100" cy="176"/>
            </a:xfrm>
            <a:prstGeom prst="line">
              <a:avLst/>
            </a:prstGeom>
            <a:noFill/>
            <a:ln w="9525">
              <a:solidFill>
                <a:schemeClr val="bg1"/>
              </a:solidFill>
              <a:round/>
              <a:headEnd/>
              <a:tailEnd type="triangle" w="med" len="med"/>
            </a:ln>
          </p:spPr>
          <p:txBody>
            <a:bodyPr/>
            <a:lstStyle/>
            <a:p>
              <a:endParaRPr lang="en-US"/>
            </a:p>
          </p:txBody>
        </p:sp>
        <p:sp>
          <p:nvSpPr>
            <p:cNvPr id="17442" name="Line 41"/>
            <p:cNvSpPr>
              <a:spLocks noChangeShapeType="1"/>
            </p:cNvSpPr>
            <p:nvPr/>
          </p:nvSpPr>
          <p:spPr bwMode="auto">
            <a:xfrm flipV="1">
              <a:off x="3472" y="1956"/>
              <a:ext cx="80" cy="208"/>
            </a:xfrm>
            <a:prstGeom prst="line">
              <a:avLst/>
            </a:prstGeom>
            <a:noFill/>
            <a:ln w="9525">
              <a:solidFill>
                <a:schemeClr val="bg1"/>
              </a:solidFill>
              <a:round/>
              <a:headEnd/>
              <a:tailEnd type="triangle" w="med" len="med"/>
            </a:ln>
          </p:spPr>
          <p:txBody>
            <a:bodyPr/>
            <a:lstStyle/>
            <a:p>
              <a:endParaRPr lang="en-US"/>
            </a:p>
          </p:txBody>
        </p:sp>
      </p:grpSp>
      <p:sp>
        <p:nvSpPr>
          <p:cNvPr id="17439" name="Text Box 22"/>
          <p:cNvSpPr txBox="1">
            <a:spLocks noChangeArrowheads="1"/>
          </p:cNvSpPr>
          <p:nvPr/>
        </p:nvSpPr>
        <p:spPr bwMode="auto">
          <a:xfrm>
            <a:off x="4519613" y="3286126"/>
            <a:ext cx="293687" cy="274637"/>
          </a:xfrm>
          <a:prstGeom prst="rect">
            <a:avLst/>
          </a:prstGeom>
          <a:noFill/>
          <a:ln w="9525">
            <a:noFill/>
            <a:miter lim="800000"/>
            <a:headEnd/>
            <a:tailEnd/>
          </a:ln>
        </p:spPr>
        <p:txBody>
          <a:bodyPr wrap="none">
            <a:spAutoFit/>
          </a:bodyPr>
          <a:lstStyle/>
          <a:p>
            <a:r>
              <a:rPr lang="en-US" sz="1200" b="1" dirty="0">
                <a:solidFill>
                  <a:srgbClr val="6666FF"/>
                </a:solidFill>
              </a:rPr>
              <a:t>D</a:t>
            </a:r>
          </a:p>
        </p:txBody>
      </p:sp>
    </p:spTree>
    <p:extLst>
      <p:ext uri="{BB962C8B-B14F-4D97-AF65-F5344CB8AC3E}">
        <p14:creationId xmlns:p14="http://schemas.microsoft.com/office/powerpoint/2010/main" val="362999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1"/>
          </p:nvPr>
        </p:nvSpPr>
        <p:spPr>
          <a:noFill/>
        </p:spPr>
        <p:txBody>
          <a:bodyPr/>
          <a:lstStyle/>
          <a:p>
            <a:r>
              <a:rPr lang="en-US"/>
              <a:t>CS 2600 Computer Networks I</a:t>
            </a:r>
          </a:p>
        </p:txBody>
      </p:sp>
      <p:sp>
        <p:nvSpPr>
          <p:cNvPr id="10244" name="Slide Number Placeholder 3"/>
          <p:cNvSpPr>
            <a:spLocks noGrp="1"/>
          </p:cNvSpPr>
          <p:nvPr>
            <p:ph type="sldNum" sz="quarter" idx="12"/>
          </p:nvPr>
        </p:nvSpPr>
        <p:spPr>
          <a:noFill/>
        </p:spPr>
        <p:txBody>
          <a:bodyPr/>
          <a:lstStyle/>
          <a:p>
            <a:r>
              <a:rPr lang="en-US" dirty="0"/>
              <a:t>27-</a:t>
            </a:r>
            <a:fld id="{7C6EF4AA-3B35-40D9-A287-7158CCBF4520}" type="slidenum">
              <a:rPr lang="en-US" smtClean="0"/>
              <a:pPr/>
              <a:t>11</a:t>
            </a:fld>
            <a:endParaRPr lang="en-US" dirty="0"/>
          </a:p>
        </p:txBody>
      </p:sp>
      <p:sp>
        <p:nvSpPr>
          <p:cNvPr id="10245" name="Rectangle 2"/>
          <p:cNvSpPr>
            <a:spLocks noGrp="1" noChangeArrowheads="1"/>
          </p:cNvSpPr>
          <p:nvPr>
            <p:ph idx="4294967295"/>
          </p:nvPr>
        </p:nvSpPr>
        <p:spPr>
          <a:xfrm>
            <a:off x="457200" y="1447800"/>
            <a:ext cx="8153400" cy="4953000"/>
          </a:xfrm>
        </p:spPr>
        <p:txBody>
          <a:bodyPr/>
          <a:lstStyle/>
          <a:p>
            <a:r>
              <a:rPr lang="en-US" sz="1600" dirty="0">
                <a:latin typeface="Bookman Old Style" pitchFamily="18" charset="0"/>
              </a:rPr>
              <a:t>With all of the loops removed, alternate paths aren't available for routing frames around a congested switch</a:t>
            </a:r>
          </a:p>
          <a:p>
            <a:endParaRPr lang="en-US" sz="1600" dirty="0">
              <a:latin typeface="Bookman Old Style" pitchFamily="18" charset="0"/>
            </a:endParaRPr>
          </a:p>
          <a:p>
            <a:r>
              <a:rPr lang="en-US" sz="1600" dirty="0">
                <a:latin typeface="Bookman Old Style" pitchFamily="18" charset="0"/>
              </a:rPr>
              <a:t>Without alternate paths, we can’t do </a:t>
            </a:r>
            <a:r>
              <a:rPr lang="en-US" sz="1600" i="1" dirty="0">
                <a:latin typeface="Bookman Old Style" pitchFamily="18" charset="0"/>
              </a:rPr>
              <a:t>load leveling</a:t>
            </a:r>
            <a:r>
              <a:rPr lang="en-US" sz="1600" dirty="0">
                <a:latin typeface="Bookman Old Style" pitchFamily="18" charset="0"/>
              </a:rPr>
              <a:t>, which means dividing the traffic associated with a heavily used connection across several different paths</a:t>
            </a:r>
          </a:p>
          <a:p>
            <a:endParaRPr lang="en-US" sz="1600" dirty="0">
              <a:latin typeface="Bookman Old Style" pitchFamily="18" charset="0"/>
            </a:endParaRPr>
          </a:p>
          <a:p>
            <a:r>
              <a:rPr lang="en-US" sz="1600" dirty="0">
                <a:latin typeface="Bookman Old Style" pitchFamily="18" charset="0"/>
              </a:rPr>
              <a:t>Most importantly, Spanning Tree doesn’t scale</a:t>
            </a:r>
          </a:p>
          <a:p>
            <a:endParaRPr lang="en-US" sz="800" dirty="0">
              <a:latin typeface="Bookman Old Style" pitchFamily="18" charset="0"/>
            </a:endParaRPr>
          </a:p>
          <a:p>
            <a:pPr marL="574675" lvl="1" indent="-234950"/>
            <a:r>
              <a:rPr lang="en-US" sz="1600" dirty="0">
                <a:latin typeface="Bookman Old Style" pitchFamily="18" charset="0"/>
              </a:rPr>
              <a:t>In a large spanning tree, lots of traffic will flow through the root</a:t>
            </a:r>
          </a:p>
          <a:p>
            <a:pPr marL="574675" lvl="1" indent="-234950"/>
            <a:endParaRPr lang="en-US" sz="800" dirty="0">
              <a:latin typeface="Bookman Old Style" pitchFamily="18" charset="0"/>
            </a:endParaRPr>
          </a:p>
          <a:p>
            <a:pPr marL="574675" lvl="1" indent="-234950"/>
            <a:r>
              <a:rPr lang="en-US" sz="1600" dirty="0">
                <a:latin typeface="Bookman Old Style" pitchFamily="18" charset="0"/>
              </a:rPr>
              <a:t>As the spanning tree grows, the root ultimately becomes a bottleneck </a:t>
            </a:r>
          </a:p>
          <a:p>
            <a:endParaRPr lang="en-US" sz="2000" dirty="0"/>
          </a:p>
        </p:txBody>
      </p:sp>
      <p:sp>
        <p:nvSpPr>
          <p:cNvPr id="7" name="Rectangle 2">
            <a:extLst>
              <a:ext uri="{C183D7F6-B498-43B3-948B-1728B52AA6E4}">
                <adec:decorative xmlns:adec="http://schemas.microsoft.com/office/drawing/2017/decorative" val="1"/>
              </a:ext>
            </a:extLst>
          </p:cNvPr>
          <p:cNvSpPr txBox="1">
            <a:spLocks noChangeArrowheads="1"/>
          </p:cNvSpPr>
          <p:nvPr/>
        </p:nvSpPr>
        <p:spPr>
          <a:xfrm>
            <a:off x="457200" y="274638"/>
            <a:ext cx="8229600" cy="1143000"/>
          </a:xfrm>
          <a:prstGeom prst="rect">
            <a:avLst/>
          </a:prstGeom>
        </p:spPr>
        <p:txBody>
          <a:bodyPr/>
          <a:lstStyle/>
          <a:p>
            <a:pPr algn="ctr">
              <a:defRPr/>
            </a:pPr>
            <a:endParaRPr lang="en-US" sz="2400" b="1" kern="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9FACE8AF-C1DB-4454-95C9-EBA308248006}"/>
              </a:ext>
            </a:extLst>
          </p:cNvPr>
          <p:cNvSpPr>
            <a:spLocks noGrp="1"/>
          </p:cNvSpPr>
          <p:nvPr>
            <p:ph type="title" idx="4294967295"/>
          </p:nvPr>
        </p:nvSpPr>
        <p:spPr>
          <a:xfrm>
            <a:off x="533400" y="457200"/>
            <a:ext cx="8229600" cy="1143000"/>
          </a:xfrm>
        </p:spPr>
        <p:txBody>
          <a:bodyPr/>
          <a:lstStyle/>
          <a:p>
            <a:pPr rtl="0" fontAlgn="base"/>
            <a:r>
              <a:rPr lang="en-US" sz="2400" b="1" dirty="0">
                <a:solidFill>
                  <a:srgbClr val="FFFFFF"/>
                </a:solidFill>
                <a:effectLst/>
                <a:latin typeface="Arial" panose="020B0604020202020204" pitchFamily="34" charset="0"/>
                <a:ea typeface="+mn-ea"/>
                <a:cs typeface="+mn-cs"/>
              </a:rPr>
              <a:t>Limitations of the Spanning Tree Protocol</a:t>
            </a:r>
            <a:endParaRPr lang="en-US" dirty="0">
              <a:effectLst/>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ooter Placeholder 3"/>
          <p:cNvSpPr>
            <a:spLocks noGrp="1"/>
          </p:cNvSpPr>
          <p:nvPr>
            <p:ph type="ftr" sz="quarter" idx="11"/>
          </p:nvPr>
        </p:nvSpPr>
        <p:spPr/>
        <p:txBody>
          <a:bodyPr/>
          <a:lstStyle/>
          <a:p>
            <a:pPr>
              <a:defRPr/>
            </a:pPr>
            <a:r>
              <a:rPr lang="en-US"/>
              <a:t>CS 2600 Computer Networks I</a:t>
            </a:r>
          </a:p>
        </p:txBody>
      </p:sp>
      <p:sp>
        <p:nvSpPr>
          <p:cNvPr id="24580" name="Slide Number Placeholder 4"/>
          <p:cNvSpPr>
            <a:spLocks noGrp="1"/>
          </p:cNvSpPr>
          <p:nvPr>
            <p:ph type="sldNum" sz="quarter" idx="12"/>
          </p:nvPr>
        </p:nvSpPr>
        <p:spPr/>
        <p:txBody>
          <a:bodyPr/>
          <a:lstStyle/>
          <a:p>
            <a:pPr>
              <a:defRPr/>
            </a:pPr>
            <a:r>
              <a:rPr lang="en-US" dirty="0"/>
              <a:t>27-</a:t>
            </a:r>
            <a:fld id="{B882A96C-817F-4110-A4AB-66D1B95E8186}" type="slidenum">
              <a:rPr lang="en-US" smtClean="0"/>
              <a:pPr>
                <a:defRPr/>
              </a:pPr>
              <a:t>12</a:t>
            </a:fld>
            <a:endParaRPr lang="en-US" dirty="0"/>
          </a:p>
        </p:txBody>
      </p:sp>
      <p:sp>
        <p:nvSpPr>
          <p:cNvPr id="24581" name="Text Box 2"/>
          <p:cNvSpPr txBox="1">
            <a:spLocks noChangeArrowheads="1"/>
          </p:cNvSpPr>
          <p:nvPr/>
        </p:nvSpPr>
        <p:spPr bwMode="auto">
          <a:xfrm>
            <a:off x="1219200" y="2590800"/>
            <a:ext cx="6705600" cy="1006475"/>
          </a:xfrm>
          <a:prstGeom prst="rect">
            <a:avLst/>
          </a:prstGeom>
          <a:noFill/>
          <a:ln w="9525">
            <a:noFill/>
            <a:miter lim="800000"/>
            <a:headEnd/>
            <a:tailEnd/>
          </a:ln>
        </p:spPr>
        <p:txBody>
          <a:bodyPr>
            <a:spAutoFit/>
          </a:bodyPr>
          <a:lstStyle/>
          <a:p>
            <a:pPr algn="ctr"/>
            <a:r>
              <a:rPr lang="en-US" b="1" i="1" dirty="0">
                <a:latin typeface="Bookman Old Style" pitchFamily="18" charset="0"/>
              </a:rPr>
              <a:t>The Seventh Principle of Network Design</a:t>
            </a:r>
            <a:r>
              <a:rPr lang="en-US" dirty="0"/>
              <a:t> </a:t>
            </a:r>
          </a:p>
          <a:p>
            <a:pPr algn="ctr"/>
            <a:endParaRPr lang="en-US" dirty="0">
              <a:latin typeface="Bookman Old Style" pitchFamily="18" charset="0"/>
            </a:endParaRPr>
          </a:p>
          <a:p>
            <a:pPr algn="ctr"/>
            <a:r>
              <a:rPr lang="en-US" b="1" i="1" dirty="0">
                <a:latin typeface="Bookman Old Style" pitchFamily="18" charset="0"/>
              </a:rPr>
              <a:t>“Centralization is the enemy of scalability”</a:t>
            </a:r>
            <a:r>
              <a:rPr lang="en-US" dirty="0">
                <a:latin typeface="Bookman Old Style" pitchFamily="18" charset="0"/>
              </a:rPr>
              <a:t> </a:t>
            </a:r>
          </a:p>
        </p:txBody>
      </p:sp>
      <p:sp>
        <p:nvSpPr>
          <p:cNvPr id="2" name="Title 1">
            <a:extLst>
              <a:ext uri="{FF2B5EF4-FFF2-40B4-BE49-F238E27FC236}">
                <a16:creationId xmlns:a16="http://schemas.microsoft.com/office/drawing/2014/main" id="{66D8EBC8-3093-426B-A102-724A77192769}"/>
              </a:ext>
            </a:extLst>
          </p:cNvPr>
          <p:cNvSpPr>
            <a:spLocks noGrp="1"/>
          </p:cNvSpPr>
          <p:nvPr>
            <p:ph type="title"/>
          </p:nvPr>
        </p:nvSpPr>
        <p:spPr/>
        <p:txBody>
          <a:bodyPr/>
          <a:lstStyle/>
          <a:p>
            <a:r>
              <a:rPr lang="en-US" dirty="0">
                <a:solidFill>
                  <a:srgbClr val="660033"/>
                </a:solidFill>
              </a:rPr>
              <a:t>Slide</a:t>
            </a:r>
            <a:r>
              <a:rPr lang="en-US" baseline="0" dirty="0">
                <a:solidFill>
                  <a:srgbClr val="660033"/>
                </a:solidFill>
              </a:rPr>
              <a:t> 12</a:t>
            </a:r>
            <a:endParaRPr lang="en-US" dirty="0">
              <a:solidFill>
                <a:srgbClr val="66003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1"/>
          </p:nvPr>
        </p:nvSpPr>
        <p:spPr>
          <a:noFill/>
        </p:spPr>
        <p:txBody>
          <a:bodyPr/>
          <a:lstStyle/>
          <a:p>
            <a:r>
              <a:rPr lang="en-US"/>
              <a:t>CS 2600 Computer Networks I</a:t>
            </a:r>
          </a:p>
        </p:txBody>
      </p:sp>
      <p:sp>
        <p:nvSpPr>
          <p:cNvPr id="10244" name="Slide Number Placeholder 3"/>
          <p:cNvSpPr>
            <a:spLocks noGrp="1"/>
          </p:cNvSpPr>
          <p:nvPr>
            <p:ph type="sldNum" sz="quarter" idx="12"/>
          </p:nvPr>
        </p:nvSpPr>
        <p:spPr>
          <a:noFill/>
        </p:spPr>
        <p:txBody>
          <a:bodyPr/>
          <a:lstStyle/>
          <a:p>
            <a:r>
              <a:rPr lang="en-US" dirty="0"/>
              <a:t>27-</a:t>
            </a:r>
            <a:fld id="{7C6EF4AA-3B35-40D9-A287-7158CCBF4520}" type="slidenum">
              <a:rPr lang="en-US" smtClean="0"/>
              <a:pPr/>
              <a:t>13</a:t>
            </a:fld>
            <a:endParaRPr lang="en-US" dirty="0"/>
          </a:p>
        </p:txBody>
      </p:sp>
      <p:sp>
        <p:nvSpPr>
          <p:cNvPr id="10245" name="Rectangle 2"/>
          <p:cNvSpPr>
            <a:spLocks noGrp="1" noChangeArrowheads="1"/>
          </p:cNvSpPr>
          <p:nvPr>
            <p:ph idx="4294967295"/>
          </p:nvPr>
        </p:nvSpPr>
        <p:spPr>
          <a:xfrm>
            <a:off x="457200" y="1447800"/>
            <a:ext cx="8153400" cy="4953000"/>
          </a:xfrm>
        </p:spPr>
        <p:txBody>
          <a:bodyPr/>
          <a:lstStyle/>
          <a:p>
            <a:pPr marL="347663" indent="-347663" eaLnBrk="1" hangingPunct="1">
              <a:spcBef>
                <a:spcPts val="1200"/>
              </a:spcBef>
            </a:pPr>
            <a:r>
              <a:rPr lang="en-US" sz="1600" dirty="0">
                <a:latin typeface="Bookman Old Style" pitchFamily="18" charset="0"/>
              </a:rPr>
              <a:t>The OSI model won’t work – there’s essentially no internetworking capability, and no single network can scale up to serve the whole planet</a:t>
            </a:r>
          </a:p>
          <a:p>
            <a:pPr marL="347663" indent="-347663" eaLnBrk="1" hangingPunct="1">
              <a:spcBef>
                <a:spcPts val="1200"/>
              </a:spcBef>
            </a:pPr>
            <a:r>
              <a:rPr lang="en-US" sz="1600" dirty="0">
                <a:latin typeface="Bookman Old Style" pitchFamily="18" charset="0"/>
              </a:rPr>
              <a:t>The Internet model offers an alternative – connect lots of different networks together (“inter-net”)</a:t>
            </a:r>
          </a:p>
          <a:p>
            <a:pPr marL="347663" indent="-347663" eaLnBrk="1" hangingPunct="1">
              <a:spcBef>
                <a:spcPts val="1200"/>
              </a:spcBef>
            </a:pPr>
            <a:r>
              <a:rPr lang="en-US" sz="1600" dirty="0">
                <a:latin typeface="Bookman Old Style" pitchFamily="18" charset="0"/>
              </a:rPr>
              <a:t>But these networks are dissimilar (datagram vs. virtual circuit, different frame formats and sizes, reliable vs. unreliable, synchronous vs. asynchronous, wire vs. optical vs. wireless, etc.)</a:t>
            </a:r>
          </a:p>
          <a:p>
            <a:pPr marL="347663" indent="-347663" eaLnBrk="1" hangingPunct="1">
              <a:spcBef>
                <a:spcPts val="1200"/>
              </a:spcBef>
            </a:pPr>
            <a:r>
              <a:rPr lang="en-US" sz="1600" dirty="0">
                <a:latin typeface="Bookman Old Style" pitchFamily="18" charset="0"/>
              </a:rPr>
              <a:t>To get these </a:t>
            </a:r>
            <a:r>
              <a:rPr lang="en-US" sz="1600" i="1" dirty="0">
                <a:latin typeface="Bookman Old Style" pitchFamily="18" charset="0"/>
              </a:rPr>
              <a:t>heterogeneous</a:t>
            </a:r>
            <a:r>
              <a:rPr lang="en-US" sz="1600" dirty="0">
                <a:latin typeface="Bookman Old Style" pitchFamily="18" charset="0"/>
              </a:rPr>
              <a:t> networks talking, we need some sort of universal “adapter”</a:t>
            </a:r>
          </a:p>
          <a:p>
            <a:pPr marL="347663" indent="-347663" eaLnBrk="1" hangingPunct="1">
              <a:spcBef>
                <a:spcPts val="1200"/>
              </a:spcBef>
            </a:pPr>
            <a:r>
              <a:rPr lang="en-US" sz="1600" dirty="0">
                <a:latin typeface="Bookman Old Style" pitchFamily="18" charset="0"/>
              </a:rPr>
              <a:t>We’ll also need a system for navigating (</a:t>
            </a:r>
            <a:r>
              <a:rPr lang="en-US" sz="1600" i="1" dirty="0">
                <a:latin typeface="Bookman Old Style" pitchFamily="18" charset="0"/>
              </a:rPr>
              <a:t>routing</a:t>
            </a:r>
            <a:r>
              <a:rPr lang="en-US" sz="1600" dirty="0">
                <a:latin typeface="Bookman Old Style" pitchFamily="18" charset="0"/>
              </a:rPr>
              <a:t>) across all of these heterogeneous networks, but it can’t be dependent on any of the underlying networks – it must sit </a:t>
            </a:r>
            <a:r>
              <a:rPr lang="en-US" sz="1600" i="1" dirty="0">
                <a:latin typeface="Bookman Old Style" pitchFamily="18" charset="0"/>
              </a:rPr>
              <a:t>above</a:t>
            </a:r>
            <a:r>
              <a:rPr lang="en-US" sz="1600" dirty="0">
                <a:latin typeface="Bookman Old Style" pitchFamily="18" charset="0"/>
              </a:rPr>
              <a:t> the individual networks and be independent of them.  MAC addresses won’t work for this because different networks uses different formats.</a:t>
            </a:r>
          </a:p>
          <a:p>
            <a:pPr marL="347663" indent="-347663" eaLnBrk="1" hangingPunct="1">
              <a:spcBef>
                <a:spcPts val="1200"/>
              </a:spcBef>
            </a:pPr>
            <a:r>
              <a:rPr lang="en-US" sz="1600" dirty="0">
                <a:latin typeface="Bookman Old Style" pitchFamily="18" charset="0"/>
              </a:rPr>
              <a:t>The Internet Protocol (IP) solves these problems in a remarkably straightforward fashion, at the cost of some administrative overhead</a:t>
            </a:r>
          </a:p>
        </p:txBody>
      </p:sp>
      <p:sp>
        <p:nvSpPr>
          <p:cNvPr id="7" name="Rectangle 2">
            <a:extLst>
              <a:ext uri="{C183D7F6-B498-43B3-948B-1728B52AA6E4}">
                <adec:decorative xmlns:adec="http://schemas.microsoft.com/office/drawing/2017/decorative" val="1"/>
              </a:ext>
            </a:extLst>
          </p:cNvPr>
          <p:cNvSpPr txBox="1">
            <a:spLocks noChangeArrowheads="1"/>
          </p:cNvSpPr>
          <p:nvPr/>
        </p:nvSpPr>
        <p:spPr>
          <a:xfrm>
            <a:off x="457200" y="274638"/>
            <a:ext cx="8229600" cy="1143000"/>
          </a:xfrm>
          <a:prstGeom prst="rect">
            <a:avLst/>
          </a:prstGeom>
        </p:spPr>
        <p:txBody>
          <a:bodyPr/>
          <a:lstStyle/>
          <a:p>
            <a:pPr algn="ctr">
              <a:defRPr/>
            </a:pPr>
            <a:endParaRPr lang="en-US" sz="2400" b="1" kern="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95D8E3A9-F311-4B5E-B4FC-8BEBD727DF4F}"/>
              </a:ext>
            </a:extLst>
          </p:cNvPr>
          <p:cNvSpPr>
            <a:spLocks noGrp="1"/>
          </p:cNvSpPr>
          <p:nvPr>
            <p:ph type="title" idx="4294967295"/>
          </p:nvPr>
        </p:nvSpPr>
        <p:spPr>
          <a:xfrm>
            <a:off x="457200" y="547013"/>
            <a:ext cx="8229600" cy="1143000"/>
          </a:xfrm>
        </p:spPr>
        <p:txBody>
          <a:bodyPr/>
          <a:lstStyle/>
          <a:p>
            <a:pPr rtl="0" fontAlgn="base"/>
            <a:r>
              <a:rPr lang="en-US" sz="2400" b="1" dirty="0">
                <a:solidFill>
                  <a:srgbClr val="FFFFFF"/>
                </a:solidFill>
                <a:effectLst/>
                <a:latin typeface="Arial" panose="020B0604020202020204" pitchFamily="34" charset="0"/>
                <a:ea typeface="+mn-ea"/>
                <a:cs typeface="+mn-cs"/>
              </a:rPr>
              <a:t>Keys to Solving the Scaling Problem</a:t>
            </a:r>
            <a:endParaRPr lang="en-US" dirty="0">
              <a:effectLst/>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a:noFill/>
        </p:spPr>
        <p:txBody>
          <a:bodyPr/>
          <a:lstStyle/>
          <a:p>
            <a:r>
              <a:rPr lang="en-US"/>
              <a:t>CS 2600 Computer Networks I</a:t>
            </a:r>
          </a:p>
        </p:txBody>
      </p:sp>
      <p:sp>
        <p:nvSpPr>
          <p:cNvPr id="1029" name="Slide Number Placeholder 5"/>
          <p:cNvSpPr>
            <a:spLocks noGrp="1"/>
          </p:cNvSpPr>
          <p:nvPr>
            <p:ph type="sldNum" sz="quarter" idx="12"/>
          </p:nvPr>
        </p:nvSpPr>
        <p:spPr>
          <a:noFill/>
        </p:spPr>
        <p:txBody>
          <a:bodyPr/>
          <a:lstStyle/>
          <a:p>
            <a:r>
              <a:rPr lang="en-US" dirty="0"/>
              <a:t>27-</a:t>
            </a:r>
            <a:fld id="{97C27320-83C6-417A-A943-92F0CC6A9A3C}" type="slidenum">
              <a:rPr lang="en-US" smtClean="0"/>
              <a:pPr/>
              <a:t>14</a:t>
            </a:fld>
            <a:endParaRPr lang="en-US" dirty="0"/>
          </a:p>
        </p:txBody>
      </p:sp>
      <p:sp>
        <p:nvSpPr>
          <p:cNvPr id="1030" name="Rectangle 2"/>
          <p:cNvSpPr>
            <a:spLocks noGrp="1" noChangeArrowheads="1"/>
          </p:cNvSpPr>
          <p:nvPr>
            <p:ph type="title"/>
          </p:nvPr>
        </p:nvSpPr>
        <p:spPr/>
        <p:txBody>
          <a:bodyPr/>
          <a:lstStyle/>
          <a:p>
            <a:pPr eaLnBrk="1" hangingPunct="1"/>
            <a:r>
              <a:rPr lang="en-US" sz="2400" b="1"/>
              <a:t>Internetworking Terminology</a:t>
            </a:r>
          </a:p>
        </p:txBody>
      </p:sp>
      <p:graphicFrame>
        <p:nvGraphicFramePr>
          <p:cNvPr id="1026" name="Object 4">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2912646075"/>
              </p:ext>
            </p:extLst>
          </p:nvPr>
        </p:nvGraphicFramePr>
        <p:xfrm>
          <a:off x="517525" y="1600200"/>
          <a:ext cx="8107363" cy="4076700"/>
        </p:xfrm>
        <a:graphic>
          <a:graphicData uri="http://schemas.openxmlformats.org/presentationml/2006/ole">
            <mc:AlternateContent xmlns:mc="http://schemas.openxmlformats.org/markup-compatibility/2006">
              <mc:Choice xmlns:v="urn:schemas-microsoft-com:vml" Requires="v">
                <p:oleObj name="Visio" r:id="rId2" imgW="8276333" imgH="4161547" progId="Visio.Drawing.11">
                  <p:embed/>
                </p:oleObj>
              </mc:Choice>
              <mc:Fallback>
                <p:oleObj name="Visio" r:id="rId2" imgW="8276333" imgH="4161547" progId="Visio.Drawing.11">
                  <p:embed/>
                  <p:pic>
                    <p:nvPicPr>
                      <p:cNvPr id="0" name="Object 4"/>
                      <p:cNvPicPr>
                        <a:picLocks noChangeAspect="1" noChangeArrowheads="1"/>
                      </p:cNvPicPr>
                      <p:nvPr/>
                    </p:nvPicPr>
                    <p:blipFill>
                      <a:blip r:embed="rId3"/>
                      <a:srcRect/>
                      <a:stretch>
                        <a:fillRect/>
                      </a:stretch>
                    </p:blipFill>
                    <p:spPr bwMode="auto">
                      <a:xfrm>
                        <a:off x="517525" y="1600200"/>
                        <a:ext cx="8107363" cy="407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7"/>
          <p:cNvSpPr>
            <a:spLocks noGrp="1"/>
          </p:cNvSpPr>
          <p:nvPr>
            <p:ph type="ftr" sz="quarter" idx="11"/>
          </p:nvPr>
        </p:nvSpPr>
        <p:spPr>
          <a:noFill/>
        </p:spPr>
        <p:txBody>
          <a:bodyPr/>
          <a:lstStyle/>
          <a:p>
            <a:r>
              <a:rPr lang="en-US"/>
              <a:t>CS 2600 Computer Networks I</a:t>
            </a:r>
          </a:p>
        </p:txBody>
      </p:sp>
      <p:sp>
        <p:nvSpPr>
          <p:cNvPr id="8196" name="Slide Number Placeholder 8"/>
          <p:cNvSpPr>
            <a:spLocks noGrp="1"/>
          </p:cNvSpPr>
          <p:nvPr>
            <p:ph type="sldNum" sz="quarter" idx="12"/>
          </p:nvPr>
        </p:nvSpPr>
        <p:spPr>
          <a:noFill/>
        </p:spPr>
        <p:txBody>
          <a:bodyPr/>
          <a:lstStyle/>
          <a:p>
            <a:r>
              <a:rPr lang="en-US" dirty="0"/>
              <a:t>27-</a:t>
            </a:r>
            <a:fld id="{86898390-22B7-46FD-8CB3-73820E09A23B}" type="slidenum">
              <a:rPr lang="en-US" smtClean="0"/>
              <a:pPr/>
              <a:t>15</a:t>
            </a:fld>
            <a:endParaRPr lang="en-US" dirty="0"/>
          </a:p>
        </p:txBody>
      </p:sp>
      <p:sp>
        <p:nvSpPr>
          <p:cNvPr id="8197" name="Rectangle 2"/>
          <p:cNvSpPr>
            <a:spLocks noGrp="1" noChangeArrowheads="1"/>
          </p:cNvSpPr>
          <p:nvPr>
            <p:ph type="title" sz="quarter"/>
          </p:nvPr>
        </p:nvSpPr>
        <p:spPr/>
        <p:txBody>
          <a:bodyPr/>
          <a:lstStyle/>
          <a:p>
            <a:pPr eaLnBrk="1" hangingPunct="1"/>
            <a:r>
              <a:rPr lang="en-US" sz="2400" b="1" dirty="0"/>
              <a:t>Vint Cerf and Bob Kahn, “Fathers of the Internet”</a:t>
            </a:r>
          </a:p>
        </p:txBody>
      </p:sp>
      <p:sp>
        <p:nvSpPr>
          <p:cNvPr id="8200" name="TextBox 7"/>
          <p:cNvSpPr txBox="1">
            <a:spLocks noChangeArrowheads="1"/>
          </p:cNvSpPr>
          <p:nvPr/>
        </p:nvSpPr>
        <p:spPr bwMode="auto">
          <a:xfrm>
            <a:off x="762000" y="5285366"/>
            <a:ext cx="7503977" cy="1169551"/>
          </a:xfrm>
          <a:prstGeom prst="rect">
            <a:avLst/>
          </a:prstGeom>
          <a:noFill/>
          <a:ln w="9525">
            <a:noFill/>
            <a:miter lim="800000"/>
            <a:headEnd/>
            <a:tailEnd/>
          </a:ln>
        </p:spPr>
        <p:txBody>
          <a:bodyPr wrap="none">
            <a:spAutoFit/>
          </a:bodyPr>
          <a:lstStyle/>
          <a:p>
            <a:r>
              <a:rPr lang="en-US" sz="1400" dirty="0">
                <a:latin typeface="Bookman Old Style" pitchFamily="18" charset="0"/>
              </a:rPr>
              <a:t>Cerf and Kahn have been awarded the following honors (among many):</a:t>
            </a:r>
          </a:p>
          <a:p>
            <a:pPr marL="168275" indent="-168275">
              <a:buFont typeface="Arial" pitchFamily="34" charset="0"/>
              <a:buChar char="•"/>
            </a:pPr>
            <a:r>
              <a:rPr lang="en-US" sz="1400" dirty="0">
                <a:latin typeface="Bookman Old Style" pitchFamily="18" charset="0"/>
              </a:rPr>
              <a:t>National Medal of Technology by President Bill Clinton in 1997</a:t>
            </a:r>
          </a:p>
          <a:p>
            <a:pPr marL="168275" indent="-168275">
              <a:buFont typeface="Arial" pitchFamily="34" charset="0"/>
              <a:buChar char="•"/>
            </a:pPr>
            <a:r>
              <a:rPr lang="en-US" sz="1400" dirty="0">
                <a:latin typeface="Bookman Old Style" pitchFamily="18" charset="0"/>
              </a:rPr>
              <a:t>ACM Turing Award in 2004 (considered the “Nobel Prize” in Computer Science)</a:t>
            </a:r>
          </a:p>
          <a:p>
            <a:pPr marL="168275" indent="-168275">
              <a:buFont typeface="Arial" pitchFamily="34" charset="0"/>
              <a:buChar char="•"/>
            </a:pPr>
            <a:r>
              <a:rPr lang="en-US" sz="1400" dirty="0">
                <a:latin typeface="Bookman Old Style" pitchFamily="18" charset="0"/>
              </a:rPr>
              <a:t>Presidential Medal of Freedom by President George W. Bush in 2005</a:t>
            </a:r>
          </a:p>
          <a:p>
            <a:pPr marL="168275" indent="-168275">
              <a:buFont typeface="Arial" pitchFamily="34" charset="0"/>
              <a:buChar char="•"/>
            </a:pPr>
            <a:r>
              <a:rPr lang="en-US" sz="1400" dirty="0">
                <a:latin typeface="Bookman Old Style" pitchFamily="18" charset="0"/>
              </a:rPr>
              <a:t>Japan Prize for Information Communication Theory and Technology in 2008</a:t>
            </a:r>
          </a:p>
        </p:txBody>
      </p:sp>
      <p:pic>
        <p:nvPicPr>
          <p:cNvPr id="103426" name="Picture 2" descr="Cerf, Kahn, and President George W. Bush standing in front of a yellow curtain and an American flag wearing sui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652" y="1215923"/>
            <a:ext cx="6389522" cy="406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08563" y="1138137"/>
            <a:ext cx="8346331" cy="50583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TCP or UDP</a:t>
            </a:r>
          </a:p>
        </p:txBody>
      </p:sp>
      <p:sp>
        <p:nvSpPr>
          <p:cNvPr id="2053" name="Footer Placeholder 5"/>
          <p:cNvSpPr>
            <a:spLocks noGrp="1"/>
          </p:cNvSpPr>
          <p:nvPr>
            <p:ph type="ftr" sz="quarter" idx="11"/>
          </p:nvPr>
        </p:nvSpPr>
        <p:spPr>
          <a:noFill/>
        </p:spPr>
        <p:txBody>
          <a:bodyPr/>
          <a:lstStyle/>
          <a:p>
            <a:r>
              <a:rPr lang="en-US"/>
              <a:t>CS 2600 Computer Networks I</a:t>
            </a:r>
          </a:p>
        </p:txBody>
      </p:sp>
      <p:sp>
        <p:nvSpPr>
          <p:cNvPr id="2054" name="Slide Number Placeholder 6"/>
          <p:cNvSpPr>
            <a:spLocks noGrp="1"/>
          </p:cNvSpPr>
          <p:nvPr>
            <p:ph type="sldNum" sz="quarter" idx="12"/>
          </p:nvPr>
        </p:nvSpPr>
        <p:spPr>
          <a:noFill/>
        </p:spPr>
        <p:txBody>
          <a:bodyPr/>
          <a:lstStyle/>
          <a:p>
            <a:r>
              <a:rPr lang="en-US" dirty="0"/>
              <a:t>27-</a:t>
            </a:r>
            <a:fld id="{D5038C2E-1BE0-4B91-8D49-CE74267B91CF}" type="slidenum">
              <a:rPr lang="en-US" smtClean="0"/>
              <a:pPr/>
              <a:t>16</a:t>
            </a:fld>
            <a:endParaRPr lang="en-US" dirty="0"/>
          </a:p>
        </p:txBody>
      </p:sp>
      <p:sp>
        <p:nvSpPr>
          <p:cNvPr id="2055" name="Rectangle 2"/>
          <p:cNvSpPr>
            <a:spLocks noGrp="1" noChangeArrowheads="1"/>
          </p:cNvSpPr>
          <p:nvPr>
            <p:ph type="title"/>
          </p:nvPr>
        </p:nvSpPr>
        <p:spPr>
          <a:xfrm>
            <a:off x="457200" y="274638"/>
            <a:ext cx="8229600" cy="863499"/>
          </a:xfrm>
        </p:spPr>
        <p:txBody>
          <a:bodyPr/>
          <a:lstStyle/>
          <a:p>
            <a:pPr eaLnBrk="1" hangingPunct="1"/>
            <a:r>
              <a:rPr lang="en-US" sz="2400" b="1" dirty="0"/>
              <a:t>A Simple Internetwork and Associated Protocol Layers</a:t>
            </a:r>
            <a:br>
              <a:rPr lang="en-US" sz="2400" b="1" dirty="0"/>
            </a:br>
            <a:r>
              <a:rPr lang="en-US" sz="1600" b="1" dirty="0"/>
              <a:t>(Based on Figure 3.14)</a:t>
            </a:r>
          </a:p>
        </p:txBody>
      </p:sp>
      <p:pic>
        <p:nvPicPr>
          <p:cNvPr id="9" name="Picture 5" descr="f03-14-9780123850591 copy"/>
          <p:cNvPicPr>
            <a:picLocks noChangeAspect="1" noChangeArrowheads="1"/>
          </p:cNvPicPr>
          <p:nvPr/>
        </p:nvPicPr>
        <p:blipFill>
          <a:blip r:embed="rId2" cstate="print"/>
          <a:srcRect/>
          <a:stretch>
            <a:fillRect/>
          </a:stretch>
        </p:blipFill>
        <p:spPr bwMode="auto">
          <a:xfrm>
            <a:off x="528159" y="1543716"/>
            <a:ext cx="4464050" cy="3790950"/>
          </a:xfrm>
          <a:prstGeom prst="rect">
            <a:avLst/>
          </a:prstGeom>
          <a:noFill/>
        </p:spPr>
      </p:pic>
      <p:sp>
        <p:nvSpPr>
          <p:cNvPr id="10" name="Rectangle 9"/>
          <p:cNvSpPr/>
          <p:nvPr/>
        </p:nvSpPr>
        <p:spPr>
          <a:xfrm>
            <a:off x="621490" y="1185729"/>
            <a:ext cx="4572000" cy="276999"/>
          </a:xfrm>
          <a:prstGeom prst="rect">
            <a:avLst/>
          </a:prstGeom>
        </p:spPr>
        <p:txBody>
          <a:bodyPr>
            <a:spAutoFit/>
          </a:bodyPr>
          <a:lstStyle/>
          <a:p>
            <a:r>
              <a:rPr lang="en-US" sz="1200" b="1" dirty="0">
                <a:solidFill>
                  <a:schemeClr val="bg1"/>
                </a:solidFill>
              </a:rPr>
              <a:t>A simple internetwork. </a:t>
            </a:r>
            <a:r>
              <a:rPr lang="en-US" sz="1200" b="1" dirty="0" err="1">
                <a:solidFill>
                  <a:schemeClr val="bg1"/>
                </a:solidFill>
              </a:rPr>
              <a:t>H</a:t>
            </a:r>
            <a:r>
              <a:rPr lang="en-US" sz="1200" b="1" i="1" dirty="0" err="1">
                <a:solidFill>
                  <a:schemeClr val="bg1"/>
                </a:solidFill>
              </a:rPr>
              <a:t>n</a:t>
            </a:r>
            <a:r>
              <a:rPr lang="en-US" sz="1200" b="1" dirty="0">
                <a:solidFill>
                  <a:schemeClr val="bg1"/>
                </a:solidFill>
              </a:rPr>
              <a:t> = host; R</a:t>
            </a:r>
            <a:r>
              <a:rPr lang="en-US" sz="1200" b="1" i="1" dirty="0">
                <a:solidFill>
                  <a:schemeClr val="bg1"/>
                </a:solidFill>
              </a:rPr>
              <a:t>n</a:t>
            </a:r>
            <a:r>
              <a:rPr lang="en-US" sz="1200" b="1" dirty="0">
                <a:solidFill>
                  <a:schemeClr val="bg1"/>
                </a:solidFill>
              </a:rPr>
              <a:t> = router.</a:t>
            </a:r>
            <a:r>
              <a:rPr lang="en-GB" sz="1200" b="1" dirty="0">
                <a:solidFill>
                  <a:schemeClr val="bg1"/>
                </a:solidFill>
              </a:rPr>
              <a:t> </a:t>
            </a:r>
          </a:p>
        </p:txBody>
      </p:sp>
      <p:pic>
        <p:nvPicPr>
          <p:cNvPr id="12" name="Picture 5" descr="f03-15-9780123850591 copy"/>
          <p:cNvPicPr>
            <a:picLocks noChangeAspect="1" noChangeArrowheads="1"/>
          </p:cNvPicPr>
          <p:nvPr/>
        </p:nvPicPr>
        <p:blipFill>
          <a:blip r:embed="rId3" cstate="print"/>
          <a:srcRect/>
          <a:stretch>
            <a:fillRect/>
          </a:stretch>
        </p:blipFill>
        <p:spPr bwMode="auto">
          <a:xfrm>
            <a:off x="3425526" y="3696828"/>
            <a:ext cx="5116131" cy="1949770"/>
          </a:xfrm>
          <a:prstGeom prst="rect">
            <a:avLst/>
          </a:prstGeom>
          <a:noFill/>
        </p:spPr>
      </p:pic>
      <p:sp>
        <p:nvSpPr>
          <p:cNvPr id="14" name="Text Box 8"/>
          <p:cNvSpPr txBox="1">
            <a:spLocks noChangeArrowheads="1"/>
          </p:cNvSpPr>
          <p:nvPr/>
        </p:nvSpPr>
        <p:spPr bwMode="auto">
          <a:xfrm>
            <a:off x="3255930" y="5731218"/>
            <a:ext cx="5496184" cy="430887"/>
          </a:xfrm>
          <a:prstGeom prst="rect">
            <a:avLst/>
          </a:prstGeom>
          <a:noFill/>
          <a:ln w="9525" algn="ctr">
            <a:noFill/>
            <a:miter lim="800000"/>
            <a:headEnd/>
            <a:tailEnd/>
          </a:ln>
        </p:spPr>
        <p:txBody>
          <a:bodyPr wrap="square">
            <a:spAutoFit/>
          </a:bodyPr>
          <a:lstStyle/>
          <a:p>
            <a:r>
              <a:rPr lang="en-US" sz="1100" b="1" dirty="0">
                <a:solidFill>
                  <a:schemeClr val="bg1"/>
                </a:solidFill>
                <a:latin typeface="Arial" charset="0"/>
              </a:rPr>
              <a:t>Figure 3.15  A simple internetwork, showing the protocol layers used to connect </a:t>
            </a:r>
          </a:p>
          <a:p>
            <a:r>
              <a:rPr lang="en-US" sz="1100" b="1" dirty="0">
                <a:solidFill>
                  <a:schemeClr val="bg1"/>
                </a:solidFill>
                <a:latin typeface="Arial" charset="0"/>
              </a:rPr>
              <a:t>H5 to H8 in Figure 3.14.  ETH is the protocol that runs over the Ethernet.</a:t>
            </a:r>
            <a:r>
              <a:rPr lang="en-GB" sz="1100" b="1" dirty="0">
                <a:solidFill>
                  <a:schemeClr val="bg1"/>
                </a:solidFill>
                <a:latin typeface="Arial" charset="0"/>
              </a:rPr>
              <a:t> </a:t>
            </a:r>
          </a:p>
        </p:txBody>
      </p:sp>
      <p:sp>
        <p:nvSpPr>
          <p:cNvPr id="16" name="Oval 15">
            <a:extLst>
              <a:ext uri="{C183D7F6-B498-43B3-948B-1728B52AA6E4}">
                <adec:decorative xmlns:adec="http://schemas.microsoft.com/office/drawing/2017/decorative" val="1"/>
              </a:ext>
            </a:extLst>
          </p:cNvPr>
          <p:cNvSpPr/>
          <p:nvPr/>
        </p:nvSpPr>
        <p:spPr>
          <a:xfrm>
            <a:off x="3083605" y="1826531"/>
            <a:ext cx="863600" cy="6749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15405" y="4069359"/>
            <a:ext cx="399822" cy="276999"/>
          </a:xfrm>
          <a:prstGeom prst="rect">
            <a:avLst/>
          </a:prstGeom>
          <a:solidFill>
            <a:schemeClr val="tx1"/>
          </a:solidFill>
        </p:spPr>
        <p:txBody>
          <a:bodyPr wrap="square" lIns="0" tIns="0" rIns="0" bIns="0" rtlCol="0">
            <a:spAutoFit/>
          </a:bodyPr>
          <a:lstStyle/>
          <a:p>
            <a:pPr algn="ctr"/>
            <a:r>
              <a:rPr lang="en-US" sz="900" dirty="0">
                <a:solidFill>
                  <a:schemeClr val="bg1"/>
                </a:solidFill>
              </a:rPr>
              <a:t>TCP &amp; </a:t>
            </a:r>
          </a:p>
          <a:p>
            <a:pPr algn="ctr"/>
            <a:r>
              <a:rPr lang="en-US" sz="900" dirty="0">
                <a:solidFill>
                  <a:schemeClr val="bg1"/>
                </a:solidFill>
              </a:rPr>
              <a:t>UDP</a:t>
            </a:r>
          </a:p>
        </p:txBody>
      </p:sp>
      <p:sp>
        <p:nvSpPr>
          <p:cNvPr id="18" name="TextBox 17"/>
          <p:cNvSpPr txBox="1"/>
          <p:nvPr/>
        </p:nvSpPr>
        <p:spPr>
          <a:xfrm>
            <a:off x="7977415" y="4084749"/>
            <a:ext cx="399822" cy="276999"/>
          </a:xfrm>
          <a:prstGeom prst="rect">
            <a:avLst/>
          </a:prstGeom>
          <a:solidFill>
            <a:schemeClr val="tx1"/>
          </a:solidFill>
        </p:spPr>
        <p:txBody>
          <a:bodyPr wrap="square" lIns="0" tIns="0" rIns="0" bIns="0" rtlCol="0">
            <a:spAutoFit/>
          </a:bodyPr>
          <a:lstStyle/>
          <a:p>
            <a:pPr algn="ctr"/>
            <a:r>
              <a:rPr lang="en-US" sz="900" dirty="0">
                <a:solidFill>
                  <a:schemeClr val="bg1"/>
                </a:solidFill>
              </a:rPr>
              <a:t>TCP &amp; </a:t>
            </a:r>
          </a:p>
          <a:p>
            <a:pPr algn="ctr"/>
            <a:r>
              <a:rPr lang="en-US" sz="900" dirty="0">
                <a:solidFill>
                  <a:schemeClr val="bg1"/>
                </a:solidFill>
              </a:rPr>
              <a:t>UDP</a:t>
            </a:r>
          </a:p>
        </p:txBody>
      </p:sp>
      <p:sp>
        <p:nvSpPr>
          <p:cNvPr id="2" name="TextBox 1"/>
          <p:cNvSpPr txBox="1"/>
          <p:nvPr/>
        </p:nvSpPr>
        <p:spPr>
          <a:xfrm>
            <a:off x="1243170" y="5038997"/>
            <a:ext cx="731290" cy="384721"/>
          </a:xfrm>
          <a:prstGeom prst="rect">
            <a:avLst/>
          </a:prstGeom>
          <a:solidFill>
            <a:schemeClr val="tx1"/>
          </a:solidFill>
        </p:spPr>
        <p:txBody>
          <a:bodyPr wrap="none" rtlCol="0">
            <a:spAutoFit/>
          </a:bodyPr>
          <a:lstStyle/>
          <a:p>
            <a:pPr algn="ctr"/>
            <a:r>
              <a:rPr lang="en-US" sz="950" dirty="0">
                <a:solidFill>
                  <a:schemeClr val="bg1"/>
                </a:solidFill>
              </a:rPr>
              <a:t>Network 1</a:t>
            </a:r>
          </a:p>
          <a:p>
            <a:pPr algn="ctr"/>
            <a:r>
              <a:rPr lang="en-US" sz="950" dirty="0">
                <a:solidFill>
                  <a:schemeClr val="bg1"/>
                </a:solidFill>
              </a:rPr>
              <a:t>(WiFi)</a:t>
            </a:r>
          </a:p>
        </p:txBody>
      </p:sp>
      <p:sp>
        <p:nvSpPr>
          <p:cNvPr id="11" name="Oval 10">
            <a:extLst>
              <a:ext uri="{C183D7F6-B498-43B3-948B-1728B52AA6E4}">
                <adec:decorative xmlns:adec="http://schemas.microsoft.com/office/drawing/2017/decorative" val="1"/>
              </a:ext>
            </a:extLst>
          </p:cNvPr>
          <p:cNvSpPr/>
          <p:nvPr/>
        </p:nvSpPr>
        <p:spPr>
          <a:xfrm>
            <a:off x="745218" y="4369707"/>
            <a:ext cx="863600" cy="67491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540197" y="4931569"/>
            <a:ext cx="376960" cy="328612"/>
          </a:xfrm>
          <a:prstGeom prst="rect">
            <a:avLst/>
          </a:prstGeom>
          <a:solidFill>
            <a:schemeClr val="tx1"/>
          </a:solidFill>
        </p:spPr>
        <p:txBody>
          <a:bodyPr wrap="none" lIns="0" tIns="0" rIns="0" bIns="0" rtlCol="0" anchor="ctr" anchorCtr="0">
            <a:normAutofit/>
          </a:bodyPr>
          <a:lstStyle/>
          <a:p>
            <a:pPr algn="ctr"/>
            <a:r>
              <a:rPr lang="en-US" sz="900" dirty="0">
                <a:solidFill>
                  <a:schemeClr val="bg1"/>
                </a:solidFill>
              </a:rPr>
              <a:t>WiFi</a:t>
            </a:r>
          </a:p>
        </p:txBody>
      </p:sp>
      <p:sp>
        <p:nvSpPr>
          <p:cNvPr id="20" name="TextBox 19"/>
          <p:cNvSpPr txBox="1"/>
          <p:nvPr/>
        </p:nvSpPr>
        <p:spPr>
          <a:xfrm>
            <a:off x="4340297" y="4931569"/>
            <a:ext cx="376960" cy="328612"/>
          </a:xfrm>
          <a:prstGeom prst="rect">
            <a:avLst/>
          </a:prstGeom>
          <a:solidFill>
            <a:schemeClr val="tx1"/>
          </a:solidFill>
        </p:spPr>
        <p:txBody>
          <a:bodyPr wrap="none" lIns="0" tIns="0" rIns="0" bIns="0" rtlCol="0" anchor="ctr" anchorCtr="0">
            <a:normAutofit/>
          </a:bodyPr>
          <a:lstStyle/>
          <a:p>
            <a:pPr algn="ctr"/>
            <a:r>
              <a:rPr lang="en-US" sz="900" b="1" dirty="0">
                <a:solidFill>
                  <a:schemeClr val="bg1">
                    <a:lumMod val="65000"/>
                    <a:lumOff val="35000"/>
                  </a:schemeClr>
                </a:solidFill>
              </a:rPr>
              <a:t>ETH</a:t>
            </a:r>
          </a:p>
        </p:txBody>
      </p:sp>
      <p:sp>
        <p:nvSpPr>
          <p:cNvPr id="3" name="TextBox 2"/>
          <p:cNvSpPr txBox="1"/>
          <p:nvPr/>
        </p:nvSpPr>
        <p:spPr>
          <a:xfrm>
            <a:off x="2857743" y="3764686"/>
            <a:ext cx="567783" cy="1508105"/>
          </a:xfrm>
          <a:prstGeom prst="rect">
            <a:avLst/>
          </a:prstGeom>
          <a:noFill/>
        </p:spPr>
        <p:txBody>
          <a:bodyPr wrap="none" rtlCol="0">
            <a:spAutoFit/>
          </a:bodyPr>
          <a:lstStyle/>
          <a:p>
            <a:pPr algn="ctr"/>
            <a:r>
              <a:rPr lang="en-US" sz="1200" dirty="0">
                <a:solidFill>
                  <a:schemeClr val="bg1"/>
                </a:solidFill>
              </a:rPr>
              <a:t>Layer</a:t>
            </a:r>
            <a:endParaRPr lang="en-US" sz="1050" dirty="0">
              <a:solidFill>
                <a:schemeClr val="bg1"/>
              </a:solidFill>
            </a:endParaRPr>
          </a:p>
          <a:p>
            <a:pPr algn="ctr"/>
            <a:endParaRPr lang="en-US" sz="1000" dirty="0">
              <a:solidFill>
                <a:schemeClr val="bg1"/>
              </a:solidFill>
            </a:endParaRPr>
          </a:p>
          <a:p>
            <a:pPr algn="ctr"/>
            <a:r>
              <a:rPr lang="en-US" sz="1200" dirty="0">
                <a:solidFill>
                  <a:schemeClr val="bg1"/>
                </a:solidFill>
              </a:rPr>
              <a:t>3</a:t>
            </a:r>
          </a:p>
          <a:p>
            <a:pPr algn="ctr"/>
            <a:endParaRPr lang="en-US" sz="1600" dirty="0">
              <a:solidFill>
                <a:schemeClr val="bg1"/>
              </a:solidFill>
            </a:endParaRPr>
          </a:p>
          <a:p>
            <a:pPr algn="ctr"/>
            <a:r>
              <a:rPr lang="en-US" sz="1200" dirty="0">
                <a:solidFill>
                  <a:schemeClr val="bg1"/>
                </a:solidFill>
              </a:rPr>
              <a:t>2</a:t>
            </a:r>
          </a:p>
          <a:p>
            <a:pPr algn="ctr"/>
            <a:endParaRPr lang="en-US" sz="1600" dirty="0">
              <a:solidFill>
                <a:schemeClr val="bg1"/>
              </a:solidFill>
            </a:endParaRPr>
          </a:p>
          <a:p>
            <a:pPr algn="ctr"/>
            <a:r>
              <a:rPr lang="en-US" sz="1200" dirty="0">
                <a:solidFill>
                  <a:schemeClr val="bg1"/>
                </a:solidFill>
              </a:rPr>
              <a:t>1</a:t>
            </a:r>
          </a:p>
        </p:txBody>
      </p:sp>
      <p:sp>
        <p:nvSpPr>
          <p:cNvPr id="4" name="Rectangle 3">
            <a:extLst>
              <a:ext uri="{C183D7F6-B498-43B3-948B-1728B52AA6E4}">
                <adec:decorative xmlns:adec="http://schemas.microsoft.com/office/drawing/2017/decorative" val="1"/>
              </a:ext>
            </a:extLst>
          </p:cNvPr>
          <p:cNvSpPr/>
          <p:nvPr/>
        </p:nvSpPr>
        <p:spPr>
          <a:xfrm>
            <a:off x="1177018" y="3439191"/>
            <a:ext cx="216353" cy="1676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50392" y="3364992"/>
            <a:ext cx="715985" cy="400110"/>
          </a:xfrm>
          <a:prstGeom prst="rect">
            <a:avLst/>
          </a:prstGeom>
          <a:noFill/>
        </p:spPr>
        <p:txBody>
          <a:bodyPr wrap="square" rtlCol="0">
            <a:spAutoFit/>
          </a:bodyPr>
          <a:lstStyle/>
          <a:p>
            <a:pPr algn="ctr"/>
            <a:r>
              <a:rPr lang="en-US" sz="1000" dirty="0">
                <a:solidFill>
                  <a:schemeClr val="bg1"/>
                </a:solidFill>
              </a:rPr>
              <a:t>WiFi (Bridged)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4"/>
          <p:cNvSpPr>
            <a:spLocks noGrp="1"/>
          </p:cNvSpPr>
          <p:nvPr>
            <p:ph type="ftr" sz="quarter" idx="11"/>
          </p:nvPr>
        </p:nvSpPr>
        <p:spPr>
          <a:noFill/>
        </p:spPr>
        <p:txBody>
          <a:bodyPr/>
          <a:lstStyle/>
          <a:p>
            <a:r>
              <a:rPr lang="en-US"/>
              <a:t>CS 2600 Computer Networks I</a:t>
            </a:r>
          </a:p>
        </p:txBody>
      </p:sp>
      <p:sp>
        <p:nvSpPr>
          <p:cNvPr id="3077" name="Slide Number Placeholder 5"/>
          <p:cNvSpPr>
            <a:spLocks noGrp="1"/>
          </p:cNvSpPr>
          <p:nvPr>
            <p:ph type="sldNum" sz="quarter" idx="12"/>
          </p:nvPr>
        </p:nvSpPr>
        <p:spPr>
          <a:noFill/>
        </p:spPr>
        <p:txBody>
          <a:bodyPr/>
          <a:lstStyle/>
          <a:p>
            <a:r>
              <a:rPr lang="en-US" dirty="0"/>
              <a:t>27-</a:t>
            </a:r>
            <a:fld id="{3FD4A71F-9BE5-43B1-904B-A6805CCE2F23}" type="slidenum">
              <a:rPr lang="en-US" smtClean="0"/>
              <a:pPr/>
              <a:t>17</a:t>
            </a:fld>
            <a:endParaRPr lang="en-US" dirty="0"/>
          </a:p>
        </p:txBody>
      </p:sp>
      <p:sp>
        <p:nvSpPr>
          <p:cNvPr id="3078" name="Rectangle 2"/>
          <p:cNvSpPr>
            <a:spLocks noGrp="1" noChangeArrowheads="1"/>
          </p:cNvSpPr>
          <p:nvPr>
            <p:ph type="title"/>
          </p:nvPr>
        </p:nvSpPr>
        <p:spPr/>
        <p:txBody>
          <a:bodyPr/>
          <a:lstStyle/>
          <a:p>
            <a:pPr eaLnBrk="1" hangingPunct="1"/>
            <a:r>
              <a:rPr lang="en-US" sz="2400" b="1"/>
              <a:t>IP as the “Common Denominator”</a:t>
            </a:r>
          </a:p>
        </p:txBody>
      </p:sp>
      <p:graphicFrame>
        <p:nvGraphicFramePr>
          <p:cNvPr id="3074" name="Object 7">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337282558"/>
              </p:ext>
            </p:extLst>
          </p:nvPr>
        </p:nvGraphicFramePr>
        <p:xfrm>
          <a:off x="3227388" y="1373188"/>
          <a:ext cx="2682875" cy="4743450"/>
        </p:xfrm>
        <a:graphic>
          <a:graphicData uri="http://schemas.openxmlformats.org/presentationml/2006/ole">
            <mc:AlternateContent xmlns:mc="http://schemas.openxmlformats.org/markup-compatibility/2006">
              <mc:Choice xmlns:v="urn:schemas-microsoft-com:vml" Requires="v">
                <p:oleObj name="Visio" r:id="rId2" imgW="1875756" imgH="3317522" progId="Visio.Drawing.11">
                  <p:embed/>
                </p:oleObj>
              </mc:Choice>
              <mc:Fallback>
                <p:oleObj name="Visio" r:id="rId2" imgW="1875756" imgH="3317522" progId="Visio.Drawing.11">
                  <p:embed/>
                  <p:pic>
                    <p:nvPicPr>
                      <p:cNvPr id="0" name="Object 7"/>
                      <p:cNvPicPr>
                        <a:picLocks noChangeAspect="1" noChangeArrowheads="1"/>
                      </p:cNvPicPr>
                      <p:nvPr/>
                    </p:nvPicPr>
                    <p:blipFill>
                      <a:blip r:embed="rId3"/>
                      <a:srcRect/>
                      <a:stretch>
                        <a:fillRect/>
                      </a:stretch>
                    </p:blipFill>
                    <p:spPr bwMode="auto">
                      <a:xfrm>
                        <a:off x="3227388" y="1373188"/>
                        <a:ext cx="268287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81000" y="1175657"/>
            <a:ext cx="8382000" cy="5283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4"/>
          <p:cNvSpPr>
            <a:spLocks noGrp="1"/>
          </p:cNvSpPr>
          <p:nvPr>
            <p:ph type="ftr" sz="quarter" idx="11"/>
          </p:nvPr>
        </p:nvSpPr>
        <p:spPr>
          <a:noFill/>
        </p:spPr>
        <p:txBody>
          <a:bodyPr/>
          <a:lstStyle/>
          <a:p>
            <a:r>
              <a:rPr lang="en-US"/>
              <a:t>CS 2600 Computer Networks I</a:t>
            </a:r>
          </a:p>
        </p:txBody>
      </p:sp>
      <p:sp>
        <p:nvSpPr>
          <p:cNvPr id="2053" name="Slide Number Placeholder 5"/>
          <p:cNvSpPr>
            <a:spLocks noGrp="1"/>
          </p:cNvSpPr>
          <p:nvPr>
            <p:ph type="sldNum" sz="quarter" idx="12"/>
          </p:nvPr>
        </p:nvSpPr>
        <p:spPr>
          <a:noFill/>
        </p:spPr>
        <p:txBody>
          <a:bodyPr/>
          <a:lstStyle/>
          <a:p>
            <a:r>
              <a:rPr lang="en-US" dirty="0"/>
              <a:t>27-</a:t>
            </a:r>
            <a:fld id="{7F333BDD-2A20-45FE-91CF-86A1ED77733B}" type="slidenum">
              <a:rPr lang="en-US" smtClean="0"/>
              <a:pPr/>
              <a:t>18</a:t>
            </a:fld>
            <a:endParaRPr lang="en-US" dirty="0"/>
          </a:p>
        </p:txBody>
      </p:sp>
      <p:sp>
        <p:nvSpPr>
          <p:cNvPr id="2054" name="Rectangle 2"/>
          <p:cNvSpPr>
            <a:spLocks noGrp="1" noChangeArrowheads="1"/>
          </p:cNvSpPr>
          <p:nvPr>
            <p:ph type="title"/>
          </p:nvPr>
        </p:nvSpPr>
        <p:spPr/>
        <p:txBody>
          <a:bodyPr/>
          <a:lstStyle/>
          <a:p>
            <a:pPr eaLnBrk="1" hangingPunct="1"/>
            <a:r>
              <a:rPr lang="en-US" sz="2400" b="1" dirty="0"/>
              <a:t>Figure 3.16  IPv4 Packet Header (RFC 791)</a:t>
            </a:r>
            <a:endParaRPr lang="en-US" sz="1400" b="1" dirty="0"/>
          </a:p>
        </p:txBody>
      </p:sp>
      <p:pic>
        <p:nvPicPr>
          <p:cNvPr id="8" name="Picture 5" descr="f03-16-9780123850591 copy"/>
          <p:cNvPicPr>
            <a:picLocks noChangeAspect="1" noChangeArrowheads="1"/>
          </p:cNvPicPr>
          <p:nvPr/>
        </p:nvPicPr>
        <p:blipFill>
          <a:blip r:embed="rId2" cstate="print"/>
          <a:srcRect/>
          <a:stretch>
            <a:fillRect/>
          </a:stretch>
        </p:blipFill>
        <p:spPr bwMode="auto">
          <a:xfrm>
            <a:off x="2414775" y="2842171"/>
            <a:ext cx="4305018" cy="3346646"/>
          </a:xfrm>
          <a:prstGeom prst="rect">
            <a:avLst/>
          </a:prstGeom>
          <a:noFill/>
        </p:spPr>
      </p:pic>
      <p:sp>
        <p:nvSpPr>
          <p:cNvPr id="13" name="TextBox 12"/>
          <p:cNvSpPr txBox="1"/>
          <p:nvPr/>
        </p:nvSpPr>
        <p:spPr>
          <a:xfrm>
            <a:off x="2085068" y="2772455"/>
            <a:ext cx="407484" cy="276999"/>
          </a:xfrm>
          <a:prstGeom prst="rect">
            <a:avLst/>
          </a:prstGeom>
          <a:noFill/>
        </p:spPr>
        <p:txBody>
          <a:bodyPr wrap="none" rtlCol="0">
            <a:spAutoFit/>
          </a:bodyPr>
          <a:lstStyle/>
          <a:p>
            <a:r>
              <a:rPr lang="en-US" sz="1200" dirty="0">
                <a:solidFill>
                  <a:schemeClr val="bg1"/>
                </a:solidFill>
              </a:rPr>
              <a:t>Bit:</a:t>
            </a:r>
          </a:p>
        </p:txBody>
      </p:sp>
      <p:cxnSp>
        <p:nvCxnSpPr>
          <p:cNvPr id="15" name="Straight Arrow Connector 14">
            <a:extLst>
              <a:ext uri="{C183D7F6-B498-43B3-948B-1728B52AA6E4}">
                <adec:decorative xmlns:adec="http://schemas.microsoft.com/office/drawing/2017/decorative" val="1"/>
              </a:ext>
            </a:extLst>
          </p:cNvPr>
          <p:cNvCxnSpPr/>
          <p:nvPr/>
        </p:nvCxnSpPr>
        <p:spPr>
          <a:xfrm flipH="1">
            <a:off x="6788944" y="3033713"/>
            <a:ext cx="4762" cy="1766887"/>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42793" y="3663042"/>
            <a:ext cx="569387" cy="461665"/>
          </a:xfrm>
          <a:prstGeom prst="rect">
            <a:avLst/>
          </a:prstGeom>
          <a:noFill/>
        </p:spPr>
        <p:txBody>
          <a:bodyPr wrap="none" rtlCol="0">
            <a:spAutoFit/>
          </a:bodyPr>
          <a:lstStyle/>
          <a:p>
            <a:pPr algn="ctr"/>
            <a:r>
              <a:rPr lang="en-US" sz="1200" dirty="0">
                <a:solidFill>
                  <a:schemeClr val="bg1"/>
                </a:solidFill>
              </a:rPr>
              <a:t>20</a:t>
            </a:r>
          </a:p>
          <a:p>
            <a:pPr algn="ctr"/>
            <a:r>
              <a:rPr lang="en-US" sz="1200" dirty="0">
                <a:solidFill>
                  <a:schemeClr val="bg1"/>
                </a:solidFill>
              </a:rPr>
              <a:t>Bytes</a:t>
            </a:r>
          </a:p>
        </p:txBody>
      </p:sp>
      <p:pic>
        <p:nvPicPr>
          <p:cNvPr id="96259" name="Picture 3" descr="Ethernet Frame&#10;Layer 1: Network/Hardware (Ethernet) Header&#10;Layer 2: Internet (IP) Header&#10;Layer 3: Transport (TCP or UDP) Header&#10;Layer 4: Application Data (Payload) &#10;Included in IP Packet are layers 2, 3, and 4.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668" y="1721532"/>
            <a:ext cx="5278664" cy="88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7952" y="1225296"/>
            <a:ext cx="5278664" cy="261610"/>
          </a:xfrm>
          <a:prstGeom prst="rect">
            <a:avLst/>
          </a:prstGeom>
          <a:noFill/>
        </p:spPr>
        <p:txBody>
          <a:bodyPr wrap="square" rtlCol="0">
            <a:spAutoFit/>
          </a:bodyPr>
          <a:lstStyle/>
          <a:p>
            <a:pPr algn="ctr"/>
            <a:r>
              <a:rPr lang="en-US" sz="1100" b="1" dirty="0">
                <a:solidFill>
                  <a:schemeClr val="bg1"/>
                </a:solidFill>
              </a:rPr>
              <a:t>Ethernet Frame</a:t>
            </a:r>
          </a:p>
        </p:txBody>
      </p:sp>
      <p:sp>
        <p:nvSpPr>
          <p:cNvPr id="3" name="Arc 2">
            <a:extLst>
              <a:ext uri="{C183D7F6-B498-43B3-948B-1728B52AA6E4}">
                <adec:decorative xmlns:adec="http://schemas.microsoft.com/office/drawing/2017/decorative" val="1"/>
              </a:ext>
            </a:extLst>
          </p:cNvPr>
          <p:cNvSpPr/>
          <p:nvPr/>
        </p:nvSpPr>
        <p:spPr>
          <a:xfrm rot="21287077">
            <a:off x="5399315" y="2497523"/>
            <a:ext cx="188685" cy="812800"/>
          </a:xfrm>
          <a:prstGeom prst="arc">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e 3">
            <a:extLst>
              <a:ext uri="{C183D7F6-B498-43B3-948B-1728B52AA6E4}">
                <adec:decorative xmlns:adec="http://schemas.microsoft.com/office/drawing/2017/decorative" val="1"/>
              </a:ext>
            </a:extLst>
          </p:cNvPr>
          <p:cNvSpPr/>
          <p:nvPr/>
        </p:nvSpPr>
        <p:spPr>
          <a:xfrm rot="5400000">
            <a:off x="4489814" y="-1122054"/>
            <a:ext cx="159657" cy="5273949"/>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C183D7F6-B498-43B3-948B-1728B52AA6E4}">
                <adec:decorative xmlns:adec="http://schemas.microsoft.com/office/drawing/2017/decorative" val="1"/>
              </a:ext>
            </a:extLst>
          </p:cNvPr>
          <p:cNvCxnSpPr/>
          <p:nvPr/>
        </p:nvCxnSpPr>
        <p:spPr>
          <a:xfrm>
            <a:off x="6749653" y="4802981"/>
            <a:ext cx="833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C183D7F6-B498-43B3-948B-1728B52AA6E4}">
                <adec:decorative xmlns:adec="http://schemas.microsoft.com/office/drawing/2017/decorative" val="1"/>
              </a:ext>
            </a:extLst>
          </p:cNvPr>
          <p:cNvCxnSpPr/>
          <p:nvPr/>
        </p:nvCxnSpPr>
        <p:spPr>
          <a:xfrm>
            <a:off x="6752034" y="3033713"/>
            <a:ext cx="833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17720" y="3090672"/>
            <a:ext cx="1983685" cy="184666"/>
          </a:xfrm>
          <a:prstGeom prst="rect">
            <a:avLst/>
          </a:prstGeom>
          <a:solidFill>
            <a:schemeClr val="tx1"/>
          </a:solidFill>
        </p:spPr>
        <p:txBody>
          <a:bodyPr wrap="none" tIns="0" bIns="0" rtlCol="0">
            <a:spAutoFit/>
          </a:bodyPr>
          <a:lstStyle/>
          <a:p>
            <a:r>
              <a:rPr lang="en-US" sz="1200" dirty="0">
                <a:solidFill>
                  <a:schemeClr val="bg1">
                    <a:lumMod val="85000"/>
                    <a:lumOff val="15000"/>
                  </a:schemeClr>
                </a:solidFill>
              </a:rPr>
              <a:t>(Overall IP Packet) Length</a:t>
            </a:r>
          </a:p>
        </p:txBody>
      </p:sp>
      <p:sp>
        <p:nvSpPr>
          <p:cNvPr id="5" name="TextBox 4"/>
          <p:cNvSpPr txBox="1"/>
          <p:nvPr/>
        </p:nvSpPr>
        <p:spPr>
          <a:xfrm>
            <a:off x="3788933" y="3730752"/>
            <a:ext cx="756617" cy="300082"/>
          </a:xfrm>
          <a:prstGeom prst="rect">
            <a:avLst/>
          </a:prstGeom>
          <a:solidFill>
            <a:schemeClr val="tx1"/>
          </a:solidFill>
        </p:spPr>
        <p:txBody>
          <a:bodyPr wrap="none" lIns="0" tIns="0" rIns="0" bIns="0" rtlCol="0">
            <a:spAutoFit/>
          </a:bodyPr>
          <a:lstStyle/>
          <a:p>
            <a:pPr algn="ctr"/>
            <a:r>
              <a:rPr lang="en-US" sz="1200" dirty="0">
                <a:solidFill>
                  <a:schemeClr val="bg1"/>
                </a:solidFill>
              </a:rPr>
              <a:t>Protocol</a:t>
            </a:r>
          </a:p>
          <a:p>
            <a:pPr algn="ctr"/>
            <a:r>
              <a:rPr lang="en-US" sz="750" dirty="0">
                <a:solidFill>
                  <a:schemeClr val="bg1"/>
                </a:solidFill>
              </a:rPr>
              <a:t>(TCP=6 UDP=17)</a:t>
            </a:r>
          </a:p>
        </p:txBody>
      </p:sp>
      <p:sp>
        <p:nvSpPr>
          <p:cNvPr id="19" name="TextBox 18"/>
          <p:cNvSpPr txBox="1"/>
          <p:nvPr/>
        </p:nvSpPr>
        <p:spPr>
          <a:xfrm>
            <a:off x="3128869" y="3099816"/>
            <a:ext cx="609141" cy="169277"/>
          </a:xfrm>
          <a:prstGeom prst="rect">
            <a:avLst/>
          </a:prstGeom>
          <a:solidFill>
            <a:schemeClr val="tx1"/>
          </a:solidFill>
        </p:spPr>
        <p:txBody>
          <a:bodyPr wrap="none" lIns="0" tIns="0" rIns="0" bIns="0" rtlCol="0">
            <a:spAutoFit/>
          </a:bodyPr>
          <a:lstStyle/>
          <a:p>
            <a:pPr algn="ctr"/>
            <a:r>
              <a:rPr lang="en-US" sz="1100" dirty="0">
                <a:solidFill>
                  <a:schemeClr val="bg1"/>
                </a:solidFill>
              </a:rPr>
              <a:t>HLen</a:t>
            </a:r>
            <a:r>
              <a:rPr lang="en-US" sz="800" dirty="0">
                <a:solidFill>
                  <a:schemeClr val="bg1"/>
                </a:solidFill>
              </a:rPr>
              <a:t> </a:t>
            </a:r>
            <a:r>
              <a:rPr lang="en-US" sz="1100" dirty="0">
                <a:solidFill>
                  <a:schemeClr val="bg1"/>
                </a:solidFill>
              </a:rPr>
              <a:t>(x4)</a:t>
            </a:r>
          </a:p>
        </p:txBody>
      </p:sp>
      <p:cxnSp>
        <p:nvCxnSpPr>
          <p:cNvPr id="11" name="Straight Connector 10">
            <a:extLst>
              <a:ext uri="{C183D7F6-B498-43B3-948B-1728B52AA6E4}">
                <adec:decorative xmlns:adec="http://schemas.microsoft.com/office/drawing/2017/decorative" val="1"/>
              </a:ext>
            </a:extLst>
          </p:cNvPr>
          <p:cNvCxnSpPr/>
          <p:nvPr/>
        </p:nvCxnSpPr>
        <p:spPr>
          <a:xfrm>
            <a:off x="2470846" y="5422392"/>
            <a:ext cx="414940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31965" y="5835246"/>
            <a:ext cx="1390124" cy="261610"/>
          </a:xfrm>
          <a:prstGeom prst="rect">
            <a:avLst/>
          </a:prstGeom>
          <a:noFill/>
        </p:spPr>
        <p:txBody>
          <a:bodyPr wrap="none" rtlCol="0">
            <a:spAutoFit/>
          </a:bodyPr>
          <a:lstStyle/>
          <a:p>
            <a:r>
              <a:rPr lang="en-US" sz="1100" b="1" dirty="0"/>
              <a:t>(Application Data)</a:t>
            </a:r>
          </a:p>
        </p:txBody>
      </p:sp>
      <p:sp>
        <p:nvSpPr>
          <p:cNvPr id="25" name="TextBox 24"/>
          <p:cNvSpPr txBox="1"/>
          <p:nvPr/>
        </p:nvSpPr>
        <p:spPr>
          <a:xfrm>
            <a:off x="2677546" y="5164577"/>
            <a:ext cx="1454244" cy="261610"/>
          </a:xfrm>
          <a:prstGeom prst="rect">
            <a:avLst/>
          </a:prstGeom>
          <a:noFill/>
        </p:spPr>
        <p:txBody>
          <a:bodyPr wrap="none" rtlCol="0">
            <a:spAutoFit/>
          </a:bodyPr>
          <a:lstStyle/>
          <a:p>
            <a:r>
              <a:rPr lang="en-US" sz="1100" b="1" dirty="0"/>
              <a:t>(Transport Header)</a:t>
            </a:r>
          </a:p>
        </p:txBody>
      </p:sp>
      <p:sp>
        <p:nvSpPr>
          <p:cNvPr id="10" name="TextBox 9"/>
          <p:cNvSpPr txBox="1"/>
          <p:nvPr/>
        </p:nvSpPr>
        <p:spPr>
          <a:xfrm>
            <a:off x="381000" y="6197301"/>
            <a:ext cx="8382000" cy="276999"/>
          </a:xfrm>
          <a:prstGeom prst="rect">
            <a:avLst/>
          </a:prstGeom>
          <a:noFill/>
        </p:spPr>
        <p:txBody>
          <a:bodyPr wrap="square" rtlCol="0">
            <a:spAutoFit/>
          </a:bodyPr>
          <a:lstStyle/>
          <a:p>
            <a:pPr algn="ctr"/>
            <a:r>
              <a:rPr lang="en-US" sz="1200" i="1" dirty="0">
                <a:solidFill>
                  <a:schemeClr val="bg1"/>
                </a:solidFill>
              </a:rPr>
              <a:t>*Redefined as Differentiated Services (“DiffServ”)</a:t>
            </a:r>
          </a:p>
        </p:txBody>
      </p:sp>
      <p:sp>
        <p:nvSpPr>
          <p:cNvPr id="24" name="TextBox 23"/>
          <p:cNvSpPr txBox="1"/>
          <p:nvPr/>
        </p:nvSpPr>
        <p:spPr>
          <a:xfrm>
            <a:off x="4215384" y="3026664"/>
            <a:ext cx="199571" cy="276999"/>
          </a:xfrm>
          <a:prstGeom prst="rect">
            <a:avLst/>
          </a:prstGeom>
          <a:noFill/>
        </p:spPr>
        <p:txBody>
          <a:bodyPr wrap="square" rtlCol="0">
            <a:spAutoFit/>
          </a:bodyPr>
          <a:lstStyle/>
          <a:p>
            <a:pPr algn="ctr"/>
            <a:r>
              <a:rPr lang="en-US" sz="1200" i="1" dirty="0">
                <a:solidFill>
                  <a:schemeClr val="bg1"/>
                </a:solidFill>
              </a:rPr>
              <a:t>*</a:t>
            </a:r>
          </a:p>
        </p:txBody>
      </p:sp>
      <p:sp>
        <p:nvSpPr>
          <p:cNvPr id="12" name="TextBox 11"/>
          <p:cNvSpPr txBox="1"/>
          <p:nvPr/>
        </p:nvSpPr>
        <p:spPr>
          <a:xfrm>
            <a:off x="1950341" y="1520780"/>
            <a:ext cx="4185761" cy="230832"/>
          </a:xfrm>
          <a:prstGeom prst="rect">
            <a:avLst/>
          </a:prstGeom>
          <a:noFill/>
        </p:spPr>
        <p:txBody>
          <a:bodyPr wrap="none" rtlCol="0">
            <a:spAutoFit/>
          </a:bodyPr>
          <a:lstStyle/>
          <a:p>
            <a:r>
              <a:rPr lang="en-US" sz="900" b="1" dirty="0">
                <a:solidFill>
                  <a:schemeClr val="bg1"/>
                </a:solidFill>
              </a:rPr>
              <a:t>Layer:    1                              2                           3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p:nvSpPr>
        <p:spPr>
          <a:xfrm>
            <a:off x="381000" y="2071991"/>
            <a:ext cx="8382000" cy="19163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Footer Placeholder 4"/>
          <p:cNvSpPr>
            <a:spLocks noGrp="1"/>
          </p:cNvSpPr>
          <p:nvPr>
            <p:ph type="ftr" sz="quarter" idx="11"/>
          </p:nvPr>
        </p:nvSpPr>
        <p:spPr>
          <a:noFill/>
        </p:spPr>
        <p:txBody>
          <a:bodyPr/>
          <a:lstStyle/>
          <a:p>
            <a:r>
              <a:rPr lang="en-US"/>
              <a:t>CS 2600 Computer Networks I</a:t>
            </a:r>
          </a:p>
        </p:txBody>
      </p:sp>
      <p:sp>
        <p:nvSpPr>
          <p:cNvPr id="2053" name="Slide Number Placeholder 5"/>
          <p:cNvSpPr>
            <a:spLocks noGrp="1"/>
          </p:cNvSpPr>
          <p:nvPr>
            <p:ph type="sldNum" sz="quarter" idx="12"/>
          </p:nvPr>
        </p:nvSpPr>
        <p:spPr>
          <a:noFill/>
        </p:spPr>
        <p:txBody>
          <a:bodyPr/>
          <a:lstStyle/>
          <a:p>
            <a:r>
              <a:rPr lang="en-US" dirty="0"/>
              <a:t>27-</a:t>
            </a:r>
            <a:fld id="{FAA8ADC2-3080-49D1-8FB6-BA167B97F5EC}" type="slidenum">
              <a:rPr lang="en-US" smtClean="0"/>
              <a:pPr/>
              <a:t>19</a:t>
            </a:fld>
            <a:endParaRPr lang="en-US" dirty="0"/>
          </a:p>
        </p:txBody>
      </p:sp>
      <p:sp>
        <p:nvSpPr>
          <p:cNvPr id="2054" name="Rectangle 2"/>
          <p:cNvSpPr>
            <a:spLocks noGrp="1" noChangeArrowheads="1"/>
          </p:cNvSpPr>
          <p:nvPr>
            <p:ph type="title"/>
          </p:nvPr>
        </p:nvSpPr>
        <p:spPr/>
        <p:txBody>
          <a:bodyPr/>
          <a:lstStyle/>
          <a:p>
            <a:pPr eaLnBrk="1" hangingPunct="1"/>
            <a:r>
              <a:rPr lang="en-US" sz="2400" b="1"/>
              <a:t>Differentiating Between IP and </a:t>
            </a:r>
            <a:br>
              <a:rPr lang="en-US" sz="2400" b="1"/>
            </a:br>
            <a:r>
              <a:rPr lang="en-US" sz="2400" b="1"/>
              <a:t>Hardware-Level Addresses</a:t>
            </a:r>
          </a:p>
        </p:txBody>
      </p:sp>
      <p:graphicFrame>
        <p:nvGraphicFramePr>
          <p:cNvPr id="2050" name="Object 5">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787747839"/>
              </p:ext>
            </p:extLst>
          </p:nvPr>
        </p:nvGraphicFramePr>
        <p:xfrm>
          <a:off x="587828" y="2484572"/>
          <a:ext cx="7992509" cy="1310914"/>
        </p:xfrm>
        <a:graphic>
          <a:graphicData uri="http://schemas.openxmlformats.org/presentationml/2006/ole">
            <mc:AlternateContent xmlns:mc="http://schemas.openxmlformats.org/markup-compatibility/2006">
              <mc:Choice xmlns:v="urn:schemas-microsoft-com:vml" Requires="v">
                <p:oleObj name="Visio" r:id="rId2" imgW="8313071" imgH="1364034" progId="Visio.Drawing.11">
                  <p:embed/>
                </p:oleObj>
              </mc:Choice>
              <mc:Fallback>
                <p:oleObj name="Visio" r:id="rId2" imgW="8313071" imgH="1364034"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 y="2484572"/>
                        <a:ext cx="7992509" cy="1310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624114" y="2210490"/>
            <a:ext cx="6364756" cy="276999"/>
          </a:xfrm>
          <a:prstGeom prst="rect">
            <a:avLst/>
          </a:prstGeom>
          <a:noFill/>
        </p:spPr>
        <p:txBody>
          <a:bodyPr wrap="none" rtlCol="0">
            <a:spAutoFit/>
          </a:bodyPr>
          <a:lstStyle/>
          <a:p>
            <a:r>
              <a:rPr lang="en-US" sz="1200" dirty="0">
                <a:solidFill>
                  <a:schemeClr val="bg1">
                    <a:lumMod val="85000"/>
                    <a:lumOff val="15000"/>
                  </a:schemeClr>
                </a:solidFill>
              </a:rPr>
              <a:t>Example HW/MAC Addr: 00:15:d2:c3:23:2e                   Example IPv4 Addr: 161.28.11.131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0" name="Footer Placeholder 4"/>
          <p:cNvSpPr>
            <a:spLocks noGrp="1"/>
          </p:cNvSpPr>
          <p:nvPr>
            <p:ph type="ftr" sz="quarter" idx="11"/>
          </p:nvPr>
        </p:nvSpPr>
        <p:spPr/>
        <p:txBody>
          <a:bodyPr/>
          <a:lstStyle/>
          <a:p>
            <a:pPr>
              <a:defRPr/>
            </a:pPr>
            <a:r>
              <a:rPr lang="en-US"/>
              <a:t>CS 2600 Computer Networks I</a:t>
            </a:r>
          </a:p>
        </p:txBody>
      </p:sp>
      <p:sp>
        <p:nvSpPr>
          <p:cNvPr id="9221" name="Slide Number Placeholder 5"/>
          <p:cNvSpPr>
            <a:spLocks noGrp="1"/>
          </p:cNvSpPr>
          <p:nvPr>
            <p:ph type="sldNum" sz="quarter" idx="12"/>
          </p:nvPr>
        </p:nvSpPr>
        <p:spPr/>
        <p:txBody>
          <a:bodyPr/>
          <a:lstStyle/>
          <a:p>
            <a:pPr>
              <a:defRPr/>
            </a:pPr>
            <a:r>
              <a:rPr lang="en-US" dirty="0"/>
              <a:t>27-</a:t>
            </a:r>
            <a:fld id="{940278FA-9A8A-4627-BF07-5B76E8D2120E}" type="slidenum">
              <a:rPr lang="en-US" smtClean="0"/>
              <a:pPr>
                <a:defRPr/>
              </a:pPr>
              <a:t>2</a:t>
            </a:fld>
            <a:endParaRPr lang="en-US" dirty="0"/>
          </a:p>
        </p:txBody>
      </p:sp>
      <p:sp>
        <p:nvSpPr>
          <p:cNvPr id="9222" name="Rectangle 2"/>
          <p:cNvSpPr>
            <a:spLocks noGrp="1" noChangeArrowheads="1"/>
          </p:cNvSpPr>
          <p:nvPr>
            <p:ph type="title"/>
          </p:nvPr>
        </p:nvSpPr>
        <p:spPr>
          <a:xfrm>
            <a:off x="457200" y="152399"/>
            <a:ext cx="8229600" cy="1090773"/>
          </a:xfrm>
        </p:spPr>
        <p:txBody>
          <a:bodyPr/>
          <a:lstStyle/>
          <a:p>
            <a:pPr eaLnBrk="1" hangingPunct="1"/>
            <a:r>
              <a:rPr lang="en-US" sz="2400" b="1" dirty="0"/>
              <a:t>Partial Spanning Tree Example</a:t>
            </a:r>
            <a:br>
              <a:rPr lang="en-US" sz="2400" b="1" dirty="0"/>
            </a:br>
            <a:r>
              <a:rPr lang="en-US" sz="1600" b="1" dirty="0"/>
              <a:t>(1 of 9;  ref. text pp. 196 - 200 &amp; Fig. 3.10)</a:t>
            </a:r>
            <a:endParaRPr lang="en-US" sz="1600" dirty="0"/>
          </a:p>
        </p:txBody>
      </p:sp>
      <p:graphicFrame>
        <p:nvGraphicFramePr>
          <p:cNvPr id="921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815270320"/>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4"/>
          <p:cNvSpPr txBox="1">
            <a:spLocks noChangeArrowheads="1"/>
          </p:cNvSpPr>
          <p:nvPr/>
        </p:nvSpPr>
        <p:spPr bwMode="auto">
          <a:xfrm>
            <a:off x="482600" y="4808538"/>
            <a:ext cx="8240713" cy="1569660"/>
          </a:xfrm>
          <a:prstGeom prst="rect">
            <a:avLst/>
          </a:prstGeom>
          <a:noFill/>
          <a:ln w="9525">
            <a:noFill/>
            <a:miter lim="800000"/>
            <a:headEnd/>
            <a:tailEnd/>
          </a:ln>
        </p:spPr>
        <p:txBody>
          <a:bodyPr>
            <a:spAutoFit/>
          </a:bodyPr>
          <a:lstStyle/>
          <a:p>
            <a:pPr marL="225425" indent="-225425"/>
            <a:r>
              <a:rPr lang="en-US" sz="1600" dirty="0">
                <a:latin typeface="Bookman Old Style" pitchFamily="18" charset="0"/>
              </a:rPr>
              <a:t>1. B2 starts up first, claims to be the root, and multicasts the following BPDU onto LAN C (and E):</a:t>
            </a:r>
          </a:p>
          <a:p>
            <a:pPr marL="342900" indent="-342900"/>
            <a:endParaRPr lang="en-US" sz="800" i="1" dirty="0">
              <a:latin typeface="Bookman Old Style" pitchFamily="18" charset="0"/>
            </a:endParaRPr>
          </a:p>
          <a:p>
            <a:pPr marL="342900" indent="-342900"/>
            <a:r>
              <a:rPr lang="en-US" sz="1600" i="1" dirty="0">
                <a:latin typeface="Bookman Old Style" pitchFamily="18" charset="0"/>
              </a:rPr>
              <a:t>    		</a:t>
            </a:r>
            <a:r>
              <a:rPr lang="en-US" sz="1600" b="1" dirty="0">
                <a:latin typeface="+mn-lt"/>
              </a:rPr>
              <a:t>Root ID = B2 (me), 0 hops to root, My ID = B2</a:t>
            </a:r>
          </a:p>
          <a:p>
            <a:pPr marL="342900" indent="-342900"/>
            <a:endParaRPr lang="en-US" sz="800" i="1" dirty="0">
              <a:latin typeface="Bookman Old Style" pitchFamily="18" charset="0"/>
            </a:endParaRPr>
          </a:p>
          <a:p>
            <a:pPr marL="342900" indent="-342900"/>
            <a:r>
              <a:rPr lang="en-US" sz="1600" dirty="0">
                <a:latin typeface="Bookman Old Style" pitchFamily="18" charset="0"/>
              </a:rPr>
              <a:t>2. B2’s ID (2) is lower than B3’s, so B3 accepts B2 as the root (for now). </a:t>
            </a:r>
          </a:p>
          <a:p>
            <a:pPr marL="342900" indent="-342900"/>
            <a:endParaRPr lang="en-US" sz="1600" i="1" dirty="0">
              <a:latin typeface="Bookman Old Style" pitchFamily="18" charset="0"/>
            </a:endParaRPr>
          </a:p>
        </p:txBody>
      </p:sp>
      <p:sp>
        <p:nvSpPr>
          <p:cNvPr id="9224" name="AutoShape 5"/>
          <p:cNvSpPr>
            <a:spLocks noChangeArrowheads="1"/>
          </p:cNvSpPr>
          <p:nvPr/>
        </p:nvSpPr>
        <p:spPr bwMode="auto">
          <a:xfrm>
            <a:off x="3544888" y="1879600"/>
            <a:ext cx="688975" cy="379413"/>
          </a:xfrm>
          <a:prstGeom prst="wedgeRoundRectCallout">
            <a:avLst>
              <a:gd name="adj1" fmla="val -54380"/>
              <a:gd name="adj2" fmla="val 65065"/>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dirty="0">
                <a:solidFill>
                  <a:schemeClr val="bg1"/>
                </a:solidFill>
              </a:rPr>
              <a:t>I’m the root</a:t>
            </a:r>
          </a:p>
        </p:txBody>
      </p:sp>
      <p:cxnSp>
        <p:nvCxnSpPr>
          <p:cNvPr id="11" name="Straight Arrow Connector 10">
            <a:extLst>
              <a:ext uri="{C183D7F6-B498-43B3-948B-1728B52AA6E4}">
                <adec:decorative xmlns:adec="http://schemas.microsoft.com/office/drawing/2017/decorative" val="1"/>
              </a:ext>
            </a:extLst>
          </p:cNvPr>
          <p:cNvCxnSpPr/>
          <p:nvPr/>
        </p:nvCxnSpPr>
        <p:spPr>
          <a:xfrm flipV="1">
            <a:off x="3414713" y="2104571"/>
            <a:ext cx="17916" cy="1385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90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p:spPr>
        <p:txBody>
          <a:bodyPr/>
          <a:lstStyle/>
          <a:p>
            <a:r>
              <a:rPr lang="en-US">
                <a:solidFill>
                  <a:srgbClr val="FFFFFF"/>
                </a:solidFill>
              </a:rPr>
              <a:t>CS 2600 Computer Networks I</a:t>
            </a:r>
          </a:p>
        </p:txBody>
      </p:sp>
      <p:sp>
        <p:nvSpPr>
          <p:cNvPr id="8196" name="Slide Number Placeholder 5"/>
          <p:cNvSpPr>
            <a:spLocks noGrp="1"/>
          </p:cNvSpPr>
          <p:nvPr>
            <p:ph type="sldNum" sz="quarter" idx="12"/>
          </p:nvPr>
        </p:nvSpPr>
        <p:spPr>
          <a:noFill/>
        </p:spPr>
        <p:txBody>
          <a:bodyPr/>
          <a:lstStyle/>
          <a:p>
            <a:r>
              <a:rPr lang="en-US" dirty="0">
                <a:solidFill>
                  <a:srgbClr val="FFFFFF"/>
                </a:solidFill>
              </a:rPr>
              <a:t>27-</a:t>
            </a:r>
            <a:fld id="{F7450C44-2950-4444-920F-4801BC7DF342}" type="slidenum">
              <a:rPr lang="en-US" smtClean="0">
                <a:solidFill>
                  <a:srgbClr val="FFFFFF"/>
                </a:solidFill>
              </a:rPr>
              <a:pPr/>
              <a:t>20</a:t>
            </a:fld>
            <a:endParaRPr lang="en-US" dirty="0">
              <a:solidFill>
                <a:srgbClr val="FFFFFF"/>
              </a:solidFill>
            </a:endParaRPr>
          </a:p>
        </p:txBody>
      </p:sp>
      <p:sp>
        <p:nvSpPr>
          <p:cNvPr id="8197" name="Rectangle 2"/>
          <p:cNvSpPr>
            <a:spLocks noGrp="1" noChangeArrowheads="1"/>
          </p:cNvSpPr>
          <p:nvPr>
            <p:ph type="title"/>
          </p:nvPr>
        </p:nvSpPr>
        <p:spPr/>
        <p:txBody>
          <a:bodyPr/>
          <a:lstStyle/>
          <a:p>
            <a:pPr eaLnBrk="1" hangingPunct="1"/>
            <a:r>
              <a:rPr lang="en-US" sz="2400" b="1" dirty="0"/>
              <a:t>Quiz Next Time</a:t>
            </a:r>
          </a:p>
        </p:txBody>
      </p:sp>
      <p:sp>
        <p:nvSpPr>
          <p:cNvPr id="8198" name="Rectangle 3"/>
          <p:cNvSpPr>
            <a:spLocks noGrp="1" noChangeArrowheads="1"/>
          </p:cNvSpPr>
          <p:nvPr>
            <p:ph idx="1"/>
          </p:nvPr>
        </p:nvSpPr>
        <p:spPr>
          <a:xfrm>
            <a:off x="853748" y="1440674"/>
            <a:ext cx="7363326" cy="3276600"/>
          </a:xfrm>
        </p:spPr>
        <p:txBody>
          <a:bodyPr/>
          <a:lstStyle/>
          <a:p>
            <a:pPr marL="0" indent="0">
              <a:buNone/>
            </a:pPr>
            <a:r>
              <a:rPr lang="en-US" sz="1800" dirty="0">
                <a:latin typeface="Bookman Old Style" panose="02050604050505020204" pitchFamily="18" charset="0"/>
              </a:rPr>
              <a:t>Covers text pages 169 - 216 which includes</a:t>
            </a:r>
            <a:r>
              <a:rPr lang="en-US" sz="1800" i="1" dirty="0">
                <a:latin typeface="Bookman Old Style" panose="02050604050505020204" pitchFamily="18" charset="0"/>
              </a:rPr>
              <a:t> </a:t>
            </a:r>
            <a:r>
              <a:rPr lang="en-US" sz="1800" dirty="0">
                <a:latin typeface="Bookman Old Style" panose="02050604050505020204" pitchFamily="18" charset="0"/>
              </a:rPr>
              <a:t>4G LTE and 5G, datagram and virtual circuit concepts, ATM, bridging, switching, Spanning Tree, and IP  (Lectures 24 - 27).  </a:t>
            </a:r>
          </a:p>
        </p:txBody>
      </p:sp>
    </p:spTree>
    <p:extLst>
      <p:ext uri="{BB962C8B-B14F-4D97-AF65-F5344CB8AC3E}">
        <p14:creationId xmlns:p14="http://schemas.microsoft.com/office/powerpoint/2010/main" val="2395349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4"/>
          <p:cNvSpPr>
            <a:spLocks noGrp="1"/>
          </p:cNvSpPr>
          <p:nvPr>
            <p:ph type="ftr" sz="quarter" idx="11"/>
          </p:nvPr>
        </p:nvSpPr>
        <p:spPr/>
        <p:txBody>
          <a:bodyPr/>
          <a:lstStyle/>
          <a:p>
            <a:pPr>
              <a:defRPr/>
            </a:pPr>
            <a:r>
              <a:rPr lang="en-US"/>
              <a:t>CS 2600 Computer Networks I</a:t>
            </a:r>
          </a:p>
        </p:txBody>
      </p:sp>
      <p:sp>
        <p:nvSpPr>
          <p:cNvPr id="25604" name="Slide Number Placeholder 5"/>
          <p:cNvSpPr>
            <a:spLocks noGrp="1"/>
          </p:cNvSpPr>
          <p:nvPr>
            <p:ph type="sldNum" sz="quarter" idx="12"/>
          </p:nvPr>
        </p:nvSpPr>
        <p:spPr/>
        <p:txBody>
          <a:bodyPr/>
          <a:lstStyle/>
          <a:p>
            <a:pPr>
              <a:defRPr/>
            </a:pPr>
            <a:r>
              <a:rPr lang="en-US" dirty="0"/>
              <a:t>27-</a:t>
            </a:r>
            <a:fld id="{BECA51DD-71DC-40AB-A357-86E64266CACB}" type="slidenum">
              <a:rPr lang="en-US" smtClean="0"/>
              <a:pPr>
                <a:defRPr/>
              </a:pPr>
              <a:t>21</a:t>
            </a:fld>
            <a:endParaRPr lang="en-US" dirty="0"/>
          </a:p>
        </p:txBody>
      </p:sp>
      <p:sp>
        <p:nvSpPr>
          <p:cNvPr id="25605" name="Rectangle 2"/>
          <p:cNvSpPr>
            <a:spLocks noGrp="1" noChangeArrowheads="1"/>
          </p:cNvSpPr>
          <p:nvPr>
            <p:ph idx="1"/>
          </p:nvPr>
        </p:nvSpPr>
        <p:spPr>
          <a:xfrm>
            <a:off x="384809" y="1150706"/>
            <a:ext cx="8153471" cy="4782100"/>
          </a:xfrm>
        </p:spPr>
        <p:txBody>
          <a:bodyPr/>
          <a:lstStyle/>
          <a:p>
            <a:pPr marL="0" indent="0" eaLnBrk="1" hangingPunct="1">
              <a:spcBef>
                <a:spcPct val="0"/>
              </a:spcBef>
              <a:buNone/>
            </a:pPr>
            <a:r>
              <a:rPr lang="en-US" sz="1600" dirty="0">
                <a:latin typeface="Bookman Old Style" pitchFamily="18" charset="0"/>
              </a:rPr>
              <a:t>13. Given the extended LAN shown in Figure 3.48 (shown below), indicate with an “X” which ports are disabled by the spanning tree algorithm.  Show all root ports (with an “R”) and designated ports (“D”) as well.  Your solution may be neatly hand drawn and scanned (or photographed), but must be submitted to Canvas, as usual.  (10 points)</a:t>
            </a:r>
            <a:endParaRPr lang="en-US" sz="1800" dirty="0">
              <a:latin typeface="Bookman Old Style" pitchFamily="18" charset="0"/>
            </a:endParaRPr>
          </a:p>
          <a:p>
            <a:pPr marL="0" indent="0" eaLnBrk="1" hangingPunct="1">
              <a:spcBef>
                <a:spcPct val="0"/>
              </a:spcBef>
              <a:buFontTx/>
              <a:buNone/>
            </a:pPr>
            <a:endParaRPr lang="en-US" sz="1800" dirty="0">
              <a:latin typeface="Bookman Old Style" pitchFamily="18" charset="0"/>
            </a:endParaRPr>
          </a:p>
          <a:p>
            <a:pPr marL="0" indent="0" eaLnBrk="1" hangingPunct="1">
              <a:spcBef>
                <a:spcPct val="0"/>
              </a:spcBef>
              <a:buFontTx/>
              <a:buNone/>
            </a:pPr>
            <a:r>
              <a:rPr lang="en-US" sz="1600" dirty="0">
                <a:latin typeface="Bookman Old Style" pitchFamily="18" charset="0"/>
              </a:rPr>
              <a:t> </a:t>
            </a:r>
          </a:p>
        </p:txBody>
      </p:sp>
      <p:sp>
        <p:nvSpPr>
          <p:cNvPr id="25606" name="Rectangle 3"/>
          <p:cNvSpPr>
            <a:spLocks noGrp="1" noChangeArrowheads="1"/>
          </p:cNvSpPr>
          <p:nvPr>
            <p:ph type="title"/>
          </p:nvPr>
        </p:nvSpPr>
        <p:spPr>
          <a:xfrm>
            <a:off x="436563" y="568325"/>
            <a:ext cx="8229600" cy="563563"/>
          </a:xfrm>
        </p:spPr>
        <p:txBody>
          <a:bodyPr/>
          <a:lstStyle/>
          <a:p>
            <a:pPr eaLnBrk="1" hangingPunct="1"/>
            <a:r>
              <a:rPr lang="en-US" sz="2400" b="1"/>
              <a:t>Homework Question 13.</a:t>
            </a:r>
          </a:p>
        </p:txBody>
      </p:sp>
      <p:grpSp>
        <p:nvGrpSpPr>
          <p:cNvPr id="3" name="Group 2">
            <a:extLst>
              <a:ext uri="{C183D7F6-B498-43B3-948B-1728B52AA6E4}">
                <adec:decorative xmlns:adec="http://schemas.microsoft.com/office/drawing/2017/decorative" val="1"/>
              </a:ext>
            </a:extLst>
          </p:cNvPr>
          <p:cNvGrpSpPr/>
          <p:nvPr/>
        </p:nvGrpSpPr>
        <p:grpSpPr>
          <a:xfrm>
            <a:off x="2590798" y="2564927"/>
            <a:ext cx="3917837" cy="3713956"/>
            <a:chOff x="2502694" y="2470149"/>
            <a:chExt cx="4114800" cy="3962400"/>
          </a:xfrm>
        </p:grpSpPr>
        <p:sp>
          <p:nvSpPr>
            <p:cNvPr id="8" name="Rectangle 7"/>
            <p:cNvSpPr/>
            <p:nvPr/>
          </p:nvSpPr>
          <p:spPr>
            <a:xfrm>
              <a:off x="2502694" y="2470149"/>
              <a:ext cx="4114800" cy="3962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5" descr="03f34"/>
            <p:cNvPicPr>
              <a:picLocks noChangeAspect="1" noChangeArrowheads="1"/>
            </p:cNvPicPr>
            <p:nvPr/>
          </p:nvPicPr>
          <p:blipFill>
            <a:blip r:embed="rId2" cstate="print"/>
            <a:srcRect/>
            <a:stretch>
              <a:fillRect/>
            </a:stretch>
          </p:blipFill>
          <p:spPr bwMode="auto">
            <a:xfrm>
              <a:off x="2814638" y="2718593"/>
              <a:ext cx="3490912" cy="3465513"/>
            </a:xfrm>
            <a:prstGeom prst="rect">
              <a:avLst/>
            </a:prstGeom>
            <a:noFill/>
            <a:ln w="12700" cap="sq">
              <a:noFill/>
              <a:miter lim="800000"/>
              <a:headEnd type="none" w="sm" len="sm"/>
              <a:tailEnd type="none" w="sm" len="sm"/>
            </a:ln>
          </p:spPr>
        </p:pic>
        <p:sp>
          <p:nvSpPr>
            <p:cNvPr id="2" name="TextBox 1"/>
            <p:cNvSpPr txBox="1"/>
            <p:nvPr/>
          </p:nvSpPr>
          <p:spPr>
            <a:xfrm>
              <a:off x="4015714" y="6124772"/>
              <a:ext cx="1128835" cy="307777"/>
            </a:xfrm>
            <a:prstGeom prst="rect">
              <a:avLst/>
            </a:prstGeom>
            <a:noFill/>
          </p:spPr>
          <p:txBody>
            <a:bodyPr wrap="none" rtlCol="0">
              <a:spAutoFit/>
            </a:bodyPr>
            <a:lstStyle/>
            <a:p>
              <a:r>
                <a:rPr lang="en-US" sz="1400" b="1" dirty="0">
                  <a:solidFill>
                    <a:schemeClr val="bg1"/>
                  </a:solidFill>
                </a:rPr>
                <a:t>Figure 3.48</a:t>
              </a:r>
            </a:p>
          </p:txBody>
        </p:sp>
      </p:grpSp>
    </p:spTree>
    <p:extLst>
      <p:ext uri="{BB962C8B-B14F-4D97-AF65-F5344CB8AC3E}">
        <p14:creationId xmlns:p14="http://schemas.microsoft.com/office/powerpoint/2010/main" val="7837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4" name="Footer Placeholder 4"/>
          <p:cNvSpPr>
            <a:spLocks noGrp="1"/>
          </p:cNvSpPr>
          <p:nvPr>
            <p:ph type="ftr" sz="quarter" idx="11"/>
          </p:nvPr>
        </p:nvSpPr>
        <p:spPr/>
        <p:txBody>
          <a:bodyPr/>
          <a:lstStyle/>
          <a:p>
            <a:pPr>
              <a:defRPr/>
            </a:pPr>
            <a:r>
              <a:rPr lang="en-US"/>
              <a:t>CS 2600 Computer Networks I</a:t>
            </a:r>
          </a:p>
        </p:txBody>
      </p:sp>
      <p:sp>
        <p:nvSpPr>
          <p:cNvPr id="10245" name="Slide Number Placeholder 5"/>
          <p:cNvSpPr>
            <a:spLocks noGrp="1"/>
          </p:cNvSpPr>
          <p:nvPr>
            <p:ph type="sldNum" sz="quarter" idx="12"/>
          </p:nvPr>
        </p:nvSpPr>
        <p:spPr/>
        <p:txBody>
          <a:bodyPr/>
          <a:lstStyle/>
          <a:p>
            <a:pPr>
              <a:defRPr/>
            </a:pPr>
            <a:r>
              <a:rPr lang="en-US" dirty="0"/>
              <a:t>27-</a:t>
            </a:r>
            <a:fld id="{C0F650FC-EDB8-4883-8496-5D936A074B73}" type="slidenum">
              <a:rPr lang="en-US" smtClean="0"/>
              <a:pPr>
                <a:defRPr/>
              </a:pPr>
              <a:t>3</a:t>
            </a:fld>
            <a:endParaRPr lang="en-US" dirty="0"/>
          </a:p>
        </p:txBody>
      </p:sp>
      <p:sp>
        <p:nvSpPr>
          <p:cNvPr id="10246" name="Rectangle 2"/>
          <p:cNvSpPr>
            <a:spLocks noGrp="1" noChangeArrowheads="1"/>
          </p:cNvSpPr>
          <p:nvPr>
            <p:ph type="title"/>
          </p:nvPr>
        </p:nvSpPr>
        <p:spPr>
          <a:xfrm>
            <a:off x="304800" y="152401"/>
            <a:ext cx="8469330" cy="1080498"/>
          </a:xfrm>
        </p:spPr>
        <p:txBody>
          <a:bodyPr/>
          <a:lstStyle/>
          <a:p>
            <a:pPr eaLnBrk="1" hangingPunct="1"/>
            <a:r>
              <a:rPr lang="en-US" sz="2400" b="1" dirty="0"/>
              <a:t>Selecting Root Ports</a:t>
            </a:r>
            <a:br>
              <a:rPr lang="en-US" sz="2400" b="1" dirty="0"/>
            </a:br>
            <a:r>
              <a:rPr lang="en-US" sz="1600" b="1" dirty="0"/>
              <a:t> (2 of 9)</a:t>
            </a:r>
          </a:p>
        </p:txBody>
      </p:sp>
      <p:graphicFrame>
        <p:nvGraphicFramePr>
          <p:cNvPr id="10242"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875761959"/>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Text Box 4"/>
          <p:cNvSpPr txBox="1">
            <a:spLocks noChangeArrowheads="1"/>
          </p:cNvSpPr>
          <p:nvPr/>
        </p:nvSpPr>
        <p:spPr bwMode="auto">
          <a:xfrm>
            <a:off x="482600" y="4808538"/>
            <a:ext cx="8240713" cy="1569660"/>
          </a:xfrm>
          <a:prstGeom prst="rect">
            <a:avLst/>
          </a:prstGeom>
          <a:noFill/>
          <a:ln w="9525">
            <a:noFill/>
            <a:miter lim="800000"/>
            <a:headEnd/>
            <a:tailEnd/>
          </a:ln>
        </p:spPr>
        <p:txBody>
          <a:bodyPr>
            <a:spAutoFit/>
          </a:bodyPr>
          <a:lstStyle/>
          <a:p>
            <a:pPr marL="231775" indent="-231775">
              <a:defRPr/>
            </a:pPr>
            <a:r>
              <a:rPr lang="en-US" sz="1600" dirty="0">
                <a:latin typeface="Bookman Old Style" pitchFamily="18" charset="0"/>
                <a:cs typeface="+mn-cs"/>
              </a:rPr>
              <a:t>3. B3 sets its distance to the root (B2) to reflect the B3 perspective (add 1 hop), sets its LAN C port as its root port </a:t>
            </a:r>
            <a:r>
              <a:rPr lang="en-US" sz="1600" b="1" dirty="0">
                <a:solidFill>
                  <a:srgbClr val="FF3300"/>
                </a:solidFill>
                <a:latin typeface="Arial" charset="0"/>
                <a:cs typeface="+mn-cs"/>
              </a:rPr>
              <a:t>R</a:t>
            </a:r>
            <a:r>
              <a:rPr lang="en-US" sz="1600" dirty="0">
                <a:latin typeface="Bookman Old Style" pitchFamily="18" charset="0"/>
                <a:cs typeface="+mn-cs"/>
              </a:rPr>
              <a:t>, and multicasts this BPDU </a:t>
            </a:r>
            <a:r>
              <a:rPr lang="en-US" sz="1600" dirty="0">
                <a:latin typeface="Bookman Old Style" pitchFamily="18" charset="0"/>
              </a:rPr>
              <a:t>up </a:t>
            </a:r>
            <a:r>
              <a:rPr lang="en-US" sz="1600" dirty="0">
                <a:latin typeface="Bookman Old Style" pitchFamily="18" charset="0"/>
                <a:cs typeface="+mn-cs"/>
              </a:rPr>
              <a:t>to LAN A:</a:t>
            </a:r>
          </a:p>
          <a:p>
            <a:pPr marL="342900" indent="-342900">
              <a:defRPr/>
            </a:pPr>
            <a:endParaRPr lang="en-US" sz="800" i="1" dirty="0">
              <a:latin typeface="Bookman Old Style" pitchFamily="18" charset="0"/>
              <a:cs typeface="+mn-cs"/>
            </a:endParaRPr>
          </a:p>
          <a:p>
            <a:pPr marL="342900" indent="-342900">
              <a:defRPr/>
            </a:pPr>
            <a:r>
              <a:rPr lang="en-US" sz="1600" b="1" dirty="0">
                <a:latin typeface="+mn-lt"/>
                <a:cs typeface="+mn-cs"/>
              </a:rPr>
              <a:t>    		Root ID = B2, 1 hop to root, My ID = B3</a:t>
            </a:r>
          </a:p>
          <a:p>
            <a:pPr marL="342900" indent="-342900">
              <a:defRPr/>
            </a:pPr>
            <a:endParaRPr lang="en-US" sz="800" dirty="0">
              <a:latin typeface="Bookman Old Style" pitchFamily="18" charset="0"/>
              <a:cs typeface="+mn-cs"/>
            </a:endParaRPr>
          </a:p>
          <a:p>
            <a:pPr marL="225425" indent="-225425">
              <a:defRPr/>
            </a:pPr>
            <a:r>
              <a:rPr lang="en-US" sz="1600" dirty="0">
                <a:latin typeface="Bookman Old Style" pitchFamily="18" charset="0"/>
                <a:cs typeface="+mn-cs"/>
              </a:rPr>
              <a:t>    B5 will receive this on LAN A, assume that B2 is root, and set its LAN A port to be a root port as well, with a distance to root of 2 hops.</a:t>
            </a:r>
          </a:p>
        </p:txBody>
      </p:sp>
      <p:sp>
        <p:nvSpPr>
          <p:cNvPr id="10248" name="AutoShape 5"/>
          <p:cNvSpPr>
            <a:spLocks noChangeArrowheads="1"/>
          </p:cNvSpPr>
          <p:nvPr/>
        </p:nvSpPr>
        <p:spPr bwMode="auto">
          <a:xfrm>
            <a:off x="3927021" y="1140506"/>
            <a:ext cx="1047750" cy="379412"/>
          </a:xfrm>
          <a:prstGeom prst="wedgeRoundRectCallout">
            <a:avLst>
              <a:gd name="adj1" fmla="val -52727"/>
              <a:gd name="adj2" fmla="val 85148"/>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a:solidFill>
                  <a:schemeClr val="bg1"/>
                </a:solidFill>
              </a:rPr>
              <a:t>B2 is root,  1 hop away</a:t>
            </a:r>
          </a:p>
        </p:txBody>
      </p:sp>
      <p:sp>
        <p:nvSpPr>
          <p:cNvPr id="10249" name="Text Box 6"/>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0250" name="Text Box 7"/>
          <p:cNvSpPr txBox="1">
            <a:spLocks noChangeArrowheads="1"/>
          </p:cNvSpPr>
          <p:nvPr/>
        </p:nvSpPr>
        <p:spPr bwMode="auto">
          <a:xfrm>
            <a:off x="4492625" y="1587500"/>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cxnSp>
        <p:nvCxnSpPr>
          <p:cNvPr id="12" name="Straight Arrow Connector 11">
            <a:extLst>
              <a:ext uri="{C183D7F6-B498-43B3-948B-1728B52AA6E4}">
                <adec:decorative xmlns:adec="http://schemas.microsoft.com/office/drawing/2017/decorative" val="1"/>
              </a:ext>
            </a:extLst>
          </p:cNvPr>
          <p:cNvCxnSpPr/>
          <p:nvPr/>
        </p:nvCxnSpPr>
        <p:spPr>
          <a:xfrm flipV="1">
            <a:off x="3790951" y="1375909"/>
            <a:ext cx="17916" cy="1385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68" name="Footer Placeholder 4"/>
          <p:cNvSpPr>
            <a:spLocks noGrp="1"/>
          </p:cNvSpPr>
          <p:nvPr>
            <p:ph type="ftr" sz="quarter" idx="11"/>
          </p:nvPr>
        </p:nvSpPr>
        <p:spPr/>
        <p:txBody>
          <a:bodyPr/>
          <a:lstStyle/>
          <a:p>
            <a:pPr>
              <a:defRPr/>
            </a:pPr>
            <a:r>
              <a:rPr lang="en-US"/>
              <a:t>CS 2600 Computer Networks I</a:t>
            </a:r>
          </a:p>
        </p:txBody>
      </p:sp>
      <p:sp>
        <p:nvSpPr>
          <p:cNvPr id="11269" name="Slide Number Placeholder 5"/>
          <p:cNvSpPr>
            <a:spLocks noGrp="1"/>
          </p:cNvSpPr>
          <p:nvPr>
            <p:ph type="sldNum" sz="quarter" idx="12"/>
          </p:nvPr>
        </p:nvSpPr>
        <p:spPr/>
        <p:txBody>
          <a:bodyPr/>
          <a:lstStyle/>
          <a:p>
            <a:pPr>
              <a:defRPr/>
            </a:pPr>
            <a:r>
              <a:rPr lang="en-US" dirty="0"/>
              <a:t>27-</a:t>
            </a:r>
            <a:fld id="{A61307A1-91A5-4A18-A6ED-65E10E68A285}" type="slidenum">
              <a:rPr lang="en-US" smtClean="0"/>
              <a:pPr>
                <a:defRPr/>
              </a:pPr>
              <a:t>4</a:t>
            </a:fld>
            <a:endParaRPr lang="en-US" dirty="0"/>
          </a:p>
        </p:txBody>
      </p:sp>
      <p:sp>
        <p:nvSpPr>
          <p:cNvPr id="11270" name="Rectangle 2"/>
          <p:cNvSpPr>
            <a:spLocks noGrp="1" noChangeArrowheads="1"/>
          </p:cNvSpPr>
          <p:nvPr>
            <p:ph type="title"/>
          </p:nvPr>
        </p:nvSpPr>
        <p:spPr>
          <a:xfrm>
            <a:off x="457200" y="274638"/>
            <a:ext cx="8229600" cy="834971"/>
          </a:xfrm>
        </p:spPr>
        <p:txBody>
          <a:bodyPr/>
          <a:lstStyle/>
          <a:p>
            <a:pPr eaLnBrk="1" hangingPunct="1"/>
            <a:r>
              <a:rPr lang="en-US" sz="2400" b="1" dirty="0"/>
              <a:t>Changing the Root Bridge</a:t>
            </a:r>
            <a:br>
              <a:rPr lang="en-US" sz="2400" b="1" dirty="0"/>
            </a:br>
            <a:r>
              <a:rPr lang="en-US" sz="1600" b="1" dirty="0"/>
              <a:t> (3 of 9)</a:t>
            </a:r>
          </a:p>
        </p:txBody>
      </p:sp>
      <p:graphicFrame>
        <p:nvGraphicFramePr>
          <p:cNvPr id="11266"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0100318"/>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Text Box 4"/>
          <p:cNvSpPr txBox="1">
            <a:spLocks noChangeArrowheads="1"/>
          </p:cNvSpPr>
          <p:nvPr/>
        </p:nvSpPr>
        <p:spPr bwMode="auto">
          <a:xfrm>
            <a:off x="461963" y="4736387"/>
            <a:ext cx="8240712" cy="1754326"/>
          </a:xfrm>
          <a:prstGeom prst="rect">
            <a:avLst/>
          </a:prstGeom>
          <a:noFill/>
          <a:ln w="9525">
            <a:noFill/>
            <a:miter lim="800000"/>
            <a:headEnd/>
            <a:tailEnd/>
          </a:ln>
        </p:spPr>
        <p:txBody>
          <a:bodyPr wrap="square">
            <a:spAutoFit/>
          </a:bodyPr>
          <a:lstStyle/>
          <a:p>
            <a:pPr marL="342900" indent="-342900">
              <a:lnSpc>
                <a:spcPct val="90000"/>
              </a:lnSpc>
            </a:pPr>
            <a:r>
              <a:rPr lang="en-US" sz="1600" dirty="0">
                <a:latin typeface="Bookman Old Style" pitchFamily="18" charset="0"/>
              </a:rPr>
              <a:t>4. Meanwhile, B2 has received a BPDU from B1 on LAN E that looks like this:</a:t>
            </a:r>
            <a:endParaRPr lang="en-US" sz="1600" i="1" dirty="0">
              <a:latin typeface="Bookman Old Style" pitchFamily="18" charset="0"/>
            </a:endParaRPr>
          </a:p>
          <a:p>
            <a:pPr marL="342900" indent="-342900">
              <a:lnSpc>
                <a:spcPct val="90000"/>
              </a:lnSpc>
            </a:pPr>
            <a:endParaRPr lang="en-US" sz="800" i="1" dirty="0">
              <a:latin typeface="Bookman Old Style" pitchFamily="18" charset="0"/>
            </a:endParaRPr>
          </a:p>
          <a:p>
            <a:pPr marL="342900" indent="-342900">
              <a:lnSpc>
                <a:spcPct val="90000"/>
              </a:lnSpc>
            </a:pPr>
            <a:r>
              <a:rPr lang="en-US" sz="1600" i="1" dirty="0">
                <a:latin typeface="Bookman Old Style" pitchFamily="18" charset="0"/>
              </a:rPr>
              <a:t>    		</a:t>
            </a:r>
            <a:r>
              <a:rPr lang="en-US" sz="1600" b="1" dirty="0">
                <a:latin typeface="+mj-lt"/>
              </a:rPr>
              <a:t>Root ID = B1, 0 hops to root, My ID = B1</a:t>
            </a:r>
          </a:p>
          <a:p>
            <a:pPr marL="342900" indent="-342900">
              <a:lnSpc>
                <a:spcPct val="90000"/>
              </a:lnSpc>
            </a:pPr>
            <a:endParaRPr lang="en-US" sz="800" dirty="0">
              <a:latin typeface="Bookman Old Style" pitchFamily="18" charset="0"/>
            </a:endParaRPr>
          </a:p>
          <a:p>
            <a:pPr marL="342900" indent="-342900">
              <a:lnSpc>
                <a:spcPct val="90000"/>
              </a:lnSpc>
            </a:pPr>
            <a:r>
              <a:rPr lang="en-US" sz="1600" dirty="0">
                <a:latin typeface="Bookman Old Style" pitchFamily="18" charset="0"/>
              </a:rPr>
              <a:t>    B2 accepts B1 as root because the B1 ID is lower than B2.  B2 sets its LAN E</a:t>
            </a:r>
          </a:p>
          <a:p>
            <a:pPr marL="282575" indent="-282575">
              <a:lnSpc>
                <a:spcPct val="90000"/>
              </a:lnSpc>
            </a:pPr>
            <a:r>
              <a:rPr lang="en-US" sz="1600" dirty="0">
                <a:latin typeface="Bookman Old Style" pitchFamily="18" charset="0"/>
              </a:rPr>
              <a:t>    port to be the root port and multicasts this updated BPDU onto LAN C, where it is received by B3:</a:t>
            </a:r>
          </a:p>
          <a:p>
            <a:pPr marL="342900" indent="-342900">
              <a:lnSpc>
                <a:spcPct val="90000"/>
              </a:lnSpc>
            </a:pPr>
            <a:endParaRPr lang="en-US" sz="800" i="1" dirty="0">
              <a:latin typeface="Bookman Old Style" pitchFamily="18" charset="0"/>
            </a:endParaRPr>
          </a:p>
          <a:p>
            <a:pPr marL="342900" indent="-342900">
              <a:lnSpc>
                <a:spcPct val="90000"/>
              </a:lnSpc>
            </a:pPr>
            <a:r>
              <a:rPr lang="en-US" sz="1600" i="1" dirty="0">
                <a:latin typeface="Bookman Old Style" pitchFamily="18" charset="0"/>
              </a:rPr>
              <a:t>    		</a:t>
            </a:r>
            <a:r>
              <a:rPr lang="en-US" sz="1600" b="1" dirty="0">
                <a:latin typeface="+mn-lt"/>
              </a:rPr>
              <a:t>Root ID = B1, 1 hop to root, My ID = B2</a:t>
            </a:r>
          </a:p>
        </p:txBody>
      </p:sp>
      <p:sp>
        <p:nvSpPr>
          <p:cNvPr id="11272" name="AutoShape 6"/>
          <p:cNvSpPr>
            <a:spLocks noChangeArrowheads="1"/>
          </p:cNvSpPr>
          <p:nvPr/>
        </p:nvSpPr>
        <p:spPr bwMode="auto">
          <a:xfrm>
            <a:off x="3615871" y="2632075"/>
            <a:ext cx="688975" cy="379413"/>
          </a:xfrm>
          <a:prstGeom prst="wedgeRoundRectCallout">
            <a:avLst>
              <a:gd name="adj1" fmla="val 74194"/>
              <a:gd name="adj2" fmla="val 64644"/>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a:solidFill>
                  <a:schemeClr val="bg1"/>
                </a:solidFill>
              </a:rPr>
              <a:t>I’m the root</a:t>
            </a:r>
          </a:p>
        </p:txBody>
      </p:sp>
      <p:sp>
        <p:nvSpPr>
          <p:cNvPr id="11273" name="AutoShape 7"/>
          <p:cNvSpPr>
            <a:spLocks noChangeArrowheads="1"/>
          </p:cNvSpPr>
          <p:nvPr/>
        </p:nvSpPr>
        <p:spPr bwMode="auto">
          <a:xfrm>
            <a:off x="1831975" y="1989138"/>
            <a:ext cx="1068388" cy="379412"/>
          </a:xfrm>
          <a:prstGeom prst="wedgeRoundRectCallout">
            <a:avLst>
              <a:gd name="adj1" fmla="val 82690"/>
              <a:gd name="adj2" fmla="val 52931"/>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a:solidFill>
                  <a:schemeClr val="bg1"/>
                </a:solidFill>
              </a:rPr>
              <a:t>B1 is root, 1 hop away</a:t>
            </a:r>
          </a:p>
        </p:txBody>
      </p:sp>
      <p:sp>
        <p:nvSpPr>
          <p:cNvPr id="11274" name="Text Box 8"/>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1275" name="Text Box 9"/>
          <p:cNvSpPr txBox="1">
            <a:spLocks noChangeArrowheads="1"/>
          </p:cNvSpPr>
          <p:nvPr/>
        </p:nvSpPr>
        <p:spPr bwMode="auto">
          <a:xfrm>
            <a:off x="4289425" y="1616529"/>
            <a:ext cx="293688" cy="274638"/>
          </a:xfrm>
          <a:prstGeom prst="rect">
            <a:avLst/>
          </a:prstGeom>
          <a:noFill/>
          <a:ln w="9525">
            <a:noFill/>
            <a:miter lim="800000"/>
            <a:headEnd/>
            <a:tailEnd/>
          </a:ln>
        </p:spPr>
        <p:txBody>
          <a:bodyPr wrap="none">
            <a:spAutoFit/>
          </a:bodyPr>
          <a:lstStyle/>
          <a:p>
            <a:r>
              <a:rPr lang="en-US" sz="1200" b="1" dirty="0">
                <a:solidFill>
                  <a:srgbClr val="FF3300"/>
                </a:solidFill>
              </a:rPr>
              <a:t>R</a:t>
            </a:r>
          </a:p>
        </p:txBody>
      </p:sp>
      <p:sp>
        <p:nvSpPr>
          <p:cNvPr id="11276" name="Text Box 10"/>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cxnSp>
        <p:nvCxnSpPr>
          <p:cNvPr id="13" name="Straight Arrow Connector 12">
            <a:extLst>
              <a:ext uri="{C183D7F6-B498-43B3-948B-1728B52AA6E4}">
                <adec:decorative xmlns:adec="http://schemas.microsoft.com/office/drawing/2017/decorative" val="1"/>
              </a:ext>
            </a:extLst>
          </p:cNvPr>
          <p:cNvCxnSpPr/>
          <p:nvPr/>
        </p:nvCxnSpPr>
        <p:spPr>
          <a:xfrm flipV="1">
            <a:off x="3414713" y="2104571"/>
            <a:ext cx="17916" cy="1385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C183D7F6-B498-43B3-948B-1728B52AA6E4}">
                <adec:decorative xmlns:adec="http://schemas.microsoft.com/office/drawing/2017/decorative" val="1"/>
              </a:ext>
            </a:extLst>
          </p:cNvPr>
          <p:cNvCxnSpPr/>
          <p:nvPr/>
        </p:nvCxnSpPr>
        <p:spPr>
          <a:xfrm flipH="1" flipV="1">
            <a:off x="4107543" y="3062514"/>
            <a:ext cx="181429" cy="1233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82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2" name="Footer Placeholder 4"/>
          <p:cNvSpPr>
            <a:spLocks noGrp="1"/>
          </p:cNvSpPr>
          <p:nvPr>
            <p:ph type="ftr" sz="quarter" idx="11"/>
          </p:nvPr>
        </p:nvSpPr>
        <p:spPr/>
        <p:txBody>
          <a:bodyPr/>
          <a:lstStyle/>
          <a:p>
            <a:pPr>
              <a:defRPr/>
            </a:pPr>
            <a:r>
              <a:rPr lang="en-US"/>
              <a:t>CS 2600 Computer Networks I</a:t>
            </a:r>
          </a:p>
        </p:txBody>
      </p:sp>
      <p:sp>
        <p:nvSpPr>
          <p:cNvPr id="12293" name="Slide Number Placeholder 5"/>
          <p:cNvSpPr>
            <a:spLocks noGrp="1"/>
          </p:cNvSpPr>
          <p:nvPr>
            <p:ph type="sldNum" sz="quarter" idx="12"/>
          </p:nvPr>
        </p:nvSpPr>
        <p:spPr/>
        <p:txBody>
          <a:bodyPr/>
          <a:lstStyle/>
          <a:p>
            <a:pPr>
              <a:defRPr/>
            </a:pPr>
            <a:r>
              <a:rPr lang="en-US" dirty="0"/>
              <a:t>27-</a:t>
            </a:r>
            <a:fld id="{D73CFB43-5370-4841-A0E7-8B6BB20AEBE2}" type="slidenum">
              <a:rPr lang="en-US" smtClean="0"/>
              <a:pPr>
                <a:defRPr/>
              </a:pPr>
              <a:t>5</a:t>
            </a:fld>
            <a:endParaRPr lang="en-US" dirty="0"/>
          </a:p>
        </p:txBody>
      </p:sp>
      <p:sp>
        <p:nvSpPr>
          <p:cNvPr id="12294" name="Rectangle 2"/>
          <p:cNvSpPr>
            <a:spLocks noGrp="1" noChangeArrowheads="1"/>
          </p:cNvSpPr>
          <p:nvPr>
            <p:ph type="title"/>
          </p:nvPr>
        </p:nvSpPr>
        <p:spPr>
          <a:xfrm>
            <a:off x="513708" y="152400"/>
            <a:ext cx="8096892" cy="1080499"/>
          </a:xfrm>
        </p:spPr>
        <p:txBody>
          <a:bodyPr/>
          <a:lstStyle/>
          <a:p>
            <a:pPr eaLnBrk="1" hangingPunct="1"/>
            <a:r>
              <a:rPr lang="en-US" sz="2400" b="1" dirty="0"/>
              <a:t>Changing the Root Port on B5</a:t>
            </a:r>
            <a:br>
              <a:rPr lang="en-US" sz="2400" b="1" dirty="0"/>
            </a:br>
            <a:r>
              <a:rPr lang="en-US" sz="1600" b="1" dirty="0"/>
              <a:t>(4 of 9)</a:t>
            </a:r>
          </a:p>
        </p:txBody>
      </p:sp>
      <p:graphicFrame>
        <p:nvGraphicFramePr>
          <p:cNvPr id="12290"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485436430"/>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Text Box 4"/>
          <p:cNvSpPr txBox="1">
            <a:spLocks noChangeArrowheads="1"/>
          </p:cNvSpPr>
          <p:nvPr/>
        </p:nvSpPr>
        <p:spPr bwMode="auto">
          <a:xfrm>
            <a:off x="461963" y="4695289"/>
            <a:ext cx="8240712" cy="1754326"/>
          </a:xfrm>
          <a:prstGeom prst="rect">
            <a:avLst/>
          </a:prstGeom>
          <a:noFill/>
          <a:ln w="9525">
            <a:noFill/>
            <a:miter lim="800000"/>
            <a:headEnd/>
            <a:tailEnd/>
          </a:ln>
        </p:spPr>
        <p:txBody>
          <a:bodyPr wrap="square">
            <a:spAutoFit/>
          </a:bodyPr>
          <a:lstStyle/>
          <a:p>
            <a:pPr marL="342900" indent="-342900">
              <a:defRPr/>
            </a:pPr>
            <a:r>
              <a:rPr lang="en-US" sz="1600" dirty="0">
                <a:latin typeface="Bookman Old Style" pitchFamily="18" charset="0"/>
                <a:cs typeface="Arial" charset="0"/>
              </a:rPr>
              <a:t>5. Similarly, B5 receives the following BPDU from B1 on LAN D, and accepts B1 </a:t>
            </a:r>
          </a:p>
          <a:p>
            <a:pPr marL="234950" indent="-234950">
              <a:defRPr/>
            </a:pPr>
            <a:r>
              <a:rPr lang="en-US" sz="1600" dirty="0">
                <a:latin typeface="Bookman Old Style" pitchFamily="18" charset="0"/>
                <a:cs typeface="Arial" charset="0"/>
              </a:rPr>
              <a:t>	as the root.  </a:t>
            </a:r>
          </a:p>
          <a:p>
            <a:pPr marL="342900" indent="-342900">
              <a:defRPr/>
            </a:pPr>
            <a:r>
              <a:rPr lang="en-US" sz="400" dirty="0">
                <a:latin typeface="Bookman Old Style" pitchFamily="18" charset="0"/>
                <a:cs typeface="Arial" charset="0"/>
              </a:rPr>
              <a:t>  </a:t>
            </a:r>
            <a:endParaRPr lang="en-US" sz="400" i="1" dirty="0">
              <a:latin typeface="Bookman Old Style" pitchFamily="18" charset="0"/>
              <a:cs typeface="Arial" charset="0"/>
            </a:endParaRPr>
          </a:p>
          <a:p>
            <a:pPr marL="342900" indent="-342900">
              <a:defRPr/>
            </a:pPr>
            <a:r>
              <a:rPr lang="en-US" sz="1600" i="1" dirty="0">
                <a:latin typeface="Bookman Old Style" pitchFamily="18" charset="0"/>
                <a:cs typeface="Arial" charset="0"/>
              </a:rPr>
              <a:t>   		</a:t>
            </a:r>
            <a:r>
              <a:rPr lang="en-US" sz="1600" b="1" dirty="0">
                <a:latin typeface="+mn-lt"/>
                <a:cs typeface="Arial" charset="0"/>
              </a:rPr>
              <a:t>Root ID = B1, 0 hops to root, My ID = B1</a:t>
            </a:r>
          </a:p>
          <a:p>
            <a:pPr marL="342900" indent="-342900">
              <a:defRPr/>
            </a:pPr>
            <a:endParaRPr lang="en-US" sz="400" dirty="0">
              <a:latin typeface="Bookman Old Style" pitchFamily="18" charset="0"/>
              <a:cs typeface="Arial" charset="0"/>
            </a:endParaRPr>
          </a:p>
          <a:p>
            <a:pPr marL="173038" indent="-173038">
              <a:defRPr/>
            </a:pPr>
            <a:r>
              <a:rPr lang="en-US" sz="1600" dirty="0">
                <a:latin typeface="Bookman Old Style" pitchFamily="18" charset="0"/>
                <a:cs typeface="Arial" charset="0"/>
              </a:rPr>
              <a:t>   As a result, B5’s root port must change from its LAN A port to its LAN D port.  So B5 sends the following BPDU over LAN A to B3:</a:t>
            </a:r>
          </a:p>
          <a:p>
            <a:pPr marL="342900" indent="-342900">
              <a:defRPr/>
            </a:pPr>
            <a:endParaRPr lang="en-US" sz="400" i="1" dirty="0">
              <a:latin typeface="Bookman Old Style" pitchFamily="18" charset="0"/>
              <a:cs typeface="Arial" charset="0"/>
            </a:endParaRPr>
          </a:p>
          <a:p>
            <a:pPr marL="342900" indent="-342900">
              <a:defRPr/>
            </a:pPr>
            <a:r>
              <a:rPr lang="en-US" sz="1600" i="1" dirty="0">
                <a:latin typeface="Bookman Old Style" pitchFamily="18" charset="0"/>
                <a:cs typeface="Arial" charset="0"/>
              </a:rPr>
              <a:t>   		</a:t>
            </a:r>
            <a:r>
              <a:rPr lang="en-US" sz="1600" b="1" dirty="0">
                <a:latin typeface="+mn-lt"/>
                <a:cs typeface="Arial" charset="0"/>
              </a:rPr>
              <a:t>Root ID = B1, 1 hop to root, My ID = B5</a:t>
            </a:r>
          </a:p>
        </p:txBody>
      </p:sp>
      <p:sp>
        <p:nvSpPr>
          <p:cNvPr id="12296" name="AutoShape 5"/>
          <p:cNvSpPr>
            <a:spLocks noChangeArrowheads="1"/>
          </p:cNvSpPr>
          <p:nvPr/>
        </p:nvSpPr>
        <p:spPr bwMode="auto">
          <a:xfrm>
            <a:off x="4547394" y="2253344"/>
            <a:ext cx="688975" cy="379413"/>
          </a:xfrm>
          <a:prstGeom prst="wedgeRoundRectCallout">
            <a:avLst>
              <a:gd name="adj1" fmla="val -48452"/>
              <a:gd name="adj2" fmla="val 167991"/>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dirty="0">
                <a:solidFill>
                  <a:schemeClr val="bg1"/>
                </a:solidFill>
              </a:rPr>
              <a:t>I’m the root</a:t>
            </a:r>
          </a:p>
        </p:txBody>
      </p:sp>
      <p:sp>
        <p:nvSpPr>
          <p:cNvPr id="12297" name="AutoShape 6"/>
          <p:cNvSpPr>
            <a:spLocks noChangeArrowheads="1"/>
          </p:cNvSpPr>
          <p:nvPr/>
        </p:nvSpPr>
        <p:spPr bwMode="auto">
          <a:xfrm>
            <a:off x="3989842" y="1134382"/>
            <a:ext cx="1068387" cy="379413"/>
          </a:xfrm>
          <a:prstGeom prst="wedgeRoundRectCallout">
            <a:avLst>
              <a:gd name="adj1" fmla="val 8035"/>
              <a:gd name="adj2" fmla="val 130019"/>
              <a:gd name="adj3" fmla="val 16667"/>
            </a:avLst>
          </a:prstGeom>
          <a:solidFill>
            <a:schemeClr val="tx1">
              <a:alpha val="65000"/>
            </a:schemeClr>
          </a:solidFill>
          <a:ln w="9525">
            <a:solidFill>
              <a:schemeClr val="bg1"/>
            </a:solidFill>
            <a:miter lim="800000"/>
            <a:headEnd/>
            <a:tailEnd/>
          </a:ln>
        </p:spPr>
        <p:txBody>
          <a:bodyPr anchor="ctr"/>
          <a:lstStyle/>
          <a:p>
            <a:pPr algn="ctr"/>
            <a:r>
              <a:rPr lang="en-US" sz="1200" dirty="0">
                <a:solidFill>
                  <a:schemeClr val="bg1"/>
                </a:solidFill>
              </a:rPr>
              <a:t>B1 is root, 1 hop away</a:t>
            </a:r>
          </a:p>
        </p:txBody>
      </p:sp>
      <p:sp>
        <p:nvSpPr>
          <p:cNvPr id="12298" name="Text Box 7"/>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2299" name="Text Box 8"/>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2300" name="Text Box 9"/>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cxnSp>
        <p:nvCxnSpPr>
          <p:cNvPr id="13" name="Straight Arrow Connector 12">
            <a:extLst>
              <a:ext uri="{C183D7F6-B498-43B3-948B-1728B52AA6E4}">
                <adec:decorative xmlns:adec="http://schemas.microsoft.com/office/drawing/2017/decorative" val="1"/>
              </a:ext>
            </a:extLst>
          </p:cNvPr>
          <p:cNvCxnSpPr/>
          <p:nvPr/>
        </p:nvCxnSpPr>
        <p:spPr>
          <a:xfrm flipV="1">
            <a:off x="3414713" y="2104571"/>
            <a:ext cx="17916" cy="1385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C183D7F6-B498-43B3-948B-1728B52AA6E4}">
                <adec:decorative xmlns:adec="http://schemas.microsoft.com/office/drawing/2017/decorative" val="1"/>
              </a:ext>
            </a:extLst>
          </p:cNvPr>
          <p:cNvCxnSpPr/>
          <p:nvPr/>
        </p:nvCxnSpPr>
        <p:spPr>
          <a:xfrm flipV="1">
            <a:off x="4557487" y="2786743"/>
            <a:ext cx="7256" cy="224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9"/>
          <p:cNvSpPr txBox="1">
            <a:spLocks noChangeArrowheads="1"/>
          </p:cNvSpPr>
          <p:nvPr/>
        </p:nvSpPr>
        <p:spPr bwMode="auto">
          <a:xfrm>
            <a:off x="4289425" y="1616529"/>
            <a:ext cx="293688" cy="274638"/>
          </a:xfrm>
          <a:prstGeom prst="rect">
            <a:avLst/>
          </a:prstGeom>
          <a:noFill/>
          <a:ln w="9525">
            <a:noFill/>
            <a:miter lim="800000"/>
            <a:headEnd/>
            <a:tailEnd/>
          </a:ln>
        </p:spPr>
        <p:txBody>
          <a:bodyPr wrap="none">
            <a:spAutoFit/>
          </a:bodyPr>
          <a:lstStyle/>
          <a:p>
            <a:r>
              <a:rPr lang="en-US" sz="1200" b="1" dirty="0">
                <a:solidFill>
                  <a:srgbClr val="FF3300"/>
                </a:solidFill>
              </a:rPr>
              <a:t>R</a:t>
            </a:r>
          </a:p>
        </p:txBody>
      </p:sp>
      <p:grpSp>
        <p:nvGrpSpPr>
          <p:cNvPr id="31" name="Group 15">
            <a:extLst>
              <a:ext uri="{C183D7F6-B498-43B3-948B-1728B52AA6E4}">
                <adec:decorative xmlns:adec="http://schemas.microsoft.com/office/drawing/2017/decorative" val="1"/>
              </a:ext>
            </a:extLst>
          </p:cNvPr>
          <p:cNvGrpSpPr>
            <a:grpSpLocks/>
          </p:cNvGrpSpPr>
          <p:nvPr/>
        </p:nvGrpSpPr>
        <p:grpSpPr bwMode="auto">
          <a:xfrm>
            <a:off x="4373336" y="1687513"/>
            <a:ext cx="127000" cy="111125"/>
            <a:chOff x="1412" y="2829"/>
            <a:chExt cx="55" cy="57"/>
          </a:xfrm>
        </p:grpSpPr>
        <p:sp>
          <p:nvSpPr>
            <p:cNvPr id="32" name="Line 16"/>
            <p:cNvSpPr>
              <a:spLocks noChangeShapeType="1"/>
            </p:cNvSpPr>
            <p:nvPr/>
          </p:nvSpPr>
          <p:spPr bwMode="auto">
            <a:xfrm>
              <a:off x="1413" y="2829"/>
              <a:ext cx="54" cy="57"/>
            </a:xfrm>
            <a:prstGeom prst="line">
              <a:avLst/>
            </a:prstGeom>
            <a:noFill/>
            <a:ln w="22225">
              <a:solidFill>
                <a:schemeClr val="bg1"/>
              </a:solidFill>
              <a:round/>
              <a:headEnd/>
              <a:tailEnd/>
            </a:ln>
          </p:spPr>
          <p:txBody>
            <a:bodyPr/>
            <a:lstStyle/>
            <a:p>
              <a:endParaRPr lang="en-US"/>
            </a:p>
          </p:txBody>
        </p:sp>
        <p:sp>
          <p:nvSpPr>
            <p:cNvPr id="33" name="Line 17"/>
            <p:cNvSpPr>
              <a:spLocks noChangeShapeType="1"/>
            </p:cNvSpPr>
            <p:nvPr/>
          </p:nvSpPr>
          <p:spPr bwMode="auto">
            <a:xfrm flipH="1">
              <a:off x="1412" y="2829"/>
              <a:ext cx="55" cy="57"/>
            </a:xfrm>
            <a:prstGeom prst="line">
              <a:avLst/>
            </a:prstGeom>
            <a:noFill/>
            <a:ln w="22225">
              <a:solidFill>
                <a:schemeClr val="bg1"/>
              </a:solidFill>
              <a:round/>
              <a:headEnd/>
              <a:tailEnd/>
            </a:ln>
          </p:spPr>
          <p:txBody>
            <a:bodyPr/>
            <a:lstStyle/>
            <a:p>
              <a:endParaRPr lang="en-US"/>
            </a:p>
          </p:txBody>
        </p:sp>
      </p:grpSp>
    </p:spTree>
    <p:extLst>
      <p:ext uri="{BB962C8B-B14F-4D97-AF65-F5344CB8AC3E}">
        <p14:creationId xmlns:p14="http://schemas.microsoft.com/office/powerpoint/2010/main" val="7161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16" name="Footer Placeholder 4"/>
          <p:cNvSpPr>
            <a:spLocks noGrp="1"/>
          </p:cNvSpPr>
          <p:nvPr>
            <p:ph type="ftr" sz="quarter" idx="11"/>
          </p:nvPr>
        </p:nvSpPr>
        <p:spPr/>
        <p:txBody>
          <a:bodyPr/>
          <a:lstStyle/>
          <a:p>
            <a:pPr>
              <a:defRPr/>
            </a:pPr>
            <a:r>
              <a:rPr lang="en-US"/>
              <a:t>CS 2600 Computer Networks I</a:t>
            </a:r>
          </a:p>
        </p:txBody>
      </p:sp>
      <p:sp>
        <p:nvSpPr>
          <p:cNvPr id="13317" name="Slide Number Placeholder 5"/>
          <p:cNvSpPr>
            <a:spLocks noGrp="1"/>
          </p:cNvSpPr>
          <p:nvPr>
            <p:ph type="sldNum" sz="quarter" idx="12"/>
          </p:nvPr>
        </p:nvSpPr>
        <p:spPr/>
        <p:txBody>
          <a:bodyPr/>
          <a:lstStyle/>
          <a:p>
            <a:pPr>
              <a:defRPr/>
            </a:pPr>
            <a:r>
              <a:rPr lang="en-US" dirty="0"/>
              <a:t>27-</a:t>
            </a:r>
            <a:fld id="{0FEF37F9-C1A7-43BB-9483-E4B4F6CD062C}" type="slidenum">
              <a:rPr lang="en-US" smtClean="0"/>
              <a:pPr>
                <a:defRPr/>
              </a:pPr>
              <a:t>6</a:t>
            </a:fld>
            <a:endParaRPr lang="en-US" dirty="0"/>
          </a:p>
        </p:txBody>
      </p:sp>
      <p:sp>
        <p:nvSpPr>
          <p:cNvPr id="13318" name="Rectangle 2"/>
          <p:cNvSpPr>
            <a:spLocks noGrp="1" noChangeArrowheads="1"/>
          </p:cNvSpPr>
          <p:nvPr>
            <p:ph type="title"/>
          </p:nvPr>
        </p:nvSpPr>
        <p:spPr>
          <a:xfrm>
            <a:off x="457200" y="328773"/>
            <a:ext cx="8229600" cy="698643"/>
          </a:xfrm>
        </p:spPr>
        <p:txBody>
          <a:bodyPr/>
          <a:lstStyle/>
          <a:p>
            <a:pPr eaLnBrk="1" hangingPunct="1"/>
            <a:r>
              <a:rPr lang="en-US" sz="2400" b="1" dirty="0"/>
              <a:t>Breaking a Root Port Tie on B3</a:t>
            </a:r>
            <a:br>
              <a:rPr lang="en-US" sz="2400" b="1" dirty="0"/>
            </a:br>
            <a:r>
              <a:rPr lang="en-US" sz="1600" b="1" dirty="0"/>
              <a:t>(5 of 9)</a:t>
            </a:r>
          </a:p>
        </p:txBody>
      </p:sp>
      <p:graphicFrame>
        <p:nvGraphicFramePr>
          <p:cNvPr id="13314"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450568067"/>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Text Box 7"/>
          <p:cNvSpPr txBox="1">
            <a:spLocks noChangeArrowheads="1"/>
          </p:cNvSpPr>
          <p:nvPr/>
        </p:nvSpPr>
        <p:spPr bwMode="auto">
          <a:xfrm>
            <a:off x="3419813" y="1783080"/>
            <a:ext cx="389850" cy="276999"/>
          </a:xfrm>
          <a:prstGeom prst="rect">
            <a:avLst/>
          </a:prstGeom>
          <a:noFill/>
          <a:ln w="9525">
            <a:noFill/>
            <a:miter lim="800000"/>
            <a:headEnd/>
            <a:tailEnd/>
          </a:ln>
        </p:spPr>
        <p:txBody>
          <a:bodyPr wrap="none">
            <a:spAutoFit/>
          </a:bodyPr>
          <a:lstStyle/>
          <a:p>
            <a:r>
              <a:rPr lang="en-US" sz="1200" b="1" dirty="0">
                <a:solidFill>
                  <a:srgbClr val="FF3300"/>
                </a:solidFill>
              </a:rPr>
              <a:t>R?</a:t>
            </a:r>
          </a:p>
        </p:txBody>
      </p:sp>
      <p:sp>
        <p:nvSpPr>
          <p:cNvPr id="13320" name="Text Box 8"/>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3321" name="Text Box 9"/>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3322" name="Text Box 10"/>
          <p:cNvSpPr txBox="1">
            <a:spLocks noChangeArrowheads="1"/>
          </p:cNvSpPr>
          <p:nvPr/>
        </p:nvSpPr>
        <p:spPr bwMode="auto">
          <a:xfrm>
            <a:off x="461963" y="4798031"/>
            <a:ext cx="8240712" cy="1815882"/>
          </a:xfrm>
          <a:prstGeom prst="rect">
            <a:avLst/>
          </a:prstGeom>
          <a:noFill/>
          <a:ln w="9525">
            <a:noFill/>
            <a:miter lim="800000"/>
            <a:headEnd/>
            <a:tailEnd/>
          </a:ln>
        </p:spPr>
        <p:txBody>
          <a:bodyPr wrap="square">
            <a:spAutoFit/>
          </a:bodyPr>
          <a:lstStyle/>
          <a:p>
            <a:pPr marL="225425" indent="-225425"/>
            <a:r>
              <a:rPr lang="en-US" sz="1600" dirty="0">
                <a:latin typeface="Bookman Old Style" pitchFamily="18" charset="0"/>
              </a:rPr>
              <a:t>6. B3 already knows that  B1 is the root, but now it knows from the BPDUs received from B2 and B5 that there are two equal cost paths to the root.  B3 will break that tie by choosing the neighbor with the lower bridge ID (B2).  So B3’s root port doesn’t change.</a:t>
            </a:r>
          </a:p>
          <a:p>
            <a:pPr marL="225425" indent="-225425"/>
            <a:endParaRPr lang="en-US" sz="1600" dirty="0">
              <a:latin typeface="Bookman Old Style" pitchFamily="18" charset="0"/>
            </a:endParaRPr>
          </a:p>
          <a:p>
            <a:pPr marL="225425" indent="-225425"/>
            <a:r>
              <a:rPr lang="en-US" sz="1600" dirty="0">
                <a:latin typeface="Bookman Old Style" pitchFamily="18" charset="0"/>
              </a:rPr>
              <a:t>   Now let’s see how the designated ports are selected for the LANs in this loop…</a:t>
            </a:r>
          </a:p>
          <a:p>
            <a:pPr marL="225425" indent="-225425"/>
            <a:endParaRPr lang="en-US" sz="1600" dirty="0">
              <a:latin typeface="Bookman Old Style" pitchFamily="18" charset="0"/>
            </a:endParaRPr>
          </a:p>
        </p:txBody>
      </p:sp>
    </p:spTree>
    <p:extLst>
      <p:ext uri="{BB962C8B-B14F-4D97-AF65-F5344CB8AC3E}">
        <p14:creationId xmlns:p14="http://schemas.microsoft.com/office/powerpoint/2010/main" val="135782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40" name="Footer Placeholder 4"/>
          <p:cNvSpPr>
            <a:spLocks noGrp="1"/>
          </p:cNvSpPr>
          <p:nvPr>
            <p:ph type="ftr" sz="quarter" idx="11"/>
          </p:nvPr>
        </p:nvSpPr>
        <p:spPr/>
        <p:txBody>
          <a:bodyPr/>
          <a:lstStyle/>
          <a:p>
            <a:pPr>
              <a:defRPr/>
            </a:pPr>
            <a:r>
              <a:rPr lang="en-US"/>
              <a:t>CS 2600 Computer Networks I</a:t>
            </a:r>
          </a:p>
        </p:txBody>
      </p:sp>
      <p:sp>
        <p:nvSpPr>
          <p:cNvPr id="14341" name="Slide Number Placeholder 5"/>
          <p:cNvSpPr>
            <a:spLocks noGrp="1"/>
          </p:cNvSpPr>
          <p:nvPr>
            <p:ph type="sldNum" sz="quarter" idx="12"/>
          </p:nvPr>
        </p:nvSpPr>
        <p:spPr/>
        <p:txBody>
          <a:bodyPr/>
          <a:lstStyle/>
          <a:p>
            <a:pPr>
              <a:defRPr/>
            </a:pPr>
            <a:r>
              <a:rPr lang="en-US" dirty="0"/>
              <a:t>27-</a:t>
            </a:r>
            <a:fld id="{EDECF963-149E-4562-9DBB-5A808B8B0A02}" type="slidenum">
              <a:rPr lang="en-US" smtClean="0"/>
              <a:pPr>
                <a:defRPr/>
              </a:pPr>
              <a:t>7</a:t>
            </a:fld>
            <a:endParaRPr lang="en-US" dirty="0"/>
          </a:p>
        </p:txBody>
      </p:sp>
      <p:sp>
        <p:nvSpPr>
          <p:cNvPr id="14342" name="Rectangle 2"/>
          <p:cNvSpPr>
            <a:spLocks noGrp="1" noChangeArrowheads="1"/>
          </p:cNvSpPr>
          <p:nvPr>
            <p:ph type="title"/>
          </p:nvPr>
        </p:nvSpPr>
        <p:spPr>
          <a:xfrm>
            <a:off x="457200" y="274639"/>
            <a:ext cx="8229600" cy="793874"/>
          </a:xfrm>
        </p:spPr>
        <p:txBody>
          <a:bodyPr/>
          <a:lstStyle/>
          <a:p>
            <a:pPr eaLnBrk="1" hangingPunct="1"/>
            <a:r>
              <a:rPr lang="en-US" sz="2400" b="1" dirty="0"/>
              <a:t>Choosing the Designated Port &amp; Bridge on LAN A</a:t>
            </a:r>
            <a:br>
              <a:rPr lang="en-US" sz="2400" b="1" dirty="0"/>
            </a:br>
            <a:r>
              <a:rPr lang="en-US" sz="1600" b="1" dirty="0"/>
              <a:t>(6 of 9)</a:t>
            </a:r>
            <a:endParaRPr lang="en-US" sz="1600" dirty="0"/>
          </a:p>
        </p:txBody>
      </p:sp>
      <p:graphicFrame>
        <p:nvGraphicFramePr>
          <p:cNvPr id="14338"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3241230439"/>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3" name="Text Box 6"/>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4344" name="Text Box 7"/>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4345" name="Text Box 8"/>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4346" name="Text Box 9"/>
          <p:cNvSpPr txBox="1">
            <a:spLocks noChangeArrowheads="1"/>
          </p:cNvSpPr>
          <p:nvPr/>
        </p:nvSpPr>
        <p:spPr bwMode="auto">
          <a:xfrm>
            <a:off x="461963" y="4767209"/>
            <a:ext cx="8240712" cy="1569660"/>
          </a:xfrm>
          <a:prstGeom prst="rect">
            <a:avLst/>
          </a:prstGeom>
          <a:noFill/>
          <a:ln w="9525">
            <a:noFill/>
            <a:miter lim="800000"/>
            <a:headEnd/>
            <a:tailEnd/>
          </a:ln>
        </p:spPr>
        <p:txBody>
          <a:bodyPr wrap="square">
            <a:spAutoFit/>
          </a:bodyPr>
          <a:lstStyle/>
          <a:p>
            <a:pPr marL="225425" indent="-225425"/>
            <a:r>
              <a:rPr lang="en-US" sz="1600" dirty="0">
                <a:latin typeface="Bookman Old Style" pitchFamily="18" charset="0"/>
              </a:rPr>
              <a:t>7. Here again, the timing may vary.  Assume that the two bridges on LAN A select LAN A’s designated bridge and designated port by comparing each other’s BPDUs.  B5 has a shorter (1-hop) root path than B3, so the downstream (furthest from the root) port on B5 becomes the </a:t>
            </a:r>
            <a:r>
              <a:rPr lang="en-US" sz="1600" i="1" dirty="0">
                <a:latin typeface="Bookman Old Style" pitchFamily="18" charset="0"/>
              </a:rPr>
              <a:t>designated port</a:t>
            </a:r>
            <a:r>
              <a:rPr lang="en-US" sz="1600" dirty="0">
                <a:latin typeface="Bookman Old Style" pitchFamily="18" charset="0"/>
              </a:rPr>
              <a:t> </a:t>
            </a:r>
            <a:r>
              <a:rPr lang="en-US" sz="1600" b="1" dirty="0">
                <a:solidFill>
                  <a:srgbClr val="6666FF"/>
                </a:solidFill>
              </a:rPr>
              <a:t>D</a:t>
            </a:r>
            <a:r>
              <a:rPr lang="en-US" sz="1600" dirty="0">
                <a:latin typeface="Bookman Old Style" pitchFamily="18" charset="0"/>
              </a:rPr>
              <a:t> on LAN A, and B5 becomes the </a:t>
            </a:r>
            <a:r>
              <a:rPr lang="en-US" sz="1600" i="1" dirty="0">
                <a:latin typeface="Bookman Old Style" pitchFamily="18" charset="0"/>
              </a:rPr>
              <a:t>designated bridge </a:t>
            </a:r>
            <a:r>
              <a:rPr lang="en-US" sz="1600" dirty="0">
                <a:latin typeface="Bookman Old Style" pitchFamily="18" charset="0"/>
              </a:rPr>
              <a:t>(on LAN A).</a:t>
            </a:r>
          </a:p>
          <a:p>
            <a:pPr marL="225425" indent="-225425"/>
            <a:endParaRPr lang="en-US" sz="1600" dirty="0">
              <a:latin typeface="Bookman Old Style" pitchFamily="18" charset="0"/>
            </a:endParaRPr>
          </a:p>
        </p:txBody>
      </p:sp>
      <p:sp>
        <p:nvSpPr>
          <p:cNvPr id="14347" name="Text Box 10"/>
          <p:cNvSpPr txBox="1">
            <a:spLocks noChangeArrowheads="1"/>
          </p:cNvSpPr>
          <p:nvPr/>
        </p:nvSpPr>
        <p:spPr bwMode="auto">
          <a:xfrm>
            <a:off x="4502150" y="1595438"/>
            <a:ext cx="293688"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Tree>
    <p:extLst>
      <p:ext uri="{BB962C8B-B14F-4D97-AF65-F5344CB8AC3E}">
        <p14:creationId xmlns:p14="http://schemas.microsoft.com/office/powerpoint/2010/main" val="375595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4" name="Footer Placeholder 4"/>
          <p:cNvSpPr>
            <a:spLocks noGrp="1"/>
          </p:cNvSpPr>
          <p:nvPr>
            <p:ph type="ftr" sz="quarter" idx="11"/>
          </p:nvPr>
        </p:nvSpPr>
        <p:spPr/>
        <p:txBody>
          <a:bodyPr/>
          <a:lstStyle/>
          <a:p>
            <a:pPr>
              <a:defRPr/>
            </a:pPr>
            <a:r>
              <a:rPr lang="en-US"/>
              <a:t>CS 2600 Computer Networks I</a:t>
            </a:r>
          </a:p>
        </p:txBody>
      </p:sp>
      <p:sp>
        <p:nvSpPr>
          <p:cNvPr id="15365" name="Slide Number Placeholder 5"/>
          <p:cNvSpPr>
            <a:spLocks noGrp="1"/>
          </p:cNvSpPr>
          <p:nvPr>
            <p:ph type="sldNum" sz="quarter" idx="12"/>
          </p:nvPr>
        </p:nvSpPr>
        <p:spPr/>
        <p:txBody>
          <a:bodyPr/>
          <a:lstStyle/>
          <a:p>
            <a:pPr>
              <a:defRPr/>
            </a:pPr>
            <a:r>
              <a:rPr lang="en-US" dirty="0"/>
              <a:t>27-</a:t>
            </a:r>
            <a:fld id="{5AE25702-37C4-415B-9A7C-5803D57C9BBF}" type="slidenum">
              <a:rPr lang="en-US" smtClean="0"/>
              <a:pPr>
                <a:defRPr/>
              </a:pPr>
              <a:t>8</a:t>
            </a:fld>
            <a:endParaRPr lang="en-US" dirty="0"/>
          </a:p>
        </p:txBody>
      </p:sp>
      <p:sp>
        <p:nvSpPr>
          <p:cNvPr id="15366" name="Rectangle 2"/>
          <p:cNvSpPr>
            <a:spLocks noGrp="1" noChangeArrowheads="1"/>
          </p:cNvSpPr>
          <p:nvPr>
            <p:ph type="title"/>
          </p:nvPr>
        </p:nvSpPr>
        <p:spPr>
          <a:xfrm>
            <a:off x="457200" y="274638"/>
            <a:ext cx="8229600" cy="773326"/>
          </a:xfrm>
        </p:spPr>
        <p:txBody>
          <a:bodyPr/>
          <a:lstStyle/>
          <a:p>
            <a:pPr eaLnBrk="1" hangingPunct="1"/>
            <a:r>
              <a:rPr lang="en-US" sz="2400" b="1" dirty="0"/>
              <a:t>Choosing LAN C, D &amp; E’s Designated Ports &amp; Bridges</a:t>
            </a:r>
            <a:br>
              <a:rPr lang="en-US" sz="2400" b="1" dirty="0"/>
            </a:br>
            <a:r>
              <a:rPr lang="en-US" sz="1600" b="1" dirty="0"/>
              <a:t>(7 of 9)</a:t>
            </a:r>
            <a:endParaRPr lang="en-US" sz="1600" dirty="0"/>
          </a:p>
        </p:txBody>
      </p:sp>
      <p:graphicFrame>
        <p:nvGraphicFramePr>
          <p:cNvPr id="15362"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686228897"/>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7" name="Text Box 4"/>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5368" name="Text Box 5"/>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5369" name="Text Box 6"/>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5370" name="Text Box 7"/>
          <p:cNvSpPr txBox="1">
            <a:spLocks noChangeArrowheads="1"/>
          </p:cNvSpPr>
          <p:nvPr/>
        </p:nvSpPr>
        <p:spPr bwMode="auto">
          <a:xfrm>
            <a:off x="461963" y="4787757"/>
            <a:ext cx="8240712" cy="1569660"/>
          </a:xfrm>
          <a:prstGeom prst="rect">
            <a:avLst/>
          </a:prstGeom>
          <a:noFill/>
          <a:ln w="9525">
            <a:noFill/>
            <a:miter lim="800000"/>
            <a:headEnd/>
            <a:tailEnd/>
          </a:ln>
        </p:spPr>
        <p:txBody>
          <a:bodyPr wrap="square">
            <a:spAutoFit/>
          </a:bodyPr>
          <a:lstStyle/>
          <a:p>
            <a:pPr marL="225425" indent="-225425"/>
            <a:r>
              <a:rPr lang="en-US" sz="1600" dirty="0">
                <a:latin typeface="Bookman Old Style" pitchFamily="18" charset="0"/>
              </a:rPr>
              <a:t>8. Similarly, B2’s downstream port becomes the designated port for LAN C.  B1’s ports become designated ports on LAN D and LAN E.  So B1, B2 and B5 are designated bridges on at least one LAN.</a:t>
            </a:r>
          </a:p>
          <a:p>
            <a:pPr marL="225425" indent="-225425"/>
            <a:endParaRPr lang="en-US" sz="1600" dirty="0">
              <a:latin typeface="Bookman Old Style" pitchFamily="18" charset="0"/>
            </a:endParaRPr>
          </a:p>
          <a:p>
            <a:pPr marL="225425" indent="-225425"/>
            <a:r>
              <a:rPr lang="en-US" sz="1600" dirty="0">
                <a:latin typeface="Bookman Old Style" pitchFamily="18" charset="0"/>
              </a:rPr>
              <a:t>Now that we have designated ports (and designated bridges) for all LANs in the</a:t>
            </a:r>
          </a:p>
          <a:p>
            <a:pPr marL="225425" indent="-225425"/>
            <a:r>
              <a:rPr lang="en-US" sz="1600" dirty="0">
                <a:latin typeface="Bookman Old Style" pitchFamily="18" charset="0"/>
              </a:rPr>
              <a:t>loop, we apply the rules to block redundant ports…</a:t>
            </a:r>
          </a:p>
        </p:txBody>
      </p:sp>
      <p:sp>
        <p:nvSpPr>
          <p:cNvPr id="15371" name="Text Box 8"/>
          <p:cNvSpPr txBox="1">
            <a:spLocks noChangeArrowheads="1"/>
          </p:cNvSpPr>
          <p:nvPr/>
        </p:nvSpPr>
        <p:spPr bwMode="auto">
          <a:xfrm>
            <a:off x="4502150" y="1595438"/>
            <a:ext cx="293688"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5372" name="Text Box 9"/>
          <p:cNvSpPr txBox="1">
            <a:spLocks noChangeArrowheads="1"/>
          </p:cNvSpPr>
          <p:nvPr/>
        </p:nvSpPr>
        <p:spPr bwMode="auto">
          <a:xfrm>
            <a:off x="3328988" y="2046288"/>
            <a:ext cx="293687"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5373" name="Text Box 10"/>
          <p:cNvSpPr txBox="1">
            <a:spLocks noChangeArrowheads="1"/>
          </p:cNvSpPr>
          <p:nvPr/>
        </p:nvSpPr>
        <p:spPr bwMode="auto">
          <a:xfrm>
            <a:off x="4452938" y="2835275"/>
            <a:ext cx="293687"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5374" name="Text Box 11"/>
          <p:cNvSpPr txBox="1">
            <a:spLocks noChangeArrowheads="1"/>
          </p:cNvSpPr>
          <p:nvPr/>
        </p:nvSpPr>
        <p:spPr bwMode="auto">
          <a:xfrm>
            <a:off x="4214813" y="2857500"/>
            <a:ext cx="293687"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Tree>
    <p:extLst>
      <p:ext uri="{BB962C8B-B14F-4D97-AF65-F5344CB8AC3E}">
        <p14:creationId xmlns:p14="http://schemas.microsoft.com/office/powerpoint/2010/main" val="345844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C183D7F6-B498-43B3-948B-1728B52AA6E4}">
                <adec:decorative xmlns:adec="http://schemas.microsoft.com/office/drawing/2017/decorative" val="1"/>
              </a:ext>
            </a:extLst>
          </p:cNvPr>
          <p:cNvSpPr/>
          <p:nvPr/>
        </p:nvSpPr>
        <p:spPr>
          <a:xfrm>
            <a:off x="2517169" y="1099336"/>
            <a:ext cx="4109662" cy="35548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88" name="Footer Placeholder 4"/>
          <p:cNvSpPr>
            <a:spLocks noGrp="1"/>
          </p:cNvSpPr>
          <p:nvPr>
            <p:ph type="ftr" sz="quarter" idx="11"/>
          </p:nvPr>
        </p:nvSpPr>
        <p:spPr/>
        <p:txBody>
          <a:bodyPr/>
          <a:lstStyle/>
          <a:p>
            <a:pPr>
              <a:defRPr/>
            </a:pPr>
            <a:r>
              <a:rPr lang="en-US"/>
              <a:t>CS 2600 Computer Networks I</a:t>
            </a:r>
          </a:p>
        </p:txBody>
      </p:sp>
      <p:sp>
        <p:nvSpPr>
          <p:cNvPr id="16389" name="Slide Number Placeholder 5"/>
          <p:cNvSpPr>
            <a:spLocks noGrp="1"/>
          </p:cNvSpPr>
          <p:nvPr>
            <p:ph type="sldNum" sz="quarter" idx="12"/>
          </p:nvPr>
        </p:nvSpPr>
        <p:spPr/>
        <p:txBody>
          <a:bodyPr/>
          <a:lstStyle/>
          <a:p>
            <a:pPr>
              <a:defRPr/>
            </a:pPr>
            <a:r>
              <a:rPr lang="en-US" dirty="0"/>
              <a:t>27-</a:t>
            </a:r>
            <a:fld id="{90FD44CF-3D35-4D10-9B77-A0481DBB5239}" type="slidenum">
              <a:rPr lang="en-US" smtClean="0"/>
              <a:pPr>
                <a:defRPr/>
              </a:pPr>
              <a:t>9</a:t>
            </a:fld>
            <a:endParaRPr lang="en-US" dirty="0"/>
          </a:p>
        </p:txBody>
      </p:sp>
      <p:sp>
        <p:nvSpPr>
          <p:cNvPr id="16390" name="Rectangle 2"/>
          <p:cNvSpPr>
            <a:spLocks noGrp="1" noChangeArrowheads="1"/>
          </p:cNvSpPr>
          <p:nvPr>
            <p:ph type="title"/>
          </p:nvPr>
        </p:nvSpPr>
        <p:spPr>
          <a:xfrm>
            <a:off x="457200" y="274638"/>
            <a:ext cx="8229600" cy="783600"/>
          </a:xfrm>
        </p:spPr>
        <p:txBody>
          <a:bodyPr/>
          <a:lstStyle/>
          <a:p>
            <a:pPr eaLnBrk="1" hangingPunct="1"/>
            <a:r>
              <a:rPr lang="en-US" sz="2400" b="1" dirty="0"/>
              <a:t>Rules for Blocking Redundant Ports</a:t>
            </a:r>
            <a:br>
              <a:rPr lang="en-US" sz="2400" b="1" dirty="0"/>
            </a:br>
            <a:r>
              <a:rPr lang="en-US" sz="1800" b="1" dirty="0"/>
              <a:t>(8 of 9)</a:t>
            </a:r>
            <a:endParaRPr lang="en-US" sz="1800" dirty="0"/>
          </a:p>
        </p:txBody>
      </p:sp>
      <p:graphicFrame>
        <p:nvGraphicFramePr>
          <p:cNvPr id="16386" name="Object 3">
            <a:extLst>
              <a:ext uri="{C183D7F6-B498-43B3-948B-1728B52AA6E4}">
                <adec:decorative xmlns:adec="http://schemas.microsoft.com/office/drawing/2017/decorative" val="1"/>
              </a:ext>
            </a:extLst>
          </p:cNvPr>
          <p:cNvGraphicFramePr>
            <a:graphicFrameLocks noGrp="1" noChangeAspect="1"/>
          </p:cNvGraphicFramePr>
          <p:nvPr>
            <p:ph idx="1"/>
            <p:extLst>
              <p:ext uri="{D42A27DB-BD31-4B8C-83A1-F6EECF244321}">
                <p14:modId xmlns:p14="http://schemas.microsoft.com/office/powerpoint/2010/main" val="1930913854"/>
              </p:ext>
            </p:extLst>
          </p:nvPr>
        </p:nvGraphicFramePr>
        <p:xfrm>
          <a:off x="2636838" y="1076325"/>
          <a:ext cx="3833812" cy="3590925"/>
        </p:xfrm>
        <a:graphic>
          <a:graphicData uri="http://schemas.openxmlformats.org/presentationml/2006/ole">
            <mc:AlternateContent xmlns:mc="http://schemas.openxmlformats.org/markup-compatibility/2006">
              <mc:Choice xmlns:v="urn:schemas-microsoft-com:vml" Requires="v">
                <p:oleObj name="Visio" r:id="rId2" imgW="4614405" imgH="4324998" progId="Visio.Drawing.11">
                  <p:embed/>
                </p:oleObj>
              </mc:Choice>
              <mc:Fallback>
                <p:oleObj name="Visio" r:id="rId2" imgW="4614405" imgH="4324998" progId="Visio.Drawing.11">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1076325"/>
                        <a:ext cx="3833812"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Text Box 4"/>
          <p:cNvSpPr txBox="1">
            <a:spLocks noChangeArrowheads="1"/>
          </p:cNvSpPr>
          <p:nvPr/>
        </p:nvSpPr>
        <p:spPr bwMode="auto">
          <a:xfrm>
            <a:off x="3506788" y="1784350"/>
            <a:ext cx="293687"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6392" name="Text Box 5"/>
          <p:cNvSpPr txBox="1">
            <a:spLocks noChangeArrowheads="1"/>
          </p:cNvSpPr>
          <p:nvPr/>
        </p:nvSpPr>
        <p:spPr bwMode="auto">
          <a:xfrm>
            <a:off x="4400550" y="20796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6393" name="Text Box 6"/>
          <p:cNvSpPr txBox="1">
            <a:spLocks noChangeArrowheads="1"/>
          </p:cNvSpPr>
          <p:nvPr/>
        </p:nvSpPr>
        <p:spPr bwMode="auto">
          <a:xfrm>
            <a:off x="3321050" y="2511425"/>
            <a:ext cx="293688" cy="274638"/>
          </a:xfrm>
          <a:prstGeom prst="rect">
            <a:avLst/>
          </a:prstGeom>
          <a:noFill/>
          <a:ln w="9525">
            <a:noFill/>
            <a:miter lim="800000"/>
            <a:headEnd/>
            <a:tailEnd/>
          </a:ln>
        </p:spPr>
        <p:txBody>
          <a:bodyPr wrap="none">
            <a:spAutoFit/>
          </a:bodyPr>
          <a:lstStyle/>
          <a:p>
            <a:r>
              <a:rPr lang="en-US" sz="1200" b="1">
                <a:solidFill>
                  <a:srgbClr val="FF3300"/>
                </a:solidFill>
              </a:rPr>
              <a:t>R</a:t>
            </a:r>
          </a:p>
        </p:txBody>
      </p:sp>
      <p:sp>
        <p:nvSpPr>
          <p:cNvPr id="16394" name="Text Box 7"/>
          <p:cNvSpPr txBox="1">
            <a:spLocks noChangeArrowheads="1"/>
          </p:cNvSpPr>
          <p:nvPr/>
        </p:nvSpPr>
        <p:spPr bwMode="auto">
          <a:xfrm>
            <a:off x="461963" y="4911725"/>
            <a:ext cx="8312150" cy="1314450"/>
          </a:xfrm>
          <a:prstGeom prst="rect">
            <a:avLst/>
          </a:prstGeom>
          <a:noFill/>
          <a:ln w="9525">
            <a:noFill/>
            <a:miter lim="800000"/>
            <a:headEnd/>
            <a:tailEnd/>
          </a:ln>
        </p:spPr>
        <p:txBody>
          <a:bodyPr>
            <a:spAutoFit/>
          </a:bodyPr>
          <a:lstStyle/>
          <a:p>
            <a:pPr marL="225425" indent="-225425"/>
            <a:r>
              <a:rPr lang="en-US" sz="1600" dirty="0">
                <a:latin typeface="Bookman Old Style" pitchFamily="18" charset="0"/>
              </a:rPr>
              <a:t>9. First, all ports that are not root ports or designated ports are blocked (B3’s LAN A port).  Then we block any “orphaned” root ports on bridges that don’t have designated ports (B3’s LAN C root port).</a:t>
            </a:r>
          </a:p>
          <a:p>
            <a:pPr marL="225425" indent="-225425"/>
            <a:endParaRPr lang="en-US" sz="1600" dirty="0">
              <a:latin typeface="Bookman Old Style" pitchFamily="18" charset="0"/>
            </a:endParaRPr>
          </a:p>
          <a:p>
            <a:pPr marL="225425" indent="-225425"/>
            <a:r>
              <a:rPr lang="en-US" sz="1600" dirty="0">
                <a:latin typeface="Bookman Old Style" pitchFamily="18" charset="0"/>
              </a:rPr>
              <a:t>    </a:t>
            </a:r>
          </a:p>
        </p:txBody>
      </p:sp>
      <p:sp>
        <p:nvSpPr>
          <p:cNvPr id="16395" name="Text Box 8"/>
          <p:cNvSpPr txBox="1">
            <a:spLocks noChangeArrowheads="1"/>
          </p:cNvSpPr>
          <p:nvPr/>
        </p:nvSpPr>
        <p:spPr bwMode="auto">
          <a:xfrm>
            <a:off x="4502150" y="1595438"/>
            <a:ext cx="293688"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6396" name="Text Box 9"/>
          <p:cNvSpPr txBox="1">
            <a:spLocks noChangeArrowheads="1"/>
          </p:cNvSpPr>
          <p:nvPr/>
        </p:nvSpPr>
        <p:spPr bwMode="auto">
          <a:xfrm>
            <a:off x="3328988" y="2046288"/>
            <a:ext cx="293687" cy="274637"/>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6397" name="Text Box 10"/>
          <p:cNvSpPr txBox="1">
            <a:spLocks noChangeArrowheads="1"/>
          </p:cNvSpPr>
          <p:nvPr/>
        </p:nvSpPr>
        <p:spPr bwMode="auto">
          <a:xfrm>
            <a:off x="4452938" y="2835275"/>
            <a:ext cx="293687" cy="274638"/>
          </a:xfrm>
          <a:prstGeom prst="rect">
            <a:avLst/>
          </a:prstGeom>
          <a:noFill/>
          <a:ln w="9525">
            <a:noFill/>
            <a:miter lim="800000"/>
            <a:headEnd/>
            <a:tailEnd/>
          </a:ln>
        </p:spPr>
        <p:txBody>
          <a:bodyPr wrap="none">
            <a:spAutoFit/>
          </a:bodyPr>
          <a:lstStyle/>
          <a:p>
            <a:r>
              <a:rPr lang="en-US" sz="1200" b="1">
                <a:solidFill>
                  <a:srgbClr val="6666FF"/>
                </a:solidFill>
              </a:rPr>
              <a:t>D</a:t>
            </a:r>
          </a:p>
        </p:txBody>
      </p:sp>
      <p:sp>
        <p:nvSpPr>
          <p:cNvPr id="16398" name="Text Box 11"/>
          <p:cNvSpPr txBox="1">
            <a:spLocks noChangeArrowheads="1"/>
          </p:cNvSpPr>
          <p:nvPr/>
        </p:nvSpPr>
        <p:spPr bwMode="auto">
          <a:xfrm>
            <a:off x="4214813" y="2857500"/>
            <a:ext cx="293687" cy="274638"/>
          </a:xfrm>
          <a:prstGeom prst="rect">
            <a:avLst/>
          </a:prstGeom>
          <a:noFill/>
          <a:ln w="9525">
            <a:noFill/>
            <a:miter lim="800000"/>
            <a:headEnd/>
            <a:tailEnd/>
          </a:ln>
        </p:spPr>
        <p:txBody>
          <a:bodyPr wrap="none">
            <a:spAutoFit/>
          </a:bodyPr>
          <a:lstStyle/>
          <a:p>
            <a:r>
              <a:rPr lang="en-US" sz="1200" b="1">
                <a:solidFill>
                  <a:srgbClr val="6666FF"/>
                </a:solidFill>
              </a:rPr>
              <a:t>D</a:t>
            </a:r>
          </a:p>
        </p:txBody>
      </p:sp>
      <p:grpSp>
        <p:nvGrpSpPr>
          <p:cNvPr id="22" name="Group 21">
            <a:extLst>
              <a:ext uri="{C183D7F6-B498-43B3-948B-1728B52AA6E4}">
                <adec:decorative xmlns:adec="http://schemas.microsoft.com/office/drawing/2017/decorative" val="1"/>
              </a:ext>
            </a:extLst>
          </p:cNvPr>
          <p:cNvGrpSpPr/>
          <p:nvPr/>
        </p:nvGrpSpPr>
        <p:grpSpPr>
          <a:xfrm>
            <a:off x="3676650" y="1465263"/>
            <a:ext cx="127000" cy="111125"/>
            <a:chOff x="3676650" y="1465263"/>
            <a:chExt cx="127000" cy="111125"/>
          </a:xfrm>
        </p:grpSpPr>
        <p:sp>
          <p:nvSpPr>
            <p:cNvPr id="16403" name="Line 13"/>
            <p:cNvSpPr>
              <a:spLocks noChangeShapeType="1"/>
            </p:cNvSpPr>
            <p:nvPr/>
          </p:nvSpPr>
          <p:spPr bwMode="auto">
            <a:xfrm>
              <a:off x="3678959" y="1465263"/>
              <a:ext cx="124691" cy="111125"/>
            </a:xfrm>
            <a:prstGeom prst="line">
              <a:avLst/>
            </a:prstGeom>
            <a:noFill/>
            <a:ln w="22225">
              <a:solidFill>
                <a:schemeClr val="bg1"/>
              </a:solidFill>
              <a:round/>
              <a:headEnd/>
              <a:tailEnd/>
            </a:ln>
          </p:spPr>
          <p:txBody>
            <a:bodyPr/>
            <a:lstStyle/>
            <a:p>
              <a:endParaRPr lang="en-US"/>
            </a:p>
          </p:txBody>
        </p:sp>
        <p:sp>
          <p:nvSpPr>
            <p:cNvPr id="16404" name="Line 14"/>
            <p:cNvSpPr>
              <a:spLocks noChangeShapeType="1"/>
            </p:cNvSpPr>
            <p:nvPr/>
          </p:nvSpPr>
          <p:spPr bwMode="auto">
            <a:xfrm flipH="1">
              <a:off x="3676650" y="1465263"/>
              <a:ext cx="127000" cy="111125"/>
            </a:xfrm>
            <a:prstGeom prst="line">
              <a:avLst/>
            </a:prstGeom>
            <a:noFill/>
            <a:ln w="22225">
              <a:solidFill>
                <a:schemeClr val="bg1"/>
              </a:solidFill>
              <a:round/>
              <a:headEnd/>
              <a:tailEnd/>
            </a:ln>
          </p:spPr>
          <p:txBody>
            <a:bodyPr/>
            <a:lstStyle/>
            <a:p>
              <a:endParaRPr lang="en-US"/>
            </a:p>
          </p:txBody>
        </p:sp>
      </p:grpSp>
      <p:grpSp>
        <p:nvGrpSpPr>
          <p:cNvPr id="23" name="Group 22">
            <a:extLst>
              <a:ext uri="{C183D7F6-B498-43B3-948B-1728B52AA6E4}">
                <adec:decorative xmlns:adec="http://schemas.microsoft.com/office/drawing/2017/decorative" val="1"/>
              </a:ext>
            </a:extLst>
          </p:cNvPr>
          <p:cNvGrpSpPr/>
          <p:nvPr/>
        </p:nvGrpSpPr>
        <p:grpSpPr>
          <a:xfrm>
            <a:off x="3676650" y="1789113"/>
            <a:ext cx="127000" cy="111125"/>
            <a:chOff x="3676650" y="1789113"/>
            <a:chExt cx="127000" cy="111125"/>
          </a:xfrm>
        </p:grpSpPr>
        <p:sp>
          <p:nvSpPr>
            <p:cNvPr id="16401" name="Line 16"/>
            <p:cNvSpPr>
              <a:spLocks noChangeShapeType="1"/>
            </p:cNvSpPr>
            <p:nvPr/>
          </p:nvSpPr>
          <p:spPr bwMode="auto">
            <a:xfrm>
              <a:off x="3678959" y="1789113"/>
              <a:ext cx="124691" cy="111125"/>
            </a:xfrm>
            <a:prstGeom prst="line">
              <a:avLst/>
            </a:prstGeom>
            <a:noFill/>
            <a:ln w="22225">
              <a:solidFill>
                <a:schemeClr val="bg1"/>
              </a:solidFill>
              <a:round/>
              <a:headEnd/>
              <a:tailEnd/>
            </a:ln>
          </p:spPr>
          <p:txBody>
            <a:bodyPr/>
            <a:lstStyle/>
            <a:p>
              <a:endParaRPr lang="en-US"/>
            </a:p>
          </p:txBody>
        </p:sp>
        <p:sp>
          <p:nvSpPr>
            <p:cNvPr id="16402" name="Line 17"/>
            <p:cNvSpPr>
              <a:spLocks noChangeShapeType="1"/>
            </p:cNvSpPr>
            <p:nvPr/>
          </p:nvSpPr>
          <p:spPr bwMode="auto">
            <a:xfrm flipH="1">
              <a:off x="3676650" y="1789113"/>
              <a:ext cx="127000" cy="111125"/>
            </a:xfrm>
            <a:prstGeom prst="line">
              <a:avLst/>
            </a:prstGeom>
            <a:noFill/>
            <a:ln w="22225">
              <a:solidFill>
                <a:schemeClr val="bg1"/>
              </a:solidFill>
              <a:round/>
              <a:headEnd/>
              <a:tailEnd/>
            </a:ln>
          </p:spPr>
          <p:txBody>
            <a:bodyPr/>
            <a:lstStyle/>
            <a:p>
              <a:endParaRPr lang="en-US"/>
            </a:p>
          </p:txBody>
        </p:sp>
      </p:grpSp>
    </p:spTree>
    <p:extLst>
      <p:ext uri="{BB962C8B-B14F-4D97-AF65-F5344CB8AC3E}">
        <p14:creationId xmlns:p14="http://schemas.microsoft.com/office/powerpoint/2010/main" val="13458674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9488</TotalTime>
  <Words>1643</Words>
  <Application>Microsoft Office PowerPoint</Application>
  <PresentationFormat>On-screen Show (4:3)</PresentationFormat>
  <Paragraphs>221</Paragraphs>
  <Slides>21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5" baseType="lpstr">
      <vt:lpstr>Arial</vt:lpstr>
      <vt:lpstr>Bookman Old Style</vt:lpstr>
      <vt:lpstr>Default Design</vt:lpstr>
      <vt:lpstr>Visio</vt:lpstr>
      <vt:lpstr>CS 2600 Computer Networks I Dr. Sayeed Sajal  Lecture 27 Basic Internetworking (IP) </vt:lpstr>
      <vt:lpstr>Partial Spanning Tree Example (1 of 9;  ref. text pp. 196 - 200 &amp; Fig. 3.10)</vt:lpstr>
      <vt:lpstr>Selecting Root Ports  (2 of 9)</vt:lpstr>
      <vt:lpstr>Changing the Root Bridge  (3 of 9)</vt:lpstr>
      <vt:lpstr>Changing the Root Port on B5 (4 of 9)</vt:lpstr>
      <vt:lpstr>Breaking a Root Port Tie on B3 (5 of 9)</vt:lpstr>
      <vt:lpstr>Choosing the Designated Port &amp; Bridge on LAN A (6 of 9)</vt:lpstr>
      <vt:lpstr>Choosing LAN C, D &amp; E’s Designated Ports &amp; Bridges (7 of 9)</vt:lpstr>
      <vt:lpstr>Rules for Blocking Redundant Ports (8 of 9)</vt:lpstr>
      <vt:lpstr>The Completed Spanning Tree (9 of 9)</vt:lpstr>
      <vt:lpstr>Limitations of the Spanning Tree Protocol </vt:lpstr>
      <vt:lpstr>Slide 12</vt:lpstr>
      <vt:lpstr>Keys to Solving the Scaling Problem </vt:lpstr>
      <vt:lpstr>Internetworking Terminology</vt:lpstr>
      <vt:lpstr>Vint Cerf and Bob Kahn, “Fathers of the Internet”</vt:lpstr>
      <vt:lpstr>A Simple Internetwork and Associated Protocol Layers (Based on Figure 3.14)</vt:lpstr>
      <vt:lpstr>IP as the “Common Denominator”</vt:lpstr>
      <vt:lpstr>Figure 3.16  IPv4 Packet Header (RFC 791)</vt:lpstr>
      <vt:lpstr>Differentiating Between IP and  Hardware-Level Addresses</vt:lpstr>
      <vt:lpstr>Quiz Next Time</vt:lpstr>
      <vt:lpstr>Homework Question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Pt. Slide Title (Bold)</dc:title>
  <dc:creator>David Heldenbrand</dc:creator>
  <cp:lastModifiedBy>Lisa Cannon</cp:lastModifiedBy>
  <cp:revision>939</cp:revision>
  <cp:lastPrinted>1601-01-01T00:00:00Z</cp:lastPrinted>
  <dcterms:created xsi:type="dcterms:W3CDTF">2003-04-27T18:03:04Z</dcterms:created>
  <dcterms:modified xsi:type="dcterms:W3CDTF">2021-11-18T18:27:40Z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