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1"/>
  </p:notesMasterIdLst>
  <p:handoutMasterIdLst>
    <p:handoutMasterId r:id="rId22"/>
  </p:handoutMasterIdLst>
  <p:sldIdLst>
    <p:sldId id="275" r:id="rId2"/>
    <p:sldId id="350" r:id="rId3"/>
    <p:sldId id="342" r:id="rId4"/>
    <p:sldId id="365" r:id="rId5"/>
    <p:sldId id="368" r:id="rId6"/>
    <p:sldId id="366" r:id="rId7"/>
    <p:sldId id="351" r:id="rId8"/>
    <p:sldId id="352" r:id="rId9"/>
    <p:sldId id="353" r:id="rId10"/>
    <p:sldId id="354" r:id="rId11"/>
    <p:sldId id="355" r:id="rId12"/>
    <p:sldId id="356" r:id="rId13"/>
    <p:sldId id="357" r:id="rId14"/>
    <p:sldId id="364" r:id="rId15"/>
    <p:sldId id="369" r:id="rId16"/>
    <p:sldId id="360" r:id="rId17"/>
    <p:sldId id="363" r:id="rId18"/>
    <p:sldId id="361" r:id="rId19"/>
    <p:sldId id="359" r:id="rId20"/>
  </p:sldIdLst>
  <p:sldSz cx="9144000" cy="6858000" type="screen4x3"/>
  <p:notesSz cx="6858000" cy="9117013"/>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33CC33"/>
    <a:srgbClr val="99CC00"/>
    <a:srgbClr val="DDDDDD"/>
    <a:srgbClr val="C0C0C0"/>
    <a:srgbClr val="CCCCFF"/>
    <a:srgbClr val="CCECFF"/>
    <a:srgbClr val="99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57" autoAdjust="0"/>
    <p:restoredTop sz="94569" autoAdjust="0"/>
  </p:normalViewPr>
  <p:slideViewPr>
    <p:cSldViewPr>
      <p:cViewPr varScale="1">
        <p:scale>
          <a:sx n="128" d="100"/>
          <a:sy n="128" d="100"/>
        </p:scale>
        <p:origin x="269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5091" name="Rectangle 3"/>
          <p:cNvSpPr>
            <a:spLocks noGrp="1" noChangeArrowheads="1"/>
          </p:cNvSpPr>
          <p:nvPr>
            <p:ph type="dt" sz="quarter"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45092" name="Rectangle 4"/>
          <p:cNvSpPr>
            <a:spLocks noGrp="1" noChangeArrowheads="1"/>
          </p:cNvSpPr>
          <p:nvPr>
            <p:ph type="ftr" sz="quarter" idx="2"/>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5093" name="Rectangle 5"/>
          <p:cNvSpPr>
            <a:spLocks noGrp="1" noChangeArrowheads="1"/>
          </p:cNvSpPr>
          <p:nvPr>
            <p:ph type="sldNum" sz="quarter" idx="3"/>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7FD1A47-E771-4C40-8ADD-07A3CFFB756E}" type="slidenum">
              <a:rPr lang="en-US"/>
              <a:pPr>
                <a:defRPr/>
              </a:pPr>
              <a:t>‹#›</a:t>
            </a:fld>
            <a:endParaRPr lang="en-US"/>
          </a:p>
        </p:txBody>
      </p:sp>
    </p:spTree>
    <p:extLst>
      <p:ext uri="{BB962C8B-B14F-4D97-AF65-F5344CB8AC3E}">
        <p14:creationId xmlns:p14="http://schemas.microsoft.com/office/powerpoint/2010/main" val="3569593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4067" name="Rectangle 3"/>
          <p:cNvSpPr>
            <a:spLocks noGrp="1" noChangeArrowheads="1"/>
          </p:cNvSpPr>
          <p:nvPr>
            <p:ph type="dt"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8436" name="Rectangle 4"/>
          <p:cNvSpPr>
            <a:spLocks noGrp="1" noRot="1" noChangeAspect="1" noChangeArrowheads="1" noTextEdit="1"/>
          </p:cNvSpPr>
          <p:nvPr>
            <p:ph type="sldImg" idx="2"/>
          </p:nvPr>
        </p:nvSpPr>
        <p:spPr bwMode="auto">
          <a:xfrm>
            <a:off x="1150938" y="684213"/>
            <a:ext cx="4557712" cy="3417887"/>
          </a:xfrm>
          <a:prstGeom prst="rect">
            <a:avLst/>
          </a:prstGeom>
          <a:noFill/>
          <a:ln w="9525">
            <a:solidFill>
              <a:srgbClr val="000000"/>
            </a:solidFill>
            <a:miter lim="800000"/>
            <a:headEnd/>
            <a:tailEnd/>
          </a:ln>
        </p:spPr>
      </p:sp>
      <p:sp>
        <p:nvSpPr>
          <p:cNvPr id="344069" name="Rectangle 5"/>
          <p:cNvSpPr>
            <a:spLocks noGrp="1" noChangeArrowheads="1"/>
          </p:cNvSpPr>
          <p:nvPr>
            <p:ph type="body" sz="quarter" idx="3"/>
          </p:nvPr>
        </p:nvSpPr>
        <p:spPr bwMode="auto">
          <a:xfrm>
            <a:off x="685800" y="4330700"/>
            <a:ext cx="5486400" cy="410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4070" name="Rectangle 6"/>
          <p:cNvSpPr>
            <a:spLocks noGrp="1" noChangeArrowheads="1"/>
          </p:cNvSpPr>
          <p:nvPr>
            <p:ph type="ftr" sz="quarter" idx="4"/>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4071" name="Rectangle 7"/>
          <p:cNvSpPr>
            <a:spLocks noGrp="1" noChangeArrowheads="1"/>
          </p:cNvSpPr>
          <p:nvPr>
            <p:ph type="sldNum" sz="quarter" idx="5"/>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0541986-9F8B-432B-8137-5EE71AE488B0}" type="slidenum">
              <a:rPr lang="en-US"/>
              <a:pPr>
                <a:defRPr/>
              </a:pPr>
              <a:t>‹#›</a:t>
            </a:fld>
            <a:endParaRPr lang="en-US"/>
          </a:p>
        </p:txBody>
      </p:sp>
    </p:spTree>
    <p:extLst>
      <p:ext uri="{BB962C8B-B14F-4D97-AF65-F5344CB8AC3E}">
        <p14:creationId xmlns:p14="http://schemas.microsoft.com/office/powerpoint/2010/main" val="3409001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1/23/20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6-</a:t>
            </a:r>
            <a:fld id="{89A76A9B-4F72-472D-837D-EEBB00965E8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1/23/20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6-</a:t>
            </a:r>
            <a:fld id="{CB030779-542B-40F5-8596-2DFF0E2ADFD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1/23/20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6-</a:t>
            </a:r>
            <a:fld id="{4D127F12-3129-4198-8718-C4850EB2A2F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1/23/20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6-</a:t>
            </a:r>
            <a:fld id="{010F557A-156A-4964-8BD4-93F910851E4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1/23/20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6-</a:t>
            </a:r>
            <a:fld id="{EF13D763-B0B8-4020-B973-9C0B3BF0F29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1/23/20</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6-</a:t>
            </a:r>
            <a:fld id="{7BAE6711-A7FB-4759-9559-07F46C78BCC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1/23/20</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t>6-</a:t>
            </a:r>
            <a:fld id="{10656E77-9FCA-4046-9C83-A07272408E2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1/23/20</a:t>
            </a:r>
          </a:p>
        </p:txBody>
      </p:sp>
      <p:sp>
        <p:nvSpPr>
          <p:cNvPr id="4" name="Rectangle 5"/>
          <p:cNvSpPr>
            <a:spLocks noGrp="1" noChangeArrowheads="1"/>
          </p:cNvSpPr>
          <p:nvPr>
            <p:ph type="ftr" sz="quarter" idx="11"/>
          </p:nvPr>
        </p:nvSpPr>
        <p:spPr>
          <a:xfrm>
            <a:off x="1828800" y="6400800"/>
            <a:ext cx="5486400" cy="244475"/>
          </a:xfrm>
          <a:ln/>
        </p:spPr>
        <p:txBody>
          <a:bodyPr/>
          <a:lstStyle>
            <a:lvl1pPr>
              <a:defRPr/>
            </a:lvl1pPr>
          </a:lstStyle>
          <a:p>
            <a:pPr>
              <a:defRPr/>
            </a:pPr>
            <a:r>
              <a:rPr lang="en-US"/>
              <a:t>CS 2600 Computer Networks I</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t>6-</a:t>
            </a:r>
            <a:fld id="{64DB0455-9279-49BF-8C22-38F2D13A84F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1/23/20</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t>6-</a:t>
            </a:r>
            <a:fld id="{E7CA4B65-3F26-4249-8151-1883DA7A629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1/23/20</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6-</a:t>
            </a:r>
            <a:fld id="{0ECCD17A-6825-419E-8A1B-9A6ED71A01B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1/23/20</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6-</a:t>
            </a:r>
            <a:fld id="{BCB4257A-0E4A-4709-A36C-55DEE28AB0F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66"/>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1236"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smtClean="0"/>
            </a:lvl1pPr>
          </a:lstStyle>
          <a:p>
            <a:pPr>
              <a:defRPr/>
            </a:pPr>
            <a:r>
              <a:rPr lang="en-US"/>
              <a:t>1/23/20</a:t>
            </a:r>
          </a:p>
        </p:txBody>
      </p:sp>
      <p:sp>
        <p:nvSpPr>
          <p:cNvPr id="351237" name="Rectangle 5"/>
          <p:cNvSpPr>
            <a:spLocks noGrp="1" noChangeArrowheads="1"/>
          </p:cNvSpPr>
          <p:nvPr>
            <p:ph type="ftr" sz="quarter" idx="3"/>
          </p:nvPr>
        </p:nvSpPr>
        <p:spPr bwMode="auto">
          <a:xfrm>
            <a:off x="1828800" y="6477000"/>
            <a:ext cx="54864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vl1pPr>
          </a:lstStyle>
          <a:p>
            <a:pPr>
              <a:defRPr/>
            </a:pPr>
            <a:r>
              <a:rPr lang="en-US"/>
              <a:t>CS 2600 Computer Networks I</a:t>
            </a:r>
          </a:p>
        </p:txBody>
      </p:sp>
      <p:sp>
        <p:nvSpPr>
          <p:cNvPr id="351238" name="Rectangle 6"/>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r>
              <a:rPr lang="en-US"/>
              <a:t>6-</a:t>
            </a:r>
            <a:fld id="{386B082C-4148-4483-A65D-B6891D75855F}"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hyperlink" Target="https://netbook.cs.purdue.edu/animations/serial%20transmission.html" TargetMode="Externa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tps://netbook.cs.purdue.edu/animations/parallel%20transmission.html" TargetMode="External"/><Relationship Id="rId5" Type="http://schemas.openxmlformats.org/officeDocument/2006/relationships/image" Target="../media/image1.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3"/>
          <p:cNvSpPr>
            <a:spLocks noGrp="1"/>
          </p:cNvSpPr>
          <p:nvPr>
            <p:ph type="ftr" sz="quarter" idx="11"/>
          </p:nvPr>
        </p:nvSpPr>
        <p:spPr>
          <a:noFill/>
        </p:spPr>
        <p:txBody>
          <a:bodyPr/>
          <a:lstStyle/>
          <a:p>
            <a:r>
              <a:rPr lang="en-US" dirty="0"/>
              <a:t>CS 2600 Computer Networks I</a:t>
            </a:r>
          </a:p>
        </p:txBody>
      </p:sp>
      <p:sp>
        <p:nvSpPr>
          <p:cNvPr id="7172" name="Slide Number Placeholder 4"/>
          <p:cNvSpPr>
            <a:spLocks noGrp="1"/>
          </p:cNvSpPr>
          <p:nvPr>
            <p:ph type="sldNum" sz="quarter" idx="12"/>
          </p:nvPr>
        </p:nvSpPr>
        <p:spPr>
          <a:noFill/>
        </p:spPr>
        <p:txBody>
          <a:bodyPr/>
          <a:lstStyle/>
          <a:p>
            <a:r>
              <a:rPr lang="en-US"/>
              <a:t>6-</a:t>
            </a:r>
            <a:fld id="{2EE2CE99-2D72-43AB-B6FB-DFC4D3EB2AFE}" type="slidenum">
              <a:rPr lang="en-US" smtClean="0"/>
              <a:pPr/>
              <a:t>1</a:t>
            </a:fld>
            <a:endParaRPr lang="en-US"/>
          </a:p>
        </p:txBody>
      </p:sp>
      <p:sp>
        <p:nvSpPr>
          <p:cNvPr id="7173" name="Rectangle 2"/>
          <p:cNvSpPr>
            <a:spLocks noGrp="1" noChangeArrowheads="1"/>
          </p:cNvSpPr>
          <p:nvPr>
            <p:ph type="title"/>
          </p:nvPr>
        </p:nvSpPr>
        <p:spPr>
          <a:xfrm>
            <a:off x="457200" y="274638"/>
            <a:ext cx="8229600" cy="6126162"/>
          </a:xfrm>
        </p:spPr>
        <p:txBody>
          <a:bodyPr/>
          <a:lstStyle/>
          <a:p>
            <a:pPr eaLnBrk="1" hangingPunct="1"/>
            <a:r>
              <a:rPr lang="en-US" sz="3200" b="1" dirty="0"/>
              <a:t>CS 2600</a:t>
            </a:r>
            <a:br>
              <a:rPr lang="en-US" sz="3200" b="1" dirty="0"/>
            </a:br>
            <a:r>
              <a:rPr lang="en-US" sz="3200" b="1" dirty="0"/>
              <a:t>Computer Networks I</a:t>
            </a:r>
            <a:br>
              <a:rPr lang="en-US" sz="3200" b="1" dirty="0"/>
            </a:br>
            <a:r>
              <a:rPr lang="en-US" sz="3200" b="1" dirty="0"/>
              <a:t>Dr. Sayeed Sajal</a:t>
            </a:r>
            <a:br>
              <a:rPr lang="en-US" sz="3200" b="1" dirty="0"/>
            </a:br>
            <a:br>
              <a:rPr lang="en-US" sz="3200" b="1" dirty="0"/>
            </a:br>
            <a:r>
              <a:rPr lang="en-US" sz="2800" b="1" dirty="0"/>
              <a:t>Lecture 6</a:t>
            </a:r>
            <a:br>
              <a:rPr lang="en-US" sz="2800" b="1" dirty="0"/>
            </a:br>
            <a:r>
              <a:rPr lang="en-US" sz="2800" b="1" dirty="0"/>
              <a:t>Network Performance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Footer Placeholder 4"/>
          <p:cNvSpPr>
            <a:spLocks noGrp="1"/>
          </p:cNvSpPr>
          <p:nvPr>
            <p:ph type="ftr" sz="quarter" idx="11"/>
          </p:nvPr>
        </p:nvSpPr>
        <p:spPr>
          <a:noFill/>
        </p:spPr>
        <p:txBody>
          <a:bodyPr/>
          <a:lstStyle/>
          <a:p>
            <a:r>
              <a:rPr lang="en-US"/>
              <a:t>CS 2600 Computer Networks I</a:t>
            </a:r>
          </a:p>
        </p:txBody>
      </p:sp>
      <p:sp>
        <p:nvSpPr>
          <p:cNvPr id="12292" name="Slide Number Placeholder 5"/>
          <p:cNvSpPr>
            <a:spLocks noGrp="1"/>
          </p:cNvSpPr>
          <p:nvPr>
            <p:ph type="sldNum" sz="quarter" idx="12"/>
          </p:nvPr>
        </p:nvSpPr>
        <p:spPr>
          <a:noFill/>
        </p:spPr>
        <p:txBody>
          <a:bodyPr/>
          <a:lstStyle/>
          <a:p>
            <a:r>
              <a:rPr lang="en-US" dirty="0"/>
              <a:t>6-</a:t>
            </a:r>
            <a:fld id="{ECBDFDF6-26DB-447E-8C7D-C1F1D2BB1DC9}" type="slidenum">
              <a:rPr lang="en-US" smtClean="0"/>
              <a:pPr/>
              <a:t>10</a:t>
            </a:fld>
            <a:endParaRPr lang="en-US" dirty="0"/>
          </a:p>
        </p:txBody>
      </p:sp>
      <p:sp>
        <p:nvSpPr>
          <p:cNvPr id="12293" name="Rectangle 2"/>
          <p:cNvSpPr>
            <a:spLocks noGrp="1" noChangeArrowheads="1"/>
          </p:cNvSpPr>
          <p:nvPr>
            <p:ph type="title"/>
          </p:nvPr>
        </p:nvSpPr>
        <p:spPr/>
        <p:txBody>
          <a:bodyPr/>
          <a:lstStyle/>
          <a:p>
            <a:pPr eaLnBrk="1" hangingPunct="1"/>
            <a:r>
              <a:rPr lang="en-US" sz="2400" b="1" dirty="0"/>
              <a:t>Relationships That Affect Total Latency </a:t>
            </a:r>
            <a:br>
              <a:rPr lang="en-US" sz="2400" b="1" dirty="0"/>
            </a:br>
            <a:r>
              <a:rPr lang="en-US" sz="2400" b="1" dirty="0"/>
              <a:t>Over a Single Link*</a:t>
            </a:r>
          </a:p>
        </p:txBody>
      </p:sp>
      <p:sp>
        <p:nvSpPr>
          <p:cNvPr id="12294" name="Rectangle 3"/>
          <p:cNvSpPr>
            <a:spLocks noGrp="1" noChangeArrowheads="1"/>
          </p:cNvSpPr>
          <p:nvPr>
            <p:ph idx="1"/>
          </p:nvPr>
        </p:nvSpPr>
        <p:spPr>
          <a:xfrm>
            <a:off x="457200" y="1600200"/>
            <a:ext cx="8458200" cy="4525963"/>
          </a:xfrm>
        </p:spPr>
        <p:txBody>
          <a:bodyPr/>
          <a:lstStyle/>
          <a:p>
            <a:pPr eaLnBrk="1" hangingPunct="1">
              <a:buFontTx/>
              <a:buNone/>
            </a:pPr>
            <a:r>
              <a:rPr lang="en-US" sz="1600" dirty="0">
                <a:latin typeface="Bookman Old Style" pitchFamily="18" charset="0"/>
              </a:rPr>
              <a:t>Total Latency = Propagation Time + Transmission Time + Queuing Time</a:t>
            </a:r>
            <a:endParaRPr lang="en-US" sz="1600" i="1" dirty="0">
              <a:latin typeface="Bookman Old Style" pitchFamily="18" charset="0"/>
            </a:endParaRPr>
          </a:p>
          <a:p>
            <a:pPr eaLnBrk="1" hangingPunct="1">
              <a:buFontTx/>
              <a:buNone/>
            </a:pPr>
            <a:endParaRPr lang="en-US" sz="1600" i="1" dirty="0">
              <a:latin typeface="Bookman Old Style" pitchFamily="18" charset="0"/>
            </a:endParaRPr>
          </a:p>
          <a:p>
            <a:pPr eaLnBrk="1" hangingPunct="1">
              <a:buFontTx/>
              <a:buNone/>
            </a:pPr>
            <a:r>
              <a:rPr lang="en-US" sz="1600" i="1" dirty="0">
                <a:latin typeface="Bookman Old Style" pitchFamily="18" charset="0"/>
              </a:rPr>
              <a:t>	Propagation time</a:t>
            </a:r>
            <a:r>
              <a:rPr lang="en-US" sz="1600" dirty="0">
                <a:latin typeface="Bookman Old Style" pitchFamily="18" charset="0"/>
              </a:rPr>
              <a:t> (time to travel across the media) </a:t>
            </a:r>
            <a:r>
              <a:rPr lang="en-US" sz="1600" dirty="0">
                <a:latin typeface="Bookman Old Style" pitchFamily="18" charset="0"/>
                <a:sym typeface="Wingdings" pitchFamily="2" charset="2"/>
              </a:rPr>
              <a:t>  </a:t>
            </a:r>
            <a:r>
              <a:rPr lang="en-US" sz="1600" b="1" u="sng" dirty="0"/>
              <a:t>       Distance___</a:t>
            </a:r>
            <a:endParaRPr lang="en-US" sz="1600" u="sng" dirty="0"/>
          </a:p>
          <a:p>
            <a:pPr eaLnBrk="1" hangingPunct="1">
              <a:spcBef>
                <a:spcPct val="0"/>
              </a:spcBef>
              <a:buFontTx/>
              <a:buNone/>
            </a:pPr>
            <a:r>
              <a:rPr lang="en-US" sz="1600" dirty="0"/>
              <a:t>							  </a:t>
            </a:r>
            <a:r>
              <a:rPr lang="en-US" sz="1600" b="1" dirty="0"/>
              <a:t>Speed of medium</a:t>
            </a:r>
            <a:endParaRPr lang="en-US" sz="1600" b="1" i="1" dirty="0"/>
          </a:p>
          <a:p>
            <a:pPr eaLnBrk="1" hangingPunct="1">
              <a:buFontTx/>
              <a:buNone/>
            </a:pPr>
            <a:r>
              <a:rPr lang="en-US" sz="1600" i="1" dirty="0">
                <a:latin typeface="Bookman Old Style" pitchFamily="18" charset="0"/>
              </a:rPr>
              <a:t>	</a:t>
            </a:r>
          </a:p>
          <a:p>
            <a:pPr eaLnBrk="1" hangingPunct="1">
              <a:buFontTx/>
              <a:buNone/>
            </a:pPr>
            <a:r>
              <a:rPr lang="en-US" sz="1600" i="1" dirty="0">
                <a:latin typeface="Bookman Old Style" pitchFamily="18" charset="0"/>
              </a:rPr>
              <a:t>	Transmission time</a:t>
            </a:r>
            <a:r>
              <a:rPr lang="en-US" sz="1600" dirty="0">
                <a:latin typeface="Bookman Old Style" pitchFamily="18" charset="0"/>
              </a:rPr>
              <a:t> (time to send the data “out the door”) </a:t>
            </a:r>
            <a:r>
              <a:rPr lang="en-US" sz="1600" dirty="0">
                <a:latin typeface="Bookman Old Style" pitchFamily="18" charset="0"/>
                <a:sym typeface="Wingdings" pitchFamily="2" charset="2"/>
              </a:rPr>
              <a:t>  </a:t>
            </a:r>
            <a:r>
              <a:rPr lang="en-US" sz="1600" b="1" u="sng" dirty="0"/>
              <a:t>Message size</a:t>
            </a:r>
            <a:endParaRPr lang="en-US" sz="1600" dirty="0">
              <a:latin typeface="Bookman Old Style" pitchFamily="18" charset="0"/>
            </a:endParaRPr>
          </a:p>
          <a:p>
            <a:pPr eaLnBrk="1" hangingPunct="1">
              <a:spcBef>
                <a:spcPct val="0"/>
              </a:spcBef>
              <a:buFontTx/>
              <a:buNone/>
            </a:pPr>
            <a:r>
              <a:rPr lang="en-US" sz="1600" dirty="0"/>
              <a:t>						        		 </a:t>
            </a:r>
            <a:r>
              <a:rPr lang="en-US" sz="1600" b="1" dirty="0"/>
              <a:t>Data rate</a:t>
            </a:r>
          </a:p>
          <a:p>
            <a:pPr eaLnBrk="1" hangingPunct="1">
              <a:buFontTx/>
              <a:buNone/>
            </a:pPr>
            <a:r>
              <a:rPr lang="en-US" sz="1600" i="1" dirty="0"/>
              <a:t>	</a:t>
            </a:r>
          </a:p>
          <a:p>
            <a:pPr eaLnBrk="1" hangingPunct="1">
              <a:buFontTx/>
              <a:buNone/>
            </a:pPr>
            <a:r>
              <a:rPr lang="en-US" sz="1600" i="1" dirty="0"/>
              <a:t>	</a:t>
            </a:r>
            <a:r>
              <a:rPr lang="en-US" sz="1600" i="1" dirty="0">
                <a:latin typeface="Bookman Old Style" pitchFamily="18" charset="0"/>
              </a:rPr>
              <a:t>Queuing time</a:t>
            </a:r>
            <a:r>
              <a:rPr lang="en-US" sz="1600" dirty="0">
                <a:latin typeface="Bookman Old Style" pitchFamily="18" charset="0"/>
              </a:rPr>
              <a:t> (time required for switches/routers/hosts to process the</a:t>
            </a:r>
          </a:p>
          <a:p>
            <a:pPr eaLnBrk="1" hangingPunct="1">
              <a:buFontTx/>
              <a:buNone/>
            </a:pPr>
            <a:r>
              <a:rPr lang="en-US" sz="1600" dirty="0">
                <a:latin typeface="Bookman Old Style" pitchFamily="18" charset="0"/>
              </a:rPr>
              <a:t>	frames/packets) </a:t>
            </a:r>
            <a:r>
              <a:rPr lang="en-US" sz="1600" dirty="0">
                <a:latin typeface="Bookman Old Style" pitchFamily="18" charset="0"/>
                <a:sym typeface="Wingdings" pitchFamily="2" charset="2"/>
              </a:rPr>
              <a:t>  </a:t>
            </a:r>
            <a:r>
              <a:rPr lang="en-US" sz="1600" b="1" u="sng" dirty="0"/>
              <a:t>Amount of competing traffic</a:t>
            </a:r>
          </a:p>
          <a:p>
            <a:pPr eaLnBrk="1" hangingPunct="1">
              <a:spcBef>
                <a:spcPct val="0"/>
              </a:spcBef>
              <a:buFontTx/>
              <a:buNone/>
            </a:pPr>
            <a:r>
              <a:rPr lang="en-US" sz="1600" dirty="0"/>
              <a:t>			          </a:t>
            </a:r>
            <a:r>
              <a:rPr lang="en-US" sz="1600" b="1" dirty="0"/>
              <a:t>Processing power of nodes  </a:t>
            </a:r>
          </a:p>
          <a:p>
            <a:pPr eaLnBrk="1" hangingPunct="1">
              <a:spcBef>
                <a:spcPct val="0"/>
              </a:spcBef>
              <a:buFontTx/>
              <a:buNone/>
            </a:pPr>
            <a:endParaRPr lang="en-US" sz="1600" b="1" dirty="0"/>
          </a:p>
          <a:p>
            <a:pPr eaLnBrk="1" hangingPunct="1">
              <a:spcBef>
                <a:spcPct val="0"/>
              </a:spcBef>
              <a:buFontTx/>
              <a:buNone/>
            </a:pPr>
            <a:endParaRPr lang="en-US" sz="1600" b="1" dirty="0"/>
          </a:p>
          <a:p>
            <a:pPr eaLnBrk="1" hangingPunct="1">
              <a:spcBef>
                <a:spcPct val="0"/>
              </a:spcBef>
              <a:buFontTx/>
              <a:buNone/>
            </a:pPr>
            <a:endParaRPr lang="en-US" sz="1600" b="1" dirty="0"/>
          </a:p>
          <a:p>
            <a:pPr marL="0" lvl="1" indent="0" eaLnBrk="1" hangingPunct="1">
              <a:spcBef>
                <a:spcPct val="0"/>
              </a:spcBef>
              <a:buFontTx/>
              <a:buNone/>
            </a:pPr>
            <a:r>
              <a:rPr lang="en-US" sz="1600" i="1" dirty="0">
                <a:latin typeface="Bookman Old Style" pitchFamily="18" charset="0"/>
              </a:rPr>
              <a:t>*For  additional help with bandwidth vs. latency concepts check out Bill </a:t>
            </a:r>
            <a:r>
              <a:rPr lang="en-US" sz="1600" i="1" dirty="0" err="1">
                <a:latin typeface="Bookman Old Style" pitchFamily="18" charset="0"/>
              </a:rPr>
              <a:t>Marek’s</a:t>
            </a:r>
            <a:r>
              <a:rPr lang="en-US" sz="1600" i="1" dirty="0">
                <a:latin typeface="Bookman Old Style" pitchFamily="18" charset="0"/>
              </a:rPr>
              <a:t> excellent tutorial on this topic in the Canvas folder </a:t>
            </a:r>
            <a:r>
              <a:rPr lang="en-US" sz="1600" i="1" dirty="0">
                <a:latin typeface="Courier New" pitchFamily="49" charset="0"/>
                <a:cs typeface="Courier New" pitchFamily="49" charset="0"/>
              </a:rPr>
              <a:t>Files/Tutorials/Network Performance/index.html</a:t>
            </a:r>
            <a:endParaRPr lang="en-US" sz="16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00199" y="1600200"/>
            <a:ext cx="5943601" cy="4419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Footer Placeholder 4"/>
          <p:cNvSpPr>
            <a:spLocks noGrp="1"/>
          </p:cNvSpPr>
          <p:nvPr>
            <p:ph type="ftr" sz="quarter" idx="11"/>
          </p:nvPr>
        </p:nvSpPr>
        <p:spPr>
          <a:noFill/>
        </p:spPr>
        <p:txBody>
          <a:bodyPr/>
          <a:lstStyle/>
          <a:p>
            <a:r>
              <a:rPr lang="en-US"/>
              <a:t>CS 2600 Computer Networks I</a:t>
            </a:r>
          </a:p>
        </p:txBody>
      </p:sp>
      <p:sp>
        <p:nvSpPr>
          <p:cNvPr id="3077" name="Slide Number Placeholder 5"/>
          <p:cNvSpPr>
            <a:spLocks noGrp="1"/>
          </p:cNvSpPr>
          <p:nvPr>
            <p:ph type="sldNum" sz="quarter" idx="12"/>
          </p:nvPr>
        </p:nvSpPr>
        <p:spPr>
          <a:noFill/>
        </p:spPr>
        <p:txBody>
          <a:bodyPr/>
          <a:lstStyle/>
          <a:p>
            <a:r>
              <a:rPr lang="en-US"/>
              <a:t>6-</a:t>
            </a:r>
            <a:fld id="{0E0B1AC1-D88F-463C-ACF8-753BD3845500}" type="slidenum">
              <a:rPr lang="en-US" smtClean="0"/>
              <a:pPr/>
              <a:t>11</a:t>
            </a:fld>
            <a:endParaRPr lang="en-US"/>
          </a:p>
        </p:txBody>
      </p:sp>
      <p:sp>
        <p:nvSpPr>
          <p:cNvPr id="3078" name="Rectangle 2"/>
          <p:cNvSpPr>
            <a:spLocks noGrp="1" noChangeArrowheads="1"/>
          </p:cNvSpPr>
          <p:nvPr>
            <p:ph type="title"/>
          </p:nvPr>
        </p:nvSpPr>
        <p:spPr/>
        <p:txBody>
          <a:bodyPr/>
          <a:lstStyle/>
          <a:p>
            <a:pPr eaLnBrk="1" hangingPunct="1"/>
            <a:r>
              <a:rPr lang="en-US" sz="2400" b="1" dirty="0"/>
              <a:t>Calculating Total Latency (RTT) on a Single Link </a:t>
            </a:r>
            <a:br>
              <a:rPr lang="en-US" sz="2400" b="1" dirty="0"/>
            </a:br>
            <a:r>
              <a:rPr lang="en-US" sz="2400" b="1" dirty="0"/>
              <a:t>Using a Vertical Time Line</a:t>
            </a:r>
            <a:endParaRPr lang="en-US" dirty="0"/>
          </a:p>
        </p:txBody>
      </p:sp>
      <p:graphicFrame>
        <p:nvGraphicFramePr>
          <p:cNvPr id="3074" name="Object 6"/>
          <p:cNvGraphicFramePr>
            <a:graphicFrameLocks noGrp="1" noChangeAspect="1"/>
          </p:cNvGraphicFramePr>
          <p:nvPr>
            <p:ph idx="1"/>
          </p:nvPr>
        </p:nvGraphicFramePr>
        <p:xfrm>
          <a:off x="1739900" y="1870075"/>
          <a:ext cx="5662613" cy="3986213"/>
        </p:xfrm>
        <a:graphic>
          <a:graphicData uri="http://schemas.openxmlformats.org/presentationml/2006/ole">
            <mc:AlternateContent xmlns:mc="http://schemas.openxmlformats.org/markup-compatibility/2006">
              <mc:Choice xmlns:v="urn:schemas-microsoft-com:vml" Requires="v">
                <p:oleObj spid="_x0000_s3168" name="Visio" r:id="rId3" imgW="6612854" imgH="4656847" progId="Visio.Drawing.11">
                  <p:embed/>
                </p:oleObj>
              </mc:Choice>
              <mc:Fallback>
                <p:oleObj name="Visio" r:id="rId3" imgW="6612854" imgH="4656847"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900" y="1870075"/>
                        <a:ext cx="5662613" cy="3986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2514600"/>
            <a:ext cx="6096000" cy="1981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0" name="Footer Placeholder 4"/>
          <p:cNvSpPr>
            <a:spLocks noGrp="1"/>
          </p:cNvSpPr>
          <p:nvPr>
            <p:ph type="ftr" sz="quarter" idx="11"/>
          </p:nvPr>
        </p:nvSpPr>
        <p:spPr>
          <a:noFill/>
        </p:spPr>
        <p:txBody>
          <a:bodyPr/>
          <a:lstStyle/>
          <a:p>
            <a:r>
              <a:rPr lang="en-US"/>
              <a:t>CS 2600 Computer Networks I</a:t>
            </a:r>
          </a:p>
        </p:txBody>
      </p:sp>
      <p:sp>
        <p:nvSpPr>
          <p:cNvPr id="4101" name="Slide Number Placeholder 5"/>
          <p:cNvSpPr>
            <a:spLocks noGrp="1"/>
          </p:cNvSpPr>
          <p:nvPr>
            <p:ph type="sldNum" sz="quarter" idx="12"/>
          </p:nvPr>
        </p:nvSpPr>
        <p:spPr>
          <a:noFill/>
        </p:spPr>
        <p:txBody>
          <a:bodyPr/>
          <a:lstStyle/>
          <a:p>
            <a:r>
              <a:rPr lang="en-US"/>
              <a:t>6-</a:t>
            </a:r>
            <a:fld id="{05171314-8D6E-4DB6-9F29-4596726F9EE1}" type="slidenum">
              <a:rPr lang="en-US" smtClean="0"/>
              <a:pPr/>
              <a:t>12</a:t>
            </a:fld>
            <a:endParaRPr lang="en-US"/>
          </a:p>
        </p:txBody>
      </p:sp>
      <p:sp>
        <p:nvSpPr>
          <p:cNvPr id="4102" name="Rectangle 2"/>
          <p:cNvSpPr>
            <a:spLocks noGrp="1" noChangeArrowheads="1"/>
          </p:cNvSpPr>
          <p:nvPr>
            <p:ph type="title"/>
          </p:nvPr>
        </p:nvSpPr>
        <p:spPr/>
        <p:txBody>
          <a:bodyPr/>
          <a:lstStyle/>
          <a:p>
            <a:pPr eaLnBrk="1" hangingPunct="1"/>
            <a:r>
              <a:rPr lang="en-US" sz="2400" b="1" dirty="0"/>
              <a:t>Figure 1.18  Network as a Pipe</a:t>
            </a:r>
          </a:p>
        </p:txBody>
      </p:sp>
      <p:sp>
        <p:nvSpPr>
          <p:cNvPr id="4103" name="Text Box 5"/>
          <p:cNvSpPr txBox="1">
            <a:spLocks noChangeArrowheads="1"/>
          </p:cNvSpPr>
          <p:nvPr/>
        </p:nvSpPr>
        <p:spPr bwMode="auto">
          <a:xfrm>
            <a:off x="1524000" y="4724400"/>
            <a:ext cx="6096000" cy="369332"/>
          </a:xfrm>
          <a:prstGeom prst="rect">
            <a:avLst/>
          </a:prstGeom>
          <a:noFill/>
          <a:ln w="9525">
            <a:noFill/>
            <a:miter lim="800000"/>
            <a:headEnd/>
            <a:tailEnd/>
          </a:ln>
        </p:spPr>
        <p:txBody>
          <a:bodyPr wrap="square">
            <a:spAutoFit/>
          </a:bodyPr>
          <a:lstStyle/>
          <a:p>
            <a:pPr algn="ctr"/>
            <a:r>
              <a:rPr lang="en-US" sz="1800" dirty="0">
                <a:latin typeface="+mn-lt"/>
              </a:rPr>
              <a:t>Delay x Bandwidth = the “Volume” of the pipe</a:t>
            </a:r>
          </a:p>
        </p:txBody>
      </p:sp>
      <p:pic>
        <p:nvPicPr>
          <p:cNvPr id="8" name="Picture 6" descr="f01-18-9780123850591 copy"/>
          <p:cNvPicPr>
            <a:picLocks noChangeAspect="1" noChangeArrowheads="1"/>
          </p:cNvPicPr>
          <p:nvPr/>
        </p:nvPicPr>
        <p:blipFill>
          <a:blip r:embed="rId2" cstate="print"/>
          <a:srcRect/>
          <a:stretch>
            <a:fillRect/>
          </a:stretch>
        </p:blipFill>
        <p:spPr bwMode="auto">
          <a:xfrm>
            <a:off x="1908175" y="2903538"/>
            <a:ext cx="5327650" cy="10509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Footer Placeholder 4"/>
          <p:cNvSpPr>
            <a:spLocks noGrp="1"/>
          </p:cNvSpPr>
          <p:nvPr>
            <p:ph type="ftr" sz="quarter" idx="11"/>
          </p:nvPr>
        </p:nvSpPr>
        <p:spPr>
          <a:noFill/>
        </p:spPr>
        <p:txBody>
          <a:bodyPr/>
          <a:lstStyle/>
          <a:p>
            <a:r>
              <a:rPr lang="en-US"/>
              <a:t>CS 2600 Computer Networks I</a:t>
            </a:r>
          </a:p>
        </p:txBody>
      </p:sp>
      <p:sp>
        <p:nvSpPr>
          <p:cNvPr id="13316" name="Slide Number Placeholder 5"/>
          <p:cNvSpPr>
            <a:spLocks noGrp="1"/>
          </p:cNvSpPr>
          <p:nvPr>
            <p:ph type="sldNum" sz="quarter" idx="12"/>
          </p:nvPr>
        </p:nvSpPr>
        <p:spPr>
          <a:noFill/>
        </p:spPr>
        <p:txBody>
          <a:bodyPr/>
          <a:lstStyle/>
          <a:p>
            <a:r>
              <a:rPr lang="en-US"/>
              <a:t>6-</a:t>
            </a:r>
            <a:fld id="{D786C37F-54FC-4957-B5CF-6754231F3619}" type="slidenum">
              <a:rPr lang="en-US" smtClean="0"/>
              <a:pPr/>
              <a:t>13</a:t>
            </a:fld>
            <a:endParaRPr lang="en-US"/>
          </a:p>
        </p:txBody>
      </p:sp>
      <p:sp>
        <p:nvSpPr>
          <p:cNvPr id="13317" name="Rectangle 2"/>
          <p:cNvSpPr>
            <a:spLocks noGrp="1" noChangeArrowheads="1"/>
          </p:cNvSpPr>
          <p:nvPr>
            <p:ph type="title"/>
          </p:nvPr>
        </p:nvSpPr>
        <p:spPr/>
        <p:txBody>
          <a:bodyPr/>
          <a:lstStyle/>
          <a:p>
            <a:pPr eaLnBrk="1" hangingPunct="1"/>
            <a:r>
              <a:rPr lang="en-US" sz="2400" b="1" dirty="0"/>
              <a:t>Calculation of Pipe Volume</a:t>
            </a:r>
            <a:br>
              <a:rPr lang="en-US" sz="2400" b="1" dirty="0"/>
            </a:br>
            <a:r>
              <a:rPr lang="en-US" sz="1400" b="1" dirty="0"/>
              <a:t>(Based on text p. 49)</a:t>
            </a:r>
          </a:p>
        </p:txBody>
      </p:sp>
      <p:sp>
        <p:nvSpPr>
          <p:cNvPr id="13318" name="Text Box 5"/>
          <p:cNvSpPr txBox="1">
            <a:spLocks noChangeArrowheads="1"/>
          </p:cNvSpPr>
          <p:nvPr/>
        </p:nvSpPr>
        <p:spPr bwMode="auto">
          <a:xfrm>
            <a:off x="898525" y="1839913"/>
            <a:ext cx="184150" cy="396875"/>
          </a:xfrm>
          <a:prstGeom prst="rect">
            <a:avLst/>
          </a:prstGeom>
          <a:noFill/>
          <a:ln w="9525">
            <a:noFill/>
            <a:miter lim="800000"/>
            <a:headEnd/>
            <a:tailEnd/>
          </a:ln>
        </p:spPr>
        <p:txBody>
          <a:bodyPr wrap="none">
            <a:spAutoFit/>
          </a:bodyPr>
          <a:lstStyle/>
          <a:p>
            <a:endParaRPr lang="en-US"/>
          </a:p>
        </p:txBody>
      </p:sp>
      <p:sp>
        <p:nvSpPr>
          <p:cNvPr id="13319" name="Text Box 7"/>
          <p:cNvSpPr txBox="1">
            <a:spLocks noChangeArrowheads="1"/>
          </p:cNvSpPr>
          <p:nvPr/>
        </p:nvSpPr>
        <p:spPr bwMode="auto">
          <a:xfrm>
            <a:off x="517030" y="1476910"/>
            <a:ext cx="8077200" cy="4770537"/>
          </a:xfrm>
          <a:prstGeom prst="rect">
            <a:avLst/>
          </a:prstGeom>
          <a:noFill/>
          <a:ln w="9525">
            <a:noFill/>
            <a:miter lim="800000"/>
            <a:headEnd/>
            <a:tailEnd/>
          </a:ln>
        </p:spPr>
        <p:txBody>
          <a:bodyPr>
            <a:spAutoFit/>
          </a:bodyPr>
          <a:lstStyle/>
          <a:p>
            <a:r>
              <a:rPr lang="en-US" sz="1800" dirty="0">
                <a:latin typeface="Bookman Old Style" pitchFamily="18" charset="0"/>
              </a:rPr>
              <a:t>A transcontinental channel has a one-way propagation time of 50ms (0.05 seconds)*</a:t>
            </a:r>
          </a:p>
          <a:p>
            <a:endParaRPr lang="en-US" sz="1800" dirty="0">
              <a:latin typeface="Bookman Old Style" pitchFamily="18" charset="0"/>
            </a:endParaRPr>
          </a:p>
          <a:p>
            <a:r>
              <a:rPr lang="en-US" sz="1800" dirty="0">
                <a:latin typeface="Bookman Old Style" pitchFamily="18" charset="0"/>
              </a:rPr>
              <a:t>The data rate is 45Mbps</a:t>
            </a:r>
          </a:p>
          <a:p>
            <a:endParaRPr lang="en-US" sz="1800" dirty="0">
              <a:latin typeface="Bookman Old Style" pitchFamily="18" charset="0"/>
            </a:endParaRPr>
          </a:p>
          <a:p>
            <a:r>
              <a:rPr lang="en-US" sz="1800" dirty="0">
                <a:latin typeface="Bookman Old Style" pitchFamily="18" charset="0"/>
              </a:rPr>
              <a:t>The volume of bits that the pipe can hold is equal to</a:t>
            </a:r>
          </a:p>
          <a:p>
            <a:endParaRPr lang="en-US" sz="1800" dirty="0">
              <a:latin typeface="Bookman Old Style" pitchFamily="18" charset="0"/>
            </a:endParaRPr>
          </a:p>
          <a:p>
            <a:r>
              <a:rPr lang="en-US" sz="1800" dirty="0">
                <a:latin typeface="Bookman Old Style" pitchFamily="18" charset="0"/>
              </a:rPr>
              <a:t>	.05 sec. </a:t>
            </a:r>
            <a:r>
              <a:rPr lang="en-US" sz="1800" dirty="0"/>
              <a:t>x</a:t>
            </a:r>
            <a:r>
              <a:rPr lang="en-US" sz="1800" dirty="0">
                <a:latin typeface="Bookman Old Style" pitchFamily="18" charset="0"/>
              </a:rPr>
              <a:t> (45 </a:t>
            </a:r>
            <a:r>
              <a:rPr lang="en-US" sz="1800" dirty="0"/>
              <a:t>x</a:t>
            </a:r>
            <a:r>
              <a:rPr lang="en-US" sz="1800" dirty="0">
                <a:latin typeface="Bookman Old Style" pitchFamily="18" charset="0"/>
              </a:rPr>
              <a:t> 10</a:t>
            </a:r>
            <a:r>
              <a:rPr lang="en-US" sz="1800" baseline="30000" dirty="0">
                <a:latin typeface="Bookman Old Style" pitchFamily="18" charset="0"/>
              </a:rPr>
              <a:t>6</a:t>
            </a:r>
            <a:r>
              <a:rPr lang="en-US" sz="1800" dirty="0">
                <a:latin typeface="Bookman Old Style" pitchFamily="18" charset="0"/>
              </a:rPr>
              <a:t>) bps </a:t>
            </a:r>
          </a:p>
          <a:p>
            <a:r>
              <a:rPr lang="en-US" sz="1800" dirty="0">
                <a:latin typeface="Bookman Old Style" pitchFamily="18" charset="0"/>
              </a:rPr>
              <a:t>	= 2,250,000 bits </a:t>
            </a:r>
          </a:p>
          <a:p>
            <a:r>
              <a:rPr lang="en-US" sz="1800" dirty="0">
                <a:latin typeface="Bookman Old Style" pitchFamily="18" charset="0"/>
              </a:rPr>
              <a:t>	= 2.25Mb</a:t>
            </a:r>
          </a:p>
          <a:p>
            <a:r>
              <a:rPr lang="en-US" sz="1800" dirty="0">
                <a:latin typeface="Bookman Old Style" pitchFamily="18" charset="0"/>
              </a:rPr>
              <a:t>	≈ 280KB       (divide by 8)</a:t>
            </a:r>
          </a:p>
          <a:p>
            <a:endParaRPr lang="en-US" sz="1800" dirty="0">
              <a:latin typeface="Bookman Old Style" pitchFamily="18" charset="0"/>
            </a:endParaRPr>
          </a:p>
          <a:p>
            <a:r>
              <a:rPr lang="en-US" sz="1800" dirty="0">
                <a:latin typeface="Bookman Old Style" pitchFamily="18" charset="0"/>
              </a:rPr>
              <a:t>(Note the conversion from bits (b) to bytes (B), and how seconds “cancel out”)</a:t>
            </a:r>
          </a:p>
          <a:p>
            <a:endParaRPr lang="en-US" sz="1800" dirty="0">
              <a:latin typeface="Bookman Old Style" pitchFamily="18" charset="0"/>
            </a:endParaRPr>
          </a:p>
          <a:p>
            <a:endParaRPr lang="en-US" sz="1800" dirty="0">
              <a:latin typeface="Bookman Old Style" pitchFamily="18" charset="0"/>
            </a:endParaRPr>
          </a:p>
          <a:p>
            <a:r>
              <a:rPr lang="en-US" sz="1600" i="1" dirty="0">
                <a:latin typeface="Bookman Old Style" pitchFamily="18" charset="0"/>
              </a:rPr>
              <a:t>*Approximate propagation time for a U.S. coast to coast fiber optic link</a:t>
            </a:r>
            <a:endParaRPr lang="en-US" sz="1600" dirty="0">
              <a:latin typeface="Bookman Old Style"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1524000"/>
            <a:ext cx="8382000" cy="3429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4" name="Footer Placeholder 4"/>
          <p:cNvSpPr>
            <a:spLocks noGrp="1"/>
          </p:cNvSpPr>
          <p:nvPr>
            <p:ph type="ftr" sz="quarter" idx="11"/>
          </p:nvPr>
        </p:nvSpPr>
        <p:spPr>
          <a:noFill/>
        </p:spPr>
        <p:txBody>
          <a:bodyPr/>
          <a:lstStyle/>
          <a:p>
            <a:r>
              <a:rPr lang="en-US"/>
              <a:t>CS 2600 Computer Networks I</a:t>
            </a:r>
          </a:p>
        </p:txBody>
      </p:sp>
      <p:sp>
        <p:nvSpPr>
          <p:cNvPr id="5125" name="Slide Number Placeholder 5"/>
          <p:cNvSpPr>
            <a:spLocks noGrp="1"/>
          </p:cNvSpPr>
          <p:nvPr>
            <p:ph type="sldNum" sz="quarter" idx="12"/>
          </p:nvPr>
        </p:nvSpPr>
        <p:spPr>
          <a:noFill/>
        </p:spPr>
        <p:txBody>
          <a:bodyPr/>
          <a:lstStyle/>
          <a:p>
            <a:r>
              <a:rPr lang="en-US"/>
              <a:t>6-</a:t>
            </a:r>
            <a:fld id="{4354843D-B69D-4666-B160-B00ABBBA4152}" type="slidenum">
              <a:rPr lang="en-US" smtClean="0"/>
              <a:pPr/>
              <a:t>14</a:t>
            </a:fld>
            <a:endParaRPr lang="en-US"/>
          </a:p>
        </p:txBody>
      </p:sp>
      <p:sp>
        <p:nvSpPr>
          <p:cNvPr id="5126" name="Rectangle 2"/>
          <p:cNvSpPr>
            <a:spLocks noGrp="1" noChangeArrowheads="1"/>
          </p:cNvSpPr>
          <p:nvPr>
            <p:ph type="title"/>
          </p:nvPr>
        </p:nvSpPr>
        <p:spPr/>
        <p:txBody>
          <a:bodyPr/>
          <a:lstStyle/>
          <a:p>
            <a:pPr eaLnBrk="1" hangingPunct="1"/>
            <a:r>
              <a:rPr lang="en-US" sz="2400" b="1"/>
              <a:t>Two Ways to Count Bits</a:t>
            </a:r>
          </a:p>
        </p:txBody>
      </p:sp>
      <p:graphicFrame>
        <p:nvGraphicFramePr>
          <p:cNvPr id="5122" name="Object 131"/>
          <p:cNvGraphicFramePr>
            <a:graphicFrameLocks noGrp="1" noChangeAspect="1"/>
          </p:cNvGraphicFramePr>
          <p:nvPr>
            <p:ph idx="1"/>
            <p:extLst>
              <p:ext uri="{D42A27DB-BD31-4B8C-83A1-F6EECF244321}">
                <p14:modId xmlns:p14="http://schemas.microsoft.com/office/powerpoint/2010/main" val="2213649239"/>
              </p:ext>
            </p:extLst>
          </p:nvPr>
        </p:nvGraphicFramePr>
        <p:xfrm>
          <a:off x="484188" y="1752600"/>
          <a:ext cx="8174037" cy="2997200"/>
        </p:xfrm>
        <a:graphic>
          <a:graphicData uri="http://schemas.openxmlformats.org/presentationml/2006/ole">
            <mc:AlternateContent xmlns:mc="http://schemas.openxmlformats.org/markup-compatibility/2006">
              <mc:Choice xmlns:v="urn:schemas-microsoft-com:vml" Requires="v">
                <p:oleObj spid="_x0000_s5217" name="Visio" r:id="rId3" imgW="7398671" imgH="2712396" progId="Visio.Drawing.11">
                  <p:embed/>
                </p:oleObj>
              </mc:Choice>
              <mc:Fallback>
                <p:oleObj name="Visio" r:id="rId3" imgW="7398671" imgH="2712396" progId="Visio.Drawing.11">
                  <p:embed/>
                  <p:pic>
                    <p:nvPicPr>
                      <p:cNvPr id="0" name="Object 131"/>
                      <p:cNvPicPr>
                        <a:picLocks noChangeAspect="1" noChangeArrowheads="1"/>
                      </p:cNvPicPr>
                      <p:nvPr/>
                    </p:nvPicPr>
                    <p:blipFill>
                      <a:blip r:embed="rId4"/>
                      <a:srcRect/>
                      <a:stretch>
                        <a:fillRect/>
                      </a:stretch>
                    </p:blipFill>
                    <p:spPr bwMode="auto">
                      <a:xfrm>
                        <a:off x="484188" y="1752600"/>
                        <a:ext cx="8174037" cy="299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p:spPr>
        <p:txBody>
          <a:bodyPr/>
          <a:lstStyle/>
          <a:p>
            <a:r>
              <a:rPr lang="en-US">
                <a:solidFill>
                  <a:srgbClr val="FFFFFF"/>
                </a:solidFill>
              </a:rPr>
              <a:t>CS 2600 Computer Networks I</a:t>
            </a:r>
          </a:p>
        </p:txBody>
      </p:sp>
      <p:sp>
        <p:nvSpPr>
          <p:cNvPr id="8196" name="Slide Number Placeholder 5"/>
          <p:cNvSpPr>
            <a:spLocks noGrp="1"/>
          </p:cNvSpPr>
          <p:nvPr>
            <p:ph type="sldNum" sz="quarter" idx="12"/>
          </p:nvPr>
        </p:nvSpPr>
        <p:spPr>
          <a:noFill/>
        </p:spPr>
        <p:txBody>
          <a:bodyPr/>
          <a:lstStyle/>
          <a:p>
            <a:r>
              <a:rPr lang="en-US" dirty="0">
                <a:solidFill>
                  <a:srgbClr val="FFFFFF"/>
                </a:solidFill>
              </a:rPr>
              <a:t>6-</a:t>
            </a:r>
            <a:fld id="{F7450C44-2950-4444-920F-4801BC7DF342}" type="slidenum">
              <a:rPr lang="en-US" smtClean="0">
                <a:solidFill>
                  <a:srgbClr val="FFFFFF"/>
                </a:solidFill>
              </a:rPr>
              <a:pPr/>
              <a:t>15</a:t>
            </a:fld>
            <a:endParaRPr lang="en-US" dirty="0">
              <a:solidFill>
                <a:srgbClr val="FFFFFF"/>
              </a:solidFill>
            </a:endParaRPr>
          </a:p>
        </p:txBody>
      </p:sp>
      <p:sp>
        <p:nvSpPr>
          <p:cNvPr id="8197" name="Rectangle 2"/>
          <p:cNvSpPr>
            <a:spLocks noGrp="1" noChangeArrowheads="1"/>
          </p:cNvSpPr>
          <p:nvPr>
            <p:ph type="title"/>
          </p:nvPr>
        </p:nvSpPr>
        <p:spPr/>
        <p:txBody>
          <a:bodyPr/>
          <a:lstStyle/>
          <a:p>
            <a:pPr eaLnBrk="1" hangingPunct="1"/>
            <a:r>
              <a:rPr lang="en-US" sz="2400" b="1" dirty="0"/>
              <a:t>Quiz Next Time</a:t>
            </a:r>
          </a:p>
        </p:txBody>
      </p:sp>
      <p:sp>
        <p:nvSpPr>
          <p:cNvPr id="8198" name="Rectangle 3"/>
          <p:cNvSpPr>
            <a:spLocks noGrp="1" noChangeArrowheads="1"/>
          </p:cNvSpPr>
          <p:nvPr>
            <p:ph idx="1"/>
          </p:nvPr>
        </p:nvSpPr>
        <p:spPr>
          <a:xfrm>
            <a:off x="853748" y="1440674"/>
            <a:ext cx="7363326" cy="3276600"/>
          </a:xfrm>
        </p:spPr>
        <p:txBody>
          <a:bodyPr/>
          <a:lstStyle/>
          <a:p>
            <a:pPr marL="0" indent="0">
              <a:buNone/>
            </a:pPr>
            <a:r>
              <a:rPr lang="en-US" sz="1800" dirty="0">
                <a:latin typeface="Bookman Old Style" panose="02050604050505020204" pitchFamily="18" charset="0"/>
              </a:rPr>
              <a:t>Covers from pp. 24 – 58 in the text (Lectures 4 - 6), which includes network architecture concepts; both the OSI and the Internet models; the standards development processes, related terminology and the organizations involved; and the discussion of bandwidth vs. latency.</a:t>
            </a:r>
          </a:p>
        </p:txBody>
      </p:sp>
    </p:spTree>
    <p:extLst>
      <p:ext uri="{BB962C8B-B14F-4D97-AF65-F5344CB8AC3E}">
        <p14:creationId xmlns:p14="http://schemas.microsoft.com/office/powerpoint/2010/main" val="1758911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Footer Placeholder 4"/>
          <p:cNvSpPr>
            <a:spLocks noGrp="1"/>
          </p:cNvSpPr>
          <p:nvPr>
            <p:ph type="ftr" sz="quarter" idx="11"/>
          </p:nvPr>
        </p:nvSpPr>
        <p:spPr>
          <a:noFill/>
        </p:spPr>
        <p:txBody>
          <a:bodyPr/>
          <a:lstStyle/>
          <a:p>
            <a:r>
              <a:rPr lang="en-US"/>
              <a:t>CS 2600 Computer Networks I</a:t>
            </a:r>
          </a:p>
        </p:txBody>
      </p:sp>
      <p:sp>
        <p:nvSpPr>
          <p:cNvPr id="14340" name="Slide Number Placeholder 5"/>
          <p:cNvSpPr>
            <a:spLocks noGrp="1"/>
          </p:cNvSpPr>
          <p:nvPr>
            <p:ph type="sldNum" sz="quarter" idx="12"/>
          </p:nvPr>
        </p:nvSpPr>
        <p:spPr>
          <a:noFill/>
        </p:spPr>
        <p:txBody>
          <a:bodyPr/>
          <a:lstStyle/>
          <a:p>
            <a:r>
              <a:rPr lang="en-US"/>
              <a:t>6-</a:t>
            </a:r>
            <a:fld id="{FD3ABC8A-94DA-49D8-9422-0D0BC5467771}" type="slidenum">
              <a:rPr lang="en-US" smtClean="0"/>
              <a:pPr/>
              <a:t>16</a:t>
            </a:fld>
            <a:endParaRPr lang="en-US"/>
          </a:p>
        </p:txBody>
      </p:sp>
      <p:sp>
        <p:nvSpPr>
          <p:cNvPr id="14341" name="Rectangle 2"/>
          <p:cNvSpPr>
            <a:spLocks noGrp="1" noChangeArrowheads="1"/>
          </p:cNvSpPr>
          <p:nvPr>
            <p:ph type="title"/>
          </p:nvPr>
        </p:nvSpPr>
        <p:spPr/>
        <p:txBody>
          <a:bodyPr/>
          <a:lstStyle/>
          <a:p>
            <a:pPr eaLnBrk="1" hangingPunct="1"/>
            <a:r>
              <a:rPr lang="en-US" sz="2400" b="1" dirty="0"/>
              <a:t>Homework Question C.</a:t>
            </a:r>
          </a:p>
        </p:txBody>
      </p:sp>
      <p:sp>
        <p:nvSpPr>
          <p:cNvPr id="14342" name="Rectangle 3"/>
          <p:cNvSpPr>
            <a:spLocks noGrp="1" noChangeArrowheads="1"/>
          </p:cNvSpPr>
          <p:nvPr>
            <p:ph idx="1"/>
          </p:nvPr>
        </p:nvSpPr>
        <p:spPr>
          <a:xfrm>
            <a:off x="470452" y="1219200"/>
            <a:ext cx="8229600" cy="4876800"/>
          </a:xfrm>
        </p:spPr>
        <p:txBody>
          <a:bodyPr/>
          <a:lstStyle/>
          <a:p>
            <a:pPr marL="0" lvl="1" indent="0" eaLnBrk="1" hangingPunct="1">
              <a:spcBef>
                <a:spcPct val="0"/>
              </a:spcBef>
              <a:buNone/>
            </a:pPr>
            <a:r>
              <a:rPr lang="en-US" sz="1800" b="1" i="1" dirty="0">
                <a:latin typeface="Bookman Old Style" pitchFamily="18" charset="0"/>
              </a:rPr>
              <a:t>This set of homework questions will be submitted to Canvas and graded.  </a:t>
            </a:r>
            <a:r>
              <a:rPr lang="en-US" sz="1800" i="1" dirty="0">
                <a:latin typeface="Bookman Old Style" pitchFamily="18" charset="0"/>
              </a:rPr>
              <a:t>They are due before the start of the next lecture.  No credit for late or paper submissions.  You must show your work on all calculations.</a:t>
            </a:r>
          </a:p>
          <a:p>
            <a:pPr marL="0" lvl="1" indent="0" eaLnBrk="1" hangingPunct="1">
              <a:spcBef>
                <a:spcPct val="0"/>
              </a:spcBef>
              <a:buNone/>
            </a:pPr>
            <a:r>
              <a:rPr lang="en-US" sz="1800" dirty="0">
                <a:latin typeface="Bookman Old Style" pitchFamily="18" charset="0"/>
              </a:rPr>
              <a:t>For  additional help with bandwidth vs. latency concepts check out Bill Marek’s tutorial on this topic in the Canvas folder </a:t>
            </a:r>
            <a:r>
              <a:rPr lang="en-US" sz="1800" dirty="0">
                <a:latin typeface="Courier New" pitchFamily="49" charset="0"/>
                <a:cs typeface="Courier New" pitchFamily="49" charset="0"/>
              </a:rPr>
              <a:t>Files/Tutorials &amp; Guides/Network Performance/index.html</a:t>
            </a:r>
            <a:r>
              <a:rPr lang="en-US" sz="1800" dirty="0">
                <a:latin typeface="Bookman Old Style" panose="02050604050505020204" pitchFamily="18" charset="0"/>
                <a:cs typeface="Courier New" pitchFamily="49" charset="0"/>
              </a:rPr>
              <a:t>.  Make sure you have an accurate PowerPoint viewer.  (10</a:t>
            </a:r>
            <a:r>
              <a:rPr lang="en-US" sz="1800" baseline="30000" dirty="0">
                <a:latin typeface="Bookman Old Style" panose="02050604050505020204" pitchFamily="18" charset="0"/>
                <a:cs typeface="Courier New" pitchFamily="49" charset="0"/>
              </a:rPr>
              <a:t>8</a:t>
            </a:r>
            <a:r>
              <a:rPr lang="en-US" sz="1800" dirty="0">
                <a:latin typeface="Bookman Old Style" panose="02050604050505020204" pitchFamily="18" charset="0"/>
                <a:cs typeface="Courier New" pitchFamily="49" charset="0"/>
              </a:rPr>
              <a:t> ≠ 108!)</a:t>
            </a:r>
            <a:endParaRPr lang="en-US" sz="1800" b="1" dirty="0">
              <a:latin typeface="Bookman Old Style" panose="02050604050505020204" pitchFamily="18" charset="0"/>
            </a:endParaRPr>
          </a:p>
          <a:p>
            <a:pPr marL="0" indent="0" eaLnBrk="1" hangingPunct="1">
              <a:spcBef>
                <a:spcPct val="0"/>
              </a:spcBef>
              <a:buFontTx/>
              <a:buNone/>
            </a:pPr>
            <a:endParaRPr lang="en-US" sz="2400" dirty="0">
              <a:latin typeface="Bookman Old Style" pitchFamily="18" charset="0"/>
            </a:endParaRPr>
          </a:p>
          <a:p>
            <a:pPr marL="0" indent="0" eaLnBrk="1" hangingPunct="1">
              <a:spcBef>
                <a:spcPct val="0"/>
              </a:spcBef>
              <a:buNone/>
            </a:pPr>
            <a:r>
              <a:rPr lang="en-US" sz="1800" dirty="0">
                <a:latin typeface="Bookman Old Style" pitchFamily="18" charset="0"/>
              </a:rPr>
              <a:t>C. How much time does it take to transmit one bit on a 1-Gbps link? (Assume 1G = 10</a:t>
            </a:r>
            <a:r>
              <a:rPr lang="en-US" sz="1800" baseline="30000" dirty="0">
                <a:latin typeface="Bookman Old Style" pitchFamily="18" charset="0"/>
              </a:rPr>
              <a:t>9</a:t>
            </a:r>
            <a:r>
              <a:rPr lang="en-US" sz="1800" dirty="0">
                <a:latin typeface="Bookman Old Style" pitchFamily="18" charset="0"/>
              </a:rPr>
              <a:t>.)  To receive credit, you must show your work on all calculations.</a:t>
            </a:r>
          </a:p>
          <a:p>
            <a:pPr marL="0" indent="0" eaLnBrk="1" hangingPunct="1">
              <a:spcBef>
                <a:spcPct val="0"/>
              </a:spcBef>
              <a:buFontTx/>
              <a:buNone/>
            </a:pPr>
            <a:endParaRPr lang="en-US" sz="1800" dirty="0">
              <a:latin typeface="Bookman Old Style" pitchFamily="18" charset="0"/>
            </a:endParaRPr>
          </a:p>
          <a:p>
            <a:pPr marL="0" indent="0" eaLnBrk="1" hangingPunct="1">
              <a:spcBef>
                <a:spcPct val="0"/>
              </a:spcBef>
              <a:buFontTx/>
              <a:buNone/>
            </a:pPr>
            <a:r>
              <a:rPr lang="en-US" sz="1800" dirty="0">
                <a:latin typeface="Bookman Old Style" pitchFamily="18" charset="0"/>
              </a:rPr>
              <a:t>How long (in meters) is that same bit when transmitted over a copper wire, where the propagation velocity is 2.3 </a:t>
            </a:r>
            <a:r>
              <a:rPr lang="en-US" sz="1800" dirty="0"/>
              <a:t>x</a:t>
            </a:r>
            <a:r>
              <a:rPr lang="en-US" sz="1800" dirty="0">
                <a:latin typeface="Bookman Old Style" pitchFamily="18" charset="0"/>
              </a:rPr>
              <a:t> 10</a:t>
            </a:r>
            <a:r>
              <a:rPr lang="en-US" sz="1800" baseline="30000" dirty="0">
                <a:latin typeface="Bookman Old Style" pitchFamily="18" charset="0"/>
              </a:rPr>
              <a:t>8</a:t>
            </a:r>
            <a:r>
              <a:rPr lang="en-US" sz="1800" dirty="0">
                <a:latin typeface="Bookman Old Style" pitchFamily="18" charset="0"/>
              </a:rPr>
              <a:t> meters per second?  (In other words, how far does the leading edge of this bit travel down the wire during the transmission time calculated in the previous step.)      (3 points)</a:t>
            </a:r>
          </a:p>
          <a:p>
            <a:pPr marL="0" indent="0" eaLnBrk="1" hangingPunct="1">
              <a:spcBef>
                <a:spcPct val="0"/>
              </a:spcBef>
              <a:buFontTx/>
              <a:buNone/>
            </a:pPr>
            <a:endParaRPr lang="en-US" sz="1800" dirty="0">
              <a:latin typeface="Bookman Old Style" pitchFamily="18" charset="0"/>
            </a:endParaRPr>
          </a:p>
          <a:p>
            <a:pPr marL="0" indent="0" eaLnBrk="1" hangingPunct="1">
              <a:spcBef>
                <a:spcPct val="0"/>
              </a:spcBef>
              <a:buFontTx/>
              <a:buNone/>
            </a:pPr>
            <a:endParaRPr lang="en-US" sz="1800" i="1" dirty="0">
              <a:latin typeface="Bookman Old Style" pitchFamily="18" charset="0"/>
            </a:endParaRPr>
          </a:p>
          <a:p>
            <a:pPr marL="0" indent="0" eaLnBrk="1" hangingPunct="1">
              <a:spcBef>
                <a:spcPct val="0"/>
              </a:spcBef>
              <a:buFontTx/>
              <a:buNone/>
            </a:pPr>
            <a:endParaRPr lang="en-US" sz="1800" i="1" dirty="0">
              <a:latin typeface="Bookman Old Style" pitchFamily="18" charset="0"/>
            </a:endParaRPr>
          </a:p>
          <a:p>
            <a:pPr marL="0" indent="0" eaLnBrk="1" hangingPunct="1">
              <a:spcBef>
                <a:spcPct val="0"/>
              </a:spcBef>
              <a:buFontTx/>
              <a:buNone/>
            </a:pPr>
            <a:endParaRPr lang="en-US" sz="1800" i="1" dirty="0">
              <a:latin typeface="Bookman Old Style" pitchFamily="18" charset="0"/>
            </a:endParaRPr>
          </a:p>
          <a:p>
            <a:pPr marL="0" indent="0" eaLnBrk="1" hangingPunct="1">
              <a:spcBef>
                <a:spcPct val="0"/>
              </a:spcBef>
              <a:buFontTx/>
              <a:buNone/>
            </a:pPr>
            <a:endParaRPr lang="en-US" sz="1800" i="1" dirty="0">
              <a:latin typeface="Bookman Old Style" pitchFamily="18" charset="0"/>
            </a:endParaRPr>
          </a:p>
          <a:p>
            <a:pPr marL="0" indent="0" eaLnBrk="1" hangingPunct="1">
              <a:spcBef>
                <a:spcPct val="0"/>
              </a:spcBef>
              <a:buFontTx/>
              <a:buNone/>
            </a:pPr>
            <a:endParaRPr lang="en-US" sz="1800" i="1" dirty="0">
              <a:latin typeface="Bookman Old Style" pitchFamily="18" charset="0"/>
            </a:endParaRPr>
          </a:p>
          <a:p>
            <a:pPr marL="0" indent="0" eaLnBrk="1" hangingPunct="1">
              <a:spcBef>
                <a:spcPct val="0"/>
              </a:spcBef>
              <a:buFontTx/>
              <a:buNone/>
            </a:pPr>
            <a:endParaRPr lang="en-US" sz="1800" i="1" dirty="0">
              <a:latin typeface="Bookman Old Style" pitchFamily="18" charset="0"/>
            </a:endParaRPr>
          </a:p>
          <a:p>
            <a:pPr marL="0" indent="0" eaLnBrk="1" hangingPunct="1">
              <a:spcBef>
                <a:spcPct val="0"/>
              </a:spcBef>
              <a:buFontTx/>
              <a:buNone/>
            </a:pPr>
            <a:endParaRPr lang="en-US" sz="1800" dirty="0">
              <a:latin typeface="Bookman Old Style" pitchFamily="18" charset="0"/>
            </a:endParaRPr>
          </a:p>
          <a:p>
            <a:pPr marL="0" indent="0" eaLnBrk="1" hangingPunct="1">
              <a:spcBef>
                <a:spcPct val="0"/>
              </a:spcBef>
              <a:buFontTx/>
              <a:buNone/>
            </a:pPr>
            <a:endParaRPr lang="en-US" sz="1800" dirty="0">
              <a:latin typeface="Bookman Old Style"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ooter Placeholder 4"/>
          <p:cNvSpPr>
            <a:spLocks noGrp="1"/>
          </p:cNvSpPr>
          <p:nvPr>
            <p:ph type="ftr" sz="quarter" idx="11"/>
          </p:nvPr>
        </p:nvSpPr>
        <p:spPr>
          <a:noFill/>
        </p:spPr>
        <p:txBody>
          <a:bodyPr/>
          <a:lstStyle/>
          <a:p>
            <a:r>
              <a:rPr lang="en-US"/>
              <a:t>CS 2600 Computer Networks I</a:t>
            </a:r>
          </a:p>
        </p:txBody>
      </p:sp>
      <p:sp>
        <p:nvSpPr>
          <p:cNvPr id="15364" name="Slide Number Placeholder 5"/>
          <p:cNvSpPr>
            <a:spLocks noGrp="1"/>
          </p:cNvSpPr>
          <p:nvPr>
            <p:ph type="sldNum" sz="quarter" idx="12"/>
          </p:nvPr>
        </p:nvSpPr>
        <p:spPr>
          <a:noFill/>
        </p:spPr>
        <p:txBody>
          <a:bodyPr/>
          <a:lstStyle/>
          <a:p>
            <a:r>
              <a:rPr lang="en-US"/>
              <a:t>6-</a:t>
            </a:r>
            <a:fld id="{8908E307-D264-45E3-B104-C98C3BBF90EF}" type="slidenum">
              <a:rPr lang="en-US" smtClean="0"/>
              <a:pPr/>
              <a:t>17</a:t>
            </a:fld>
            <a:endParaRPr lang="en-US"/>
          </a:p>
        </p:txBody>
      </p:sp>
      <p:sp>
        <p:nvSpPr>
          <p:cNvPr id="15365" name="Rectangle 2"/>
          <p:cNvSpPr>
            <a:spLocks noGrp="1" noChangeArrowheads="1"/>
          </p:cNvSpPr>
          <p:nvPr>
            <p:ph type="title"/>
          </p:nvPr>
        </p:nvSpPr>
        <p:spPr/>
        <p:txBody>
          <a:bodyPr/>
          <a:lstStyle/>
          <a:p>
            <a:pPr eaLnBrk="1" hangingPunct="1"/>
            <a:r>
              <a:rPr lang="en-US" sz="2400" b="1" dirty="0"/>
              <a:t>Homework Question 12.</a:t>
            </a:r>
          </a:p>
        </p:txBody>
      </p:sp>
      <p:sp>
        <p:nvSpPr>
          <p:cNvPr id="15366" name="Rectangle 3"/>
          <p:cNvSpPr>
            <a:spLocks noGrp="1" noChangeArrowheads="1"/>
          </p:cNvSpPr>
          <p:nvPr>
            <p:ph idx="1"/>
          </p:nvPr>
        </p:nvSpPr>
        <p:spPr>
          <a:xfrm>
            <a:off x="457200" y="1600201"/>
            <a:ext cx="8229600" cy="1524000"/>
          </a:xfrm>
        </p:spPr>
        <p:txBody>
          <a:bodyPr/>
          <a:lstStyle/>
          <a:p>
            <a:pPr marL="0" indent="0" eaLnBrk="1" hangingPunct="1">
              <a:buFontTx/>
              <a:buNone/>
            </a:pPr>
            <a:r>
              <a:rPr lang="en-US" sz="1800" dirty="0">
                <a:latin typeface="Bookman Old Style" pitchFamily="18" charset="0"/>
              </a:rPr>
              <a:t>12. How long does it take to transmit an x-KB file over a y-Mbps link?  Give your answer as a ratio of x and y.  (Assume 1K = 10</a:t>
            </a:r>
            <a:r>
              <a:rPr lang="en-US" sz="1800" baseline="30000" dirty="0">
                <a:latin typeface="Bookman Old Style" pitchFamily="18" charset="0"/>
              </a:rPr>
              <a:t>3</a:t>
            </a:r>
            <a:r>
              <a:rPr lang="en-US" sz="1800" dirty="0">
                <a:latin typeface="Bookman Old Style" pitchFamily="18" charset="0"/>
              </a:rPr>
              <a:t> and           1M = 10</a:t>
            </a:r>
            <a:r>
              <a:rPr lang="en-US" sz="1800" baseline="30000" dirty="0">
                <a:latin typeface="Bookman Old Style" pitchFamily="18" charset="0"/>
              </a:rPr>
              <a:t>6</a:t>
            </a:r>
            <a:r>
              <a:rPr lang="en-US" sz="1800" dirty="0">
                <a:latin typeface="Bookman Old Style" pitchFamily="18" charset="0"/>
              </a:rPr>
              <a:t>, and think of the entire file as a single message).  (2 points)</a:t>
            </a:r>
          </a:p>
          <a:p>
            <a:pPr marL="0" indent="0" eaLnBrk="1" hangingPunct="1">
              <a:spcBef>
                <a:spcPct val="0"/>
              </a:spcBef>
              <a:buFontTx/>
              <a:buNone/>
            </a:pPr>
            <a:endParaRPr lang="en-US" sz="1800" i="1" dirty="0">
              <a:latin typeface="Bookman Old Style" pitchFamily="18" charset="0"/>
            </a:endParaRPr>
          </a:p>
          <a:p>
            <a:pPr marL="0" indent="0" eaLnBrk="1" hangingPunct="1">
              <a:spcBef>
                <a:spcPct val="0"/>
              </a:spcBef>
              <a:buFontTx/>
              <a:buNone/>
            </a:pPr>
            <a:endParaRPr lang="en-US" sz="1800" dirty="0">
              <a:latin typeface="Bookman Old Style" pitchFamily="18" charset="0"/>
            </a:endParaRPr>
          </a:p>
          <a:p>
            <a:pPr marL="0" indent="0" eaLnBrk="1" hangingPunct="1">
              <a:spcBef>
                <a:spcPct val="0"/>
              </a:spcBef>
              <a:buFontTx/>
              <a:buNone/>
            </a:pPr>
            <a:endParaRPr lang="en-US" sz="1800" dirty="0">
              <a:latin typeface="Bookman Old Style"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Footer Placeholder 4"/>
          <p:cNvSpPr>
            <a:spLocks noGrp="1"/>
          </p:cNvSpPr>
          <p:nvPr>
            <p:ph type="ftr" sz="quarter" idx="11"/>
          </p:nvPr>
        </p:nvSpPr>
        <p:spPr>
          <a:noFill/>
        </p:spPr>
        <p:txBody>
          <a:bodyPr/>
          <a:lstStyle/>
          <a:p>
            <a:r>
              <a:rPr lang="en-US"/>
              <a:t>CS 2600 Computer Networks I</a:t>
            </a:r>
          </a:p>
        </p:txBody>
      </p:sp>
      <p:sp>
        <p:nvSpPr>
          <p:cNvPr id="16388" name="Slide Number Placeholder 5"/>
          <p:cNvSpPr>
            <a:spLocks noGrp="1"/>
          </p:cNvSpPr>
          <p:nvPr>
            <p:ph type="sldNum" sz="quarter" idx="12"/>
          </p:nvPr>
        </p:nvSpPr>
        <p:spPr>
          <a:noFill/>
        </p:spPr>
        <p:txBody>
          <a:bodyPr/>
          <a:lstStyle/>
          <a:p>
            <a:r>
              <a:rPr lang="en-US"/>
              <a:t>6-</a:t>
            </a:r>
            <a:fld id="{2DF6CE35-5CB8-4DB2-B9B1-0589881DFCCE}" type="slidenum">
              <a:rPr lang="en-US" smtClean="0"/>
              <a:pPr/>
              <a:t>18</a:t>
            </a:fld>
            <a:endParaRPr lang="en-US"/>
          </a:p>
        </p:txBody>
      </p:sp>
      <p:sp>
        <p:nvSpPr>
          <p:cNvPr id="16389" name="Rectangle 2"/>
          <p:cNvSpPr>
            <a:spLocks noGrp="1" noChangeArrowheads="1"/>
          </p:cNvSpPr>
          <p:nvPr>
            <p:ph type="title"/>
          </p:nvPr>
        </p:nvSpPr>
        <p:spPr>
          <a:xfrm>
            <a:off x="533400" y="304800"/>
            <a:ext cx="8229600" cy="1143000"/>
          </a:xfrm>
        </p:spPr>
        <p:txBody>
          <a:bodyPr/>
          <a:lstStyle/>
          <a:p>
            <a:pPr eaLnBrk="1" hangingPunct="1"/>
            <a:r>
              <a:rPr lang="en-US" sz="2400" b="1" dirty="0"/>
              <a:t>Homework Question 13.</a:t>
            </a:r>
          </a:p>
        </p:txBody>
      </p:sp>
      <p:sp>
        <p:nvSpPr>
          <p:cNvPr id="16390" name="Rectangle 3"/>
          <p:cNvSpPr>
            <a:spLocks noGrp="1" noChangeArrowheads="1"/>
          </p:cNvSpPr>
          <p:nvPr>
            <p:ph idx="1"/>
          </p:nvPr>
        </p:nvSpPr>
        <p:spPr>
          <a:xfrm>
            <a:off x="457200" y="1295400"/>
            <a:ext cx="8229600" cy="4953000"/>
          </a:xfrm>
        </p:spPr>
        <p:txBody>
          <a:bodyPr/>
          <a:lstStyle/>
          <a:p>
            <a:pPr marL="0" indent="0" eaLnBrk="1" hangingPunct="1">
              <a:lnSpc>
                <a:spcPct val="90000"/>
              </a:lnSpc>
              <a:buNone/>
            </a:pPr>
            <a:r>
              <a:rPr lang="en-US" sz="1800" dirty="0">
                <a:latin typeface="Bookman Old Style" pitchFamily="18" charset="0"/>
              </a:rPr>
              <a:t>13. Suppose a 1Gbps point-to-point link is being set up between the Earth and a new lunar colony.  The distance from the moon to Earth is approximately 385,000 km, and data travels over the link at the speed of light (3 </a:t>
            </a:r>
            <a:r>
              <a:rPr lang="en-US" sz="1800" dirty="0"/>
              <a:t>x</a:t>
            </a:r>
            <a:r>
              <a:rPr lang="en-US" sz="1800" dirty="0">
                <a:latin typeface="Bookman Old Style" pitchFamily="18" charset="0"/>
              </a:rPr>
              <a:t> 10</a:t>
            </a:r>
            <a:r>
              <a:rPr lang="en-US" sz="1800" baseline="30000" dirty="0">
                <a:latin typeface="Bookman Old Style" pitchFamily="18" charset="0"/>
              </a:rPr>
              <a:t>8</a:t>
            </a:r>
            <a:r>
              <a:rPr lang="en-US" sz="1800" dirty="0">
                <a:latin typeface="Bookman Old Style" pitchFamily="18" charset="0"/>
              </a:rPr>
              <a:t> meters per sec.). (5 points)</a:t>
            </a:r>
          </a:p>
          <a:p>
            <a:pPr marL="0" indent="0" eaLnBrk="1" hangingPunct="1">
              <a:lnSpc>
                <a:spcPct val="90000"/>
              </a:lnSpc>
              <a:spcBef>
                <a:spcPts val="0"/>
              </a:spcBef>
              <a:buFontTx/>
              <a:buNone/>
            </a:pPr>
            <a:endParaRPr lang="en-US" sz="1800" dirty="0">
              <a:latin typeface="Bookman Old Style" pitchFamily="18" charset="0"/>
            </a:endParaRPr>
          </a:p>
          <a:p>
            <a:pPr marL="0" indent="0" eaLnBrk="1" hangingPunct="1">
              <a:lnSpc>
                <a:spcPct val="90000"/>
              </a:lnSpc>
              <a:spcBef>
                <a:spcPts val="0"/>
              </a:spcBef>
              <a:buNone/>
            </a:pPr>
            <a:r>
              <a:rPr lang="en-US" sz="1800" dirty="0">
                <a:latin typeface="Bookman Old Style" pitchFamily="18" charset="0"/>
              </a:rPr>
              <a:t>(a) Calculate the minimum RTT (two-way propagation time) for the link.</a:t>
            </a:r>
            <a:r>
              <a:rPr lang="en-US" sz="1800" i="1" dirty="0">
                <a:latin typeface="Bookman Old Style" pitchFamily="18" charset="0"/>
              </a:rPr>
              <a:t> </a:t>
            </a:r>
            <a:r>
              <a:rPr lang="en-US" sz="1800" dirty="0">
                <a:latin typeface="Bookman Old Style" pitchFamily="18" charset="0"/>
              </a:rPr>
              <a:t>(In other words, how long would it take to send a single bit to the moon and immediately bounce it right back to Earth?)</a:t>
            </a:r>
          </a:p>
          <a:p>
            <a:pPr marL="0" indent="0" eaLnBrk="1" hangingPunct="1">
              <a:lnSpc>
                <a:spcPct val="90000"/>
              </a:lnSpc>
              <a:spcBef>
                <a:spcPts val="0"/>
              </a:spcBef>
              <a:buFontTx/>
              <a:buNone/>
            </a:pPr>
            <a:endParaRPr lang="en-US" sz="1800" i="1" dirty="0">
              <a:latin typeface="Bookman Old Style" pitchFamily="18" charset="0"/>
            </a:endParaRPr>
          </a:p>
          <a:p>
            <a:pPr marL="0" indent="0" eaLnBrk="1" hangingPunct="1">
              <a:lnSpc>
                <a:spcPct val="90000"/>
              </a:lnSpc>
              <a:spcBef>
                <a:spcPts val="0"/>
              </a:spcBef>
              <a:buFontTx/>
              <a:buNone/>
            </a:pPr>
            <a:r>
              <a:rPr lang="en-US" sz="1800" dirty="0">
                <a:latin typeface="Bookman Old Style" pitchFamily="18" charset="0"/>
              </a:rPr>
              <a:t>(b) Using the RTT as the delay, calculate the delay </a:t>
            </a:r>
            <a:r>
              <a:rPr lang="en-US" sz="1800" dirty="0"/>
              <a:t>x</a:t>
            </a:r>
            <a:r>
              <a:rPr lang="en-US" sz="1800" dirty="0">
                <a:latin typeface="Bookman Old Style" pitchFamily="18" charset="0"/>
              </a:rPr>
              <a:t> bandwidth product for the link.</a:t>
            </a:r>
          </a:p>
          <a:p>
            <a:pPr marL="0" indent="0" eaLnBrk="1" hangingPunct="1">
              <a:lnSpc>
                <a:spcPct val="90000"/>
              </a:lnSpc>
              <a:spcBef>
                <a:spcPts val="0"/>
              </a:spcBef>
              <a:buFontTx/>
              <a:buNone/>
            </a:pPr>
            <a:endParaRPr lang="en-US" sz="1800" dirty="0">
              <a:latin typeface="Bookman Old Style" pitchFamily="18" charset="0"/>
            </a:endParaRPr>
          </a:p>
          <a:p>
            <a:pPr marL="0" indent="0" eaLnBrk="1" hangingPunct="1">
              <a:lnSpc>
                <a:spcPct val="90000"/>
              </a:lnSpc>
              <a:spcBef>
                <a:spcPts val="0"/>
              </a:spcBef>
              <a:buFontTx/>
              <a:buNone/>
            </a:pPr>
            <a:r>
              <a:rPr lang="en-US" sz="1800" dirty="0">
                <a:latin typeface="Bookman Old Style" pitchFamily="18" charset="0"/>
              </a:rPr>
              <a:t>(c) What is the significance of the delay </a:t>
            </a:r>
            <a:r>
              <a:rPr lang="en-US" sz="1800" dirty="0"/>
              <a:t>x</a:t>
            </a:r>
            <a:r>
              <a:rPr lang="en-US" sz="1800" dirty="0">
                <a:latin typeface="Bookman Old Style" pitchFamily="18" charset="0"/>
              </a:rPr>
              <a:t> bandwidth product computed in (b)?</a:t>
            </a:r>
          </a:p>
          <a:p>
            <a:pPr marL="0" indent="0" eaLnBrk="1" hangingPunct="1">
              <a:lnSpc>
                <a:spcPct val="90000"/>
              </a:lnSpc>
              <a:spcBef>
                <a:spcPts val="0"/>
              </a:spcBef>
              <a:buFontTx/>
              <a:buNone/>
            </a:pPr>
            <a:endParaRPr lang="en-US" sz="1800" dirty="0">
              <a:latin typeface="Bookman Old Style" pitchFamily="18" charset="0"/>
            </a:endParaRPr>
          </a:p>
          <a:p>
            <a:pPr marL="0" indent="0" eaLnBrk="1" hangingPunct="1">
              <a:lnSpc>
                <a:spcPct val="90000"/>
              </a:lnSpc>
              <a:spcBef>
                <a:spcPts val="0"/>
              </a:spcBef>
              <a:buFontTx/>
              <a:buNone/>
            </a:pPr>
            <a:r>
              <a:rPr lang="en-US" sz="1800" dirty="0">
                <a:latin typeface="Bookman Old Style" pitchFamily="18" charset="0"/>
              </a:rPr>
              <a:t>(d) A camera on the lunar base takes pictures of the Earth and saves them in digital format to disk.  Suppose Mission Control on Earth wishes to download the most current image, which is 25MB.  What is the minimum amount of time that will elapse between when the request for the data goes out and the transfer is finished?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Footer Placeholder 4"/>
          <p:cNvSpPr>
            <a:spLocks noGrp="1"/>
          </p:cNvSpPr>
          <p:nvPr>
            <p:ph type="ftr" sz="quarter" idx="11"/>
          </p:nvPr>
        </p:nvSpPr>
        <p:spPr>
          <a:noFill/>
        </p:spPr>
        <p:txBody>
          <a:bodyPr/>
          <a:lstStyle/>
          <a:p>
            <a:r>
              <a:rPr lang="en-US"/>
              <a:t>CS 2600 Computer Networks I</a:t>
            </a:r>
          </a:p>
        </p:txBody>
      </p:sp>
      <p:sp>
        <p:nvSpPr>
          <p:cNvPr id="17412" name="Slide Number Placeholder 5"/>
          <p:cNvSpPr>
            <a:spLocks noGrp="1"/>
          </p:cNvSpPr>
          <p:nvPr>
            <p:ph type="sldNum" sz="quarter" idx="12"/>
          </p:nvPr>
        </p:nvSpPr>
        <p:spPr>
          <a:noFill/>
        </p:spPr>
        <p:txBody>
          <a:bodyPr/>
          <a:lstStyle/>
          <a:p>
            <a:r>
              <a:rPr lang="en-US"/>
              <a:t>6-</a:t>
            </a:r>
            <a:fld id="{C85BC203-B58F-4662-BE84-FBCDD4310ECB}" type="slidenum">
              <a:rPr lang="en-US" smtClean="0"/>
              <a:pPr/>
              <a:t>19</a:t>
            </a:fld>
            <a:endParaRPr lang="en-US"/>
          </a:p>
        </p:txBody>
      </p:sp>
      <p:sp>
        <p:nvSpPr>
          <p:cNvPr id="17413" name="Rectangle 2"/>
          <p:cNvSpPr>
            <a:spLocks noGrp="1" noChangeArrowheads="1"/>
          </p:cNvSpPr>
          <p:nvPr>
            <p:ph type="ctrTitle"/>
          </p:nvPr>
        </p:nvSpPr>
        <p:spPr/>
        <p:txBody>
          <a:bodyPr/>
          <a:lstStyle/>
          <a:p>
            <a:pPr eaLnBrk="1" hangingPunct="1"/>
            <a:r>
              <a:rPr lang="en-US" sz="2400" b="1"/>
              <a:t>(End of Chapter 1 Slides)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p:spPr>
        <p:txBody>
          <a:bodyPr/>
          <a:lstStyle/>
          <a:p>
            <a:r>
              <a:rPr lang="en-US"/>
              <a:t>CS 2600 Computer Networks I</a:t>
            </a:r>
          </a:p>
        </p:txBody>
      </p:sp>
      <p:sp>
        <p:nvSpPr>
          <p:cNvPr id="8196" name="Slide Number Placeholder 5"/>
          <p:cNvSpPr>
            <a:spLocks noGrp="1"/>
          </p:cNvSpPr>
          <p:nvPr>
            <p:ph type="sldNum" sz="quarter" idx="12"/>
          </p:nvPr>
        </p:nvSpPr>
        <p:spPr>
          <a:noFill/>
        </p:spPr>
        <p:txBody>
          <a:bodyPr/>
          <a:lstStyle/>
          <a:p>
            <a:r>
              <a:rPr lang="en-US"/>
              <a:t>6-</a:t>
            </a:r>
            <a:fld id="{92E648BB-FF4E-4D3B-A282-89CF36759E35}" type="slidenum">
              <a:rPr lang="en-US" smtClean="0"/>
              <a:pPr/>
              <a:t>2</a:t>
            </a:fld>
            <a:endParaRPr lang="en-US"/>
          </a:p>
        </p:txBody>
      </p:sp>
      <p:sp>
        <p:nvSpPr>
          <p:cNvPr id="8197" name="Rectangle 2"/>
          <p:cNvSpPr>
            <a:spLocks noGrp="1" noChangeArrowheads="1"/>
          </p:cNvSpPr>
          <p:nvPr>
            <p:ph type="title"/>
          </p:nvPr>
        </p:nvSpPr>
        <p:spPr/>
        <p:txBody>
          <a:bodyPr/>
          <a:lstStyle/>
          <a:p>
            <a:pPr eaLnBrk="1" hangingPunct="1"/>
            <a:r>
              <a:rPr lang="en-US" sz="2400" b="1" dirty="0"/>
              <a:t>Bandwidth </a:t>
            </a:r>
            <a:r>
              <a:rPr lang="en-US" sz="2400" b="1" dirty="0">
                <a:cs typeface="Arial" charset="0"/>
              </a:rPr>
              <a:t>≈ </a:t>
            </a:r>
            <a:r>
              <a:rPr lang="en-US" sz="2400" b="1" dirty="0"/>
              <a:t>Throughput </a:t>
            </a:r>
            <a:r>
              <a:rPr lang="en-US" sz="2400" b="1" dirty="0">
                <a:cs typeface="Arial" charset="0"/>
              </a:rPr>
              <a:t>≈</a:t>
            </a:r>
            <a:r>
              <a:rPr lang="en-US" sz="2400" b="1" dirty="0"/>
              <a:t> Data Rate</a:t>
            </a:r>
          </a:p>
        </p:txBody>
      </p:sp>
      <p:sp>
        <p:nvSpPr>
          <p:cNvPr id="8198" name="Rectangle 3"/>
          <p:cNvSpPr>
            <a:spLocks noGrp="1" noChangeArrowheads="1"/>
          </p:cNvSpPr>
          <p:nvPr>
            <p:ph idx="1"/>
          </p:nvPr>
        </p:nvSpPr>
        <p:spPr>
          <a:xfrm>
            <a:off x="457200" y="1295400"/>
            <a:ext cx="8229600" cy="5105400"/>
          </a:xfrm>
        </p:spPr>
        <p:txBody>
          <a:bodyPr/>
          <a:lstStyle/>
          <a:p>
            <a:pPr eaLnBrk="1" hangingPunct="1">
              <a:spcBef>
                <a:spcPts val="500"/>
              </a:spcBef>
            </a:pPr>
            <a:r>
              <a:rPr lang="en-US" sz="1600" i="1" dirty="0">
                <a:latin typeface="Bookman Old Style" pitchFamily="18" charset="0"/>
              </a:rPr>
              <a:t>Bandwidth</a:t>
            </a:r>
            <a:r>
              <a:rPr lang="en-US" sz="1600" dirty="0">
                <a:latin typeface="Bookman Old Style" pitchFamily="18" charset="0"/>
              </a:rPr>
              <a:t>, </a:t>
            </a:r>
            <a:r>
              <a:rPr lang="en-US" sz="1600" i="1" dirty="0">
                <a:latin typeface="Bookman Old Style" pitchFamily="18" charset="0"/>
              </a:rPr>
              <a:t>throughput</a:t>
            </a:r>
            <a:r>
              <a:rPr lang="en-US" sz="1600" dirty="0">
                <a:latin typeface="Bookman Old Style" pitchFamily="18" charset="0"/>
              </a:rPr>
              <a:t> and </a:t>
            </a:r>
            <a:r>
              <a:rPr lang="en-US" sz="1600" i="1" dirty="0">
                <a:latin typeface="Bookman Old Style" pitchFamily="18" charset="0"/>
              </a:rPr>
              <a:t>data rate</a:t>
            </a:r>
            <a:r>
              <a:rPr lang="en-US" sz="1600" dirty="0">
                <a:latin typeface="Bookman Old Style" pitchFamily="18" charset="0"/>
              </a:rPr>
              <a:t> usually refer to the number of bits that can be transmitted onto (or received off of) a link in some unit of time</a:t>
            </a:r>
          </a:p>
          <a:p>
            <a:pPr eaLnBrk="1" hangingPunct="1">
              <a:spcBef>
                <a:spcPts val="500"/>
              </a:spcBef>
            </a:pPr>
            <a:r>
              <a:rPr lang="en-US" sz="1600" dirty="0">
                <a:latin typeface="Bookman Old Style" pitchFamily="18" charset="0"/>
              </a:rPr>
              <a:t>Typically measured in bits per second (</a:t>
            </a:r>
            <a:r>
              <a:rPr lang="en-US" sz="1600" u="sng" dirty="0">
                <a:latin typeface="Bookman Old Style" pitchFamily="18" charset="0"/>
              </a:rPr>
              <a:t>b</a:t>
            </a:r>
            <a:r>
              <a:rPr lang="en-US" sz="1600" dirty="0">
                <a:latin typeface="Bookman Old Style" pitchFamily="18" charset="0"/>
              </a:rPr>
              <a:t>ps) on networks, but bytes per second (</a:t>
            </a:r>
            <a:r>
              <a:rPr lang="en-US" sz="1600" u="sng" dirty="0">
                <a:latin typeface="Bookman Old Style" pitchFamily="18" charset="0"/>
              </a:rPr>
              <a:t>B</a:t>
            </a:r>
            <a:r>
              <a:rPr lang="en-US" sz="1600" dirty="0">
                <a:latin typeface="Bookman Old Style" pitchFamily="18" charset="0"/>
              </a:rPr>
              <a:t>ps) on a computer’s internal system bus</a:t>
            </a:r>
          </a:p>
          <a:p>
            <a:pPr lvl="1" eaLnBrk="1" hangingPunct="1">
              <a:spcBef>
                <a:spcPts val="500"/>
              </a:spcBef>
            </a:pPr>
            <a:r>
              <a:rPr lang="en-US" sz="1600" dirty="0">
                <a:latin typeface="Bookman Old Style" pitchFamily="18" charset="0"/>
              </a:rPr>
              <a:t>For example 1,000,000bps = 1Mbps = 125,000Bps = 125KBps</a:t>
            </a:r>
          </a:p>
          <a:p>
            <a:pPr eaLnBrk="1" hangingPunct="1">
              <a:spcBef>
                <a:spcPts val="500"/>
              </a:spcBef>
            </a:pPr>
            <a:r>
              <a:rPr lang="en-US" sz="1600" i="1" dirty="0">
                <a:latin typeface="Bookman Old Style" pitchFamily="18" charset="0"/>
              </a:rPr>
              <a:t>Bandwidth</a:t>
            </a:r>
            <a:r>
              <a:rPr lang="en-US" sz="1600" dirty="0">
                <a:latin typeface="Bookman Old Style" pitchFamily="18" charset="0"/>
              </a:rPr>
              <a:t> is the most commonly used term</a:t>
            </a:r>
          </a:p>
          <a:p>
            <a:pPr lvl="1" eaLnBrk="1" hangingPunct="1">
              <a:spcBef>
                <a:spcPts val="500"/>
              </a:spcBef>
            </a:pPr>
            <a:r>
              <a:rPr lang="en-US" sz="1600" dirty="0">
                <a:latin typeface="Bookman Old Style" pitchFamily="18" charset="0"/>
              </a:rPr>
              <a:t>But perhaps not the best choice, since bandwidth has a different meaning in the analog world (for example, to an electrical engineer)</a:t>
            </a:r>
          </a:p>
          <a:p>
            <a:pPr eaLnBrk="1" hangingPunct="1">
              <a:spcBef>
                <a:spcPts val="500"/>
              </a:spcBef>
            </a:pPr>
            <a:r>
              <a:rPr lang="en-US" sz="1600" i="1" dirty="0">
                <a:latin typeface="Bookman Old Style" pitchFamily="18" charset="0"/>
              </a:rPr>
              <a:t>Throughput</a:t>
            </a:r>
            <a:r>
              <a:rPr lang="en-US" sz="1600" dirty="0">
                <a:latin typeface="Bookman Old Style" pitchFamily="18" charset="0"/>
              </a:rPr>
              <a:t> is useful, because it has the connotation of “flow”, and sometimes refers to how much “actual” data is communicated on a continuous basis</a:t>
            </a:r>
          </a:p>
          <a:p>
            <a:pPr eaLnBrk="1" hangingPunct="1">
              <a:spcBef>
                <a:spcPts val="500"/>
              </a:spcBef>
            </a:pPr>
            <a:r>
              <a:rPr lang="en-US" sz="1600" i="1" dirty="0">
                <a:latin typeface="Bookman Old Style" pitchFamily="18" charset="0"/>
              </a:rPr>
              <a:t>Data rate</a:t>
            </a:r>
            <a:r>
              <a:rPr lang="en-US" sz="1600" dirty="0">
                <a:latin typeface="Bookman Old Style" pitchFamily="18" charset="0"/>
              </a:rPr>
              <a:t> is probably most descriptive for computer scientists, as long as we think of “data” as the number of bits that are transmitted/received per unit of time (measured as an instantaneous rate)</a:t>
            </a:r>
          </a:p>
          <a:p>
            <a:pPr eaLnBrk="1" hangingPunct="1">
              <a:spcBef>
                <a:spcPts val="500"/>
              </a:spcBef>
            </a:pPr>
            <a:r>
              <a:rPr lang="en-US" sz="1600" dirty="0">
                <a:latin typeface="Bookman Old Style" pitchFamily="18" charset="0"/>
              </a:rPr>
              <a:t>Computer scientists tend to use all three terms interchangeably </a:t>
            </a:r>
          </a:p>
          <a:p>
            <a:pPr lvl="1" eaLnBrk="1" hangingPunct="1">
              <a:spcBef>
                <a:spcPts val="500"/>
              </a:spcBef>
            </a:pPr>
            <a:r>
              <a:rPr lang="en-US" sz="1600" dirty="0">
                <a:latin typeface="Bookman Old Style" pitchFamily="18" charset="0"/>
              </a:rPr>
              <a:t>Electrical engineers and techs don’t </a:t>
            </a:r>
          </a:p>
          <a:p>
            <a:pPr eaLnBrk="1" hangingPunct="1">
              <a:spcBef>
                <a:spcPts val="500"/>
              </a:spcBef>
            </a:pPr>
            <a:r>
              <a:rPr lang="en-US" sz="1600" dirty="0">
                <a:latin typeface="Bookman Old Style" pitchFamily="18" charset="0"/>
              </a:rPr>
              <a:t>In this class, all three terms mean the same thing unless we’re discussing analog transmission systems (more on that later)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a:t>CS 2600 Computer Networks I</a:t>
            </a:r>
          </a:p>
        </p:txBody>
      </p:sp>
      <p:sp>
        <p:nvSpPr>
          <p:cNvPr id="9220" name="Slide Number Placeholder 5"/>
          <p:cNvSpPr>
            <a:spLocks noGrp="1"/>
          </p:cNvSpPr>
          <p:nvPr>
            <p:ph type="sldNum" sz="quarter" idx="12"/>
          </p:nvPr>
        </p:nvSpPr>
        <p:spPr>
          <a:noFill/>
        </p:spPr>
        <p:txBody>
          <a:bodyPr/>
          <a:lstStyle/>
          <a:p>
            <a:r>
              <a:rPr lang="en-US" dirty="0"/>
              <a:t>6-</a:t>
            </a:r>
            <a:fld id="{36BB6825-8472-4182-8918-4C4E56F55DDC}" type="slidenum">
              <a:rPr lang="en-US" smtClean="0"/>
              <a:pPr/>
              <a:t>3</a:t>
            </a:fld>
            <a:endParaRPr lang="en-US" dirty="0"/>
          </a:p>
        </p:txBody>
      </p:sp>
      <p:sp>
        <p:nvSpPr>
          <p:cNvPr id="9221" name="Rectangle 2"/>
          <p:cNvSpPr>
            <a:spLocks noGrp="1" noChangeArrowheads="1"/>
          </p:cNvSpPr>
          <p:nvPr>
            <p:ph type="title"/>
          </p:nvPr>
        </p:nvSpPr>
        <p:spPr/>
        <p:txBody>
          <a:bodyPr/>
          <a:lstStyle/>
          <a:p>
            <a:pPr eaLnBrk="1" hangingPunct="1"/>
            <a:r>
              <a:rPr lang="en-US" sz="2400" b="1"/>
              <a:t>Small Units of Time</a:t>
            </a:r>
          </a:p>
        </p:txBody>
      </p:sp>
      <p:sp>
        <p:nvSpPr>
          <p:cNvPr id="9222" name="Rectangle 3"/>
          <p:cNvSpPr>
            <a:spLocks noGrp="1" noChangeArrowheads="1"/>
          </p:cNvSpPr>
          <p:nvPr>
            <p:ph idx="1"/>
          </p:nvPr>
        </p:nvSpPr>
        <p:spPr>
          <a:xfrm>
            <a:off x="457200" y="1295400"/>
            <a:ext cx="8229600" cy="4678363"/>
          </a:xfrm>
        </p:spPr>
        <p:txBody>
          <a:bodyPr/>
          <a:lstStyle/>
          <a:p>
            <a:pPr lvl="1" eaLnBrk="1" hangingPunct="1">
              <a:spcBef>
                <a:spcPts val="200"/>
              </a:spcBef>
              <a:buFontTx/>
              <a:buChar char="•"/>
            </a:pPr>
            <a:r>
              <a:rPr lang="en-US" sz="1600" i="1" dirty="0">
                <a:latin typeface="Bookman Old Style" pitchFamily="18" charset="0"/>
              </a:rPr>
              <a:t>millisecond</a:t>
            </a:r>
            <a:r>
              <a:rPr lang="en-US" sz="1600" dirty="0">
                <a:latin typeface="Bookman Old Style" pitchFamily="18" charset="0"/>
              </a:rPr>
              <a:t> (ms) - one thousandth of a second (0.001 or 10</a:t>
            </a:r>
            <a:r>
              <a:rPr lang="en-US" sz="1600" baseline="30000" dirty="0">
                <a:latin typeface="Bookman Old Style" pitchFamily="18" charset="0"/>
              </a:rPr>
              <a:t>-3</a:t>
            </a:r>
            <a:r>
              <a:rPr lang="en-US" sz="1600" dirty="0">
                <a:latin typeface="Bookman Old Style" pitchFamily="18" charset="0"/>
              </a:rPr>
              <a:t> sec.)</a:t>
            </a:r>
          </a:p>
          <a:p>
            <a:pPr lvl="1" indent="3175" eaLnBrk="1" hangingPunct="1">
              <a:spcBef>
                <a:spcPts val="200"/>
              </a:spcBef>
            </a:pPr>
            <a:r>
              <a:rPr lang="en-US" sz="1600" dirty="0">
                <a:latin typeface="Bookman Old Style" pitchFamily="18" charset="0"/>
              </a:rPr>
              <a:t>  Typical units for wide area networks</a:t>
            </a:r>
          </a:p>
          <a:p>
            <a:pPr marL="0" indent="0" eaLnBrk="1" hangingPunct="1">
              <a:spcBef>
                <a:spcPts val="200"/>
              </a:spcBef>
            </a:pPr>
            <a:endParaRPr lang="en-US" sz="1600" dirty="0">
              <a:latin typeface="Bookman Old Style" pitchFamily="18" charset="0"/>
            </a:endParaRPr>
          </a:p>
          <a:p>
            <a:pPr lvl="1" eaLnBrk="1" hangingPunct="1">
              <a:spcBef>
                <a:spcPts val="200"/>
              </a:spcBef>
              <a:buFontTx/>
              <a:buChar char="•"/>
            </a:pPr>
            <a:r>
              <a:rPr lang="en-US" sz="1600" i="1" dirty="0">
                <a:latin typeface="Bookman Old Style" pitchFamily="18" charset="0"/>
              </a:rPr>
              <a:t>microsecond</a:t>
            </a:r>
            <a:r>
              <a:rPr lang="en-US" sz="1600" dirty="0">
                <a:latin typeface="Bookman Old Style" pitchFamily="18" charset="0"/>
              </a:rPr>
              <a:t> (µs) - one millionth of a second (0.000001 or 10</a:t>
            </a:r>
            <a:r>
              <a:rPr lang="en-US" sz="1600" baseline="30000" dirty="0">
                <a:latin typeface="Bookman Old Style" pitchFamily="18" charset="0"/>
              </a:rPr>
              <a:t>-6</a:t>
            </a:r>
            <a:r>
              <a:rPr lang="en-US" sz="1600" dirty="0">
                <a:latin typeface="Bookman Old Style" pitchFamily="18" charset="0"/>
              </a:rPr>
              <a:t> sec.)</a:t>
            </a:r>
          </a:p>
          <a:p>
            <a:pPr lvl="1" indent="3175" eaLnBrk="1" hangingPunct="1">
              <a:spcBef>
                <a:spcPts val="200"/>
              </a:spcBef>
            </a:pPr>
            <a:r>
              <a:rPr lang="en-US" sz="1600" dirty="0">
                <a:latin typeface="Bookman Old Style" pitchFamily="18" charset="0"/>
              </a:rPr>
              <a:t>  Typical for LANs</a:t>
            </a:r>
          </a:p>
          <a:p>
            <a:pPr lvl="1" indent="3175" eaLnBrk="1" hangingPunct="1">
              <a:spcBef>
                <a:spcPts val="200"/>
              </a:spcBef>
            </a:pPr>
            <a:r>
              <a:rPr lang="en-US" sz="1600" dirty="0">
                <a:latin typeface="Bookman Old Style" pitchFamily="18" charset="0"/>
              </a:rPr>
              <a:t>  The Greek “µ” (Mu) character connotes “million”</a:t>
            </a:r>
          </a:p>
          <a:p>
            <a:pPr marL="0" indent="0" eaLnBrk="1" hangingPunct="1">
              <a:spcBef>
                <a:spcPts val="200"/>
              </a:spcBef>
            </a:pPr>
            <a:endParaRPr lang="en-US" sz="1600" i="1" dirty="0">
              <a:latin typeface="Bookman Old Style" pitchFamily="18" charset="0"/>
            </a:endParaRPr>
          </a:p>
          <a:p>
            <a:pPr lvl="1" eaLnBrk="1" hangingPunct="1">
              <a:spcBef>
                <a:spcPts val="200"/>
              </a:spcBef>
              <a:buFontTx/>
              <a:buChar char="•"/>
            </a:pPr>
            <a:r>
              <a:rPr lang="en-US" sz="1600" i="1" dirty="0">
                <a:latin typeface="Bookman Old Style" pitchFamily="18" charset="0"/>
              </a:rPr>
              <a:t>nanosecond</a:t>
            </a:r>
            <a:r>
              <a:rPr lang="en-US" sz="1600" dirty="0">
                <a:latin typeface="Bookman Old Style" pitchFamily="18" charset="0"/>
              </a:rPr>
              <a:t> (ns) - one billionth of a second (10</a:t>
            </a:r>
            <a:r>
              <a:rPr lang="en-US" sz="1600" baseline="30000" dirty="0">
                <a:latin typeface="Bookman Old Style" pitchFamily="18" charset="0"/>
              </a:rPr>
              <a:t>-9</a:t>
            </a:r>
            <a:r>
              <a:rPr lang="en-US" sz="1600" dirty="0">
                <a:latin typeface="Bookman Old Style" pitchFamily="18" charset="0"/>
              </a:rPr>
              <a:t> sec.)</a:t>
            </a:r>
          </a:p>
          <a:p>
            <a:pPr lvl="1" indent="3175" eaLnBrk="1" hangingPunct="1">
              <a:spcBef>
                <a:spcPts val="200"/>
              </a:spcBef>
            </a:pPr>
            <a:r>
              <a:rPr lang="en-US" sz="1600" dirty="0">
                <a:latin typeface="Bookman Old Style" pitchFamily="18" charset="0"/>
              </a:rPr>
              <a:t>   Typical for processing inside the computer</a:t>
            </a:r>
          </a:p>
          <a:p>
            <a:pPr marL="0" indent="0" eaLnBrk="1" hangingPunct="1">
              <a:spcBef>
                <a:spcPts val="200"/>
              </a:spcBef>
            </a:pPr>
            <a:endParaRPr lang="en-US" sz="1600" dirty="0">
              <a:latin typeface="Bookman Old Style" pitchFamily="18" charset="0"/>
            </a:endParaRPr>
          </a:p>
          <a:p>
            <a:pPr lvl="1" eaLnBrk="1" hangingPunct="1">
              <a:spcBef>
                <a:spcPts val="200"/>
              </a:spcBef>
              <a:buFontTx/>
              <a:buChar char="•"/>
            </a:pPr>
            <a:r>
              <a:rPr lang="en-US" sz="1600" i="1" dirty="0">
                <a:latin typeface="Bookman Old Style" pitchFamily="18" charset="0"/>
              </a:rPr>
              <a:t>picosecond</a:t>
            </a:r>
            <a:r>
              <a:rPr lang="en-US" sz="1600" dirty="0">
                <a:latin typeface="Bookman Old Style" pitchFamily="18" charset="0"/>
              </a:rPr>
              <a:t> (ps) - one trillionth of a second (10</a:t>
            </a:r>
            <a:r>
              <a:rPr lang="en-US" sz="1600" baseline="30000" dirty="0">
                <a:latin typeface="Bookman Old Style" pitchFamily="18" charset="0"/>
              </a:rPr>
              <a:t>-12</a:t>
            </a:r>
            <a:r>
              <a:rPr lang="en-US" sz="1600" dirty="0">
                <a:latin typeface="Bookman Old Style" pitchFamily="18" charset="0"/>
              </a:rPr>
              <a:t> sec.)</a:t>
            </a:r>
          </a:p>
          <a:p>
            <a:pPr marL="0" indent="0" eaLnBrk="1" hangingPunct="1">
              <a:spcBef>
                <a:spcPts val="200"/>
              </a:spcBef>
              <a:buFontTx/>
              <a:buNone/>
            </a:pPr>
            <a:endParaRPr lang="en-US" sz="1600" dirty="0">
              <a:latin typeface="Bookman Old Style" pitchFamily="18" charset="0"/>
            </a:endParaRPr>
          </a:p>
          <a:p>
            <a:pPr marL="0" indent="0" eaLnBrk="1" hangingPunct="1">
              <a:spcBef>
                <a:spcPts val="200"/>
              </a:spcBef>
              <a:buFontTx/>
              <a:buNone/>
            </a:pPr>
            <a:r>
              <a:rPr lang="en-US" sz="1600" dirty="0">
                <a:latin typeface="Bookman Old Style" pitchFamily="18" charset="0"/>
              </a:rPr>
              <a:t>       Example: at 1Mbps, a DSL link takes 1µs (microsecond) to transmit one bit</a:t>
            </a:r>
          </a:p>
          <a:p>
            <a:pPr marL="0" indent="0" eaLnBrk="1" hangingPunct="1">
              <a:spcBef>
                <a:spcPts val="200"/>
              </a:spcBef>
              <a:buFontTx/>
              <a:buNone/>
            </a:pPr>
            <a:endParaRPr lang="en-US" sz="1600" dirty="0">
              <a:latin typeface="Bookman Old Style" pitchFamily="18" charset="0"/>
            </a:endParaRPr>
          </a:p>
          <a:p>
            <a:pPr marL="0" indent="0" eaLnBrk="1" hangingPunct="1">
              <a:spcBef>
                <a:spcPts val="200"/>
              </a:spcBef>
              <a:buFontTx/>
              <a:buNone/>
            </a:pPr>
            <a:r>
              <a:rPr lang="en-US" sz="1600" dirty="0">
                <a:latin typeface="Bookman Old Style" pitchFamily="18" charset="0"/>
              </a:rPr>
              <a:t>	Data rate = 10</a:t>
            </a:r>
            <a:r>
              <a:rPr lang="en-US" sz="1600" baseline="30000" dirty="0">
                <a:latin typeface="Bookman Old Style" pitchFamily="18" charset="0"/>
              </a:rPr>
              <a:t>6</a:t>
            </a:r>
            <a:r>
              <a:rPr lang="en-US" sz="1600" dirty="0">
                <a:latin typeface="Bookman Old Style" pitchFamily="18" charset="0"/>
              </a:rPr>
              <a:t>bps</a:t>
            </a:r>
          </a:p>
          <a:p>
            <a:pPr marL="0" indent="0" eaLnBrk="1" hangingPunct="1">
              <a:spcBef>
                <a:spcPts val="200"/>
              </a:spcBef>
              <a:buFontTx/>
              <a:buNone/>
            </a:pPr>
            <a:endParaRPr lang="en-US" sz="1600" dirty="0">
              <a:latin typeface="Bookman Old Style" pitchFamily="18" charset="0"/>
            </a:endParaRPr>
          </a:p>
          <a:p>
            <a:pPr marL="0" indent="0" eaLnBrk="1" hangingPunct="1">
              <a:spcBef>
                <a:spcPts val="200"/>
              </a:spcBef>
              <a:buFontTx/>
              <a:buNone/>
            </a:pPr>
            <a:r>
              <a:rPr lang="en-US" sz="1600" dirty="0">
                <a:latin typeface="Bookman Old Style" pitchFamily="18" charset="0"/>
              </a:rPr>
              <a:t>	Time to transfer 1 bit =  </a:t>
            </a:r>
            <a:r>
              <a:rPr lang="en-US" sz="1600" u="sng" dirty="0">
                <a:latin typeface="Bookman Old Style" pitchFamily="18" charset="0"/>
              </a:rPr>
              <a:t>     1      </a:t>
            </a:r>
            <a:r>
              <a:rPr lang="en-US" sz="1600" dirty="0">
                <a:latin typeface="Bookman Old Style" pitchFamily="18" charset="0"/>
              </a:rPr>
              <a:t>  = 10</a:t>
            </a:r>
            <a:r>
              <a:rPr lang="en-US" sz="1600" baseline="30000" dirty="0">
                <a:latin typeface="Bookman Old Style" pitchFamily="18" charset="0"/>
              </a:rPr>
              <a:t>-6 </a:t>
            </a:r>
            <a:r>
              <a:rPr lang="en-US" sz="1600" dirty="0">
                <a:latin typeface="Bookman Old Style" pitchFamily="18" charset="0"/>
              </a:rPr>
              <a:t>bps = .000001s = 1µs</a:t>
            </a:r>
            <a:endParaRPr lang="en-US" sz="1600" i="1" dirty="0">
              <a:latin typeface="Bookman Old Style" pitchFamily="18" charset="0"/>
            </a:endParaRPr>
          </a:p>
          <a:p>
            <a:pPr marL="0" indent="0" eaLnBrk="1" hangingPunct="1">
              <a:spcBef>
                <a:spcPts val="200"/>
              </a:spcBef>
              <a:buFontTx/>
              <a:buNone/>
            </a:pPr>
            <a:r>
              <a:rPr lang="en-US" sz="1600" dirty="0">
                <a:latin typeface="Bookman Old Style" pitchFamily="18" charset="0"/>
              </a:rPr>
              <a:t>			         data rate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a:t>CS 2600 Computer Networks I</a:t>
            </a:r>
          </a:p>
        </p:txBody>
      </p:sp>
      <p:sp>
        <p:nvSpPr>
          <p:cNvPr id="9220" name="Slide Number Placeholder 5"/>
          <p:cNvSpPr>
            <a:spLocks noGrp="1"/>
          </p:cNvSpPr>
          <p:nvPr>
            <p:ph type="sldNum" sz="quarter" idx="12"/>
          </p:nvPr>
        </p:nvSpPr>
        <p:spPr>
          <a:noFill/>
        </p:spPr>
        <p:txBody>
          <a:bodyPr/>
          <a:lstStyle/>
          <a:p>
            <a:r>
              <a:rPr lang="en-US" dirty="0"/>
              <a:t>6-</a:t>
            </a:r>
            <a:fld id="{36BB6825-8472-4182-8918-4C4E56F55DDC}" type="slidenum">
              <a:rPr lang="en-US" smtClean="0"/>
              <a:pPr/>
              <a:t>4</a:t>
            </a:fld>
            <a:endParaRPr lang="en-US" dirty="0"/>
          </a:p>
        </p:txBody>
      </p:sp>
      <p:sp>
        <p:nvSpPr>
          <p:cNvPr id="9221" name="Rectangle 2"/>
          <p:cNvSpPr>
            <a:spLocks noGrp="1" noChangeArrowheads="1"/>
          </p:cNvSpPr>
          <p:nvPr>
            <p:ph type="title"/>
          </p:nvPr>
        </p:nvSpPr>
        <p:spPr/>
        <p:txBody>
          <a:bodyPr/>
          <a:lstStyle/>
          <a:p>
            <a:pPr eaLnBrk="1" hangingPunct="1"/>
            <a:r>
              <a:rPr lang="en-US" sz="2400" b="1" dirty="0"/>
              <a:t>Serial vs. Parallel Communication</a:t>
            </a:r>
          </a:p>
        </p:txBody>
      </p:sp>
      <p:sp>
        <p:nvSpPr>
          <p:cNvPr id="9222" name="Rectangle 3"/>
          <p:cNvSpPr>
            <a:spLocks noGrp="1" noChangeArrowheads="1"/>
          </p:cNvSpPr>
          <p:nvPr>
            <p:ph idx="1"/>
          </p:nvPr>
        </p:nvSpPr>
        <p:spPr>
          <a:xfrm>
            <a:off x="457200" y="1295400"/>
            <a:ext cx="8229600" cy="5029200"/>
          </a:xfrm>
        </p:spPr>
        <p:txBody>
          <a:bodyPr/>
          <a:lstStyle/>
          <a:p>
            <a:pPr eaLnBrk="1" hangingPunct="1">
              <a:spcBef>
                <a:spcPts val="0"/>
              </a:spcBef>
            </a:pPr>
            <a:r>
              <a:rPr lang="en-US" sz="1600" i="1" dirty="0">
                <a:latin typeface="Bookman Old Style" pitchFamily="18" charset="0"/>
              </a:rPr>
              <a:t>Serial communication</a:t>
            </a:r>
            <a:r>
              <a:rPr lang="en-US" sz="1600" dirty="0">
                <a:latin typeface="Bookman Old Style" pitchFamily="18" charset="0"/>
              </a:rPr>
              <a:t> systems transmit bits one-by-one</a:t>
            </a:r>
          </a:p>
          <a:p>
            <a:pPr lvl="1" eaLnBrk="1" hangingPunct="1">
              <a:spcBef>
                <a:spcPts val="0"/>
              </a:spcBef>
            </a:pPr>
            <a:r>
              <a:rPr lang="en-US" sz="1600" dirty="0">
                <a:latin typeface="Bookman Old Style" pitchFamily="18" charset="0"/>
              </a:rPr>
              <a:t>Like a one lane road</a:t>
            </a:r>
          </a:p>
          <a:p>
            <a:pPr lvl="1" eaLnBrk="1" hangingPunct="1">
              <a:spcBef>
                <a:spcPts val="0"/>
              </a:spcBef>
            </a:pPr>
            <a:r>
              <a:rPr lang="en-US" sz="1600" dirty="0">
                <a:latin typeface="Bookman Old Style" pitchFamily="18" charset="0"/>
              </a:rPr>
              <a:t>Most computer networks work this way</a:t>
            </a:r>
          </a:p>
          <a:p>
            <a:pPr lvl="1" eaLnBrk="1" hangingPunct="1">
              <a:spcBef>
                <a:spcPts val="0"/>
              </a:spcBef>
            </a:pPr>
            <a:endParaRPr lang="en-US" sz="800" dirty="0">
              <a:latin typeface="Bookman Old Style" pitchFamily="18" charset="0"/>
            </a:endParaRPr>
          </a:p>
          <a:p>
            <a:pPr eaLnBrk="1" hangingPunct="1">
              <a:spcBef>
                <a:spcPts val="0"/>
              </a:spcBef>
            </a:pPr>
            <a:r>
              <a:rPr lang="en-US" sz="1600" i="1" dirty="0">
                <a:latin typeface="Bookman Old Style" pitchFamily="18" charset="0"/>
              </a:rPr>
              <a:t>Parallel communication</a:t>
            </a:r>
            <a:r>
              <a:rPr lang="en-US" sz="1600" dirty="0">
                <a:latin typeface="Bookman Old Style" pitchFamily="18" charset="0"/>
              </a:rPr>
              <a:t> systems transmit bits in groups, normally 1, 2 or 4 </a:t>
            </a:r>
            <a:r>
              <a:rPr lang="en-US" sz="1600" u="sng" dirty="0">
                <a:latin typeface="Bookman Old Style" pitchFamily="18" charset="0"/>
              </a:rPr>
              <a:t>bytes</a:t>
            </a:r>
            <a:r>
              <a:rPr lang="en-US" sz="1600" dirty="0">
                <a:latin typeface="Bookman Old Style" pitchFamily="18" charset="0"/>
              </a:rPr>
              <a:t> at a time</a:t>
            </a:r>
          </a:p>
          <a:p>
            <a:pPr lvl="1" eaLnBrk="1" hangingPunct="1">
              <a:spcBef>
                <a:spcPts val="0"/>
              </a:spcBef>
            </a:pPr>
            <a:r>
              <a:rPr lang="en-US" sz="1600" dirty="0">
                <a:latin typeface="Bookman Old Style" pitchFamily="18" charset="0"/>
              </a:rPr>
              <a:t>Like a freeway with many lanes</a:t>
            </a:r>
          </a:p>
          <a:p>
            <a:pPr lvl="1" eaLnBrk="1" hangingPunct="1">
              <a:spcBef>
                <a:spcPts val="0"/>
              </a:spcBef>
            </a:pPr>
            <a:r>
              <a:rPr lang="en-US" sz="1600" dirty="0">
                <a:latin typeface="Bookman Old Style" pitchFamily="18" charset="0"/>
              </a:rPr>
              <a:t>This is how data is transmitted over the system bus inside of many computers*</a:t>
            </a:r>
          </a:p>
          <a:p>
            <a:pPr lvl="1" eaLnBrk="1" hangingPunct="1">
              <a:spcBef>
                <a:spcPts val="0"/>
              </a:spcBef>
            </a:pPr>
            <a:r>
              <a:rPr lang="en-US" sz="1600" dirty="0">
                <a:latin typeface="Bookman Old Style" pitchFamily="18" charset="0"/>
              </a:rPr>
              <a:t>These computers use parallel transmission internally because the system bus can put each bit from a 2, 4 or 8-byte group on a different bus circuit, and then transmit them all simultaneously</a:t>
            </a:r>
          </a:p>
          <a:p>
            <a:pPr lvl="1" eaLnBrk="1" hangingPunct="1">
              <a:spcBef>
                <a:spcPts val="0"/>
              </a:spcBef>
            </a:pPr>
            <a:r>
              <a:rPr lang="en-US" sz="1600" dirty="0">
                <a:latin typeface="Bookman Old Style" pitchFamily="18" charset="0"/>
              </a:rPr>
              <a:t>To convert bits per second (bps) to bytes per second (Bps), divide by 8</a:t>
            </a:r>
          </a:p>
          <a:p>
            <a:pPr eaLnBrk="1" hangingPunct="1">
              <a:spcBef>
                <a:spcPts val="0"/>
              </a:spcBef>
              <a:buFont typeface="Arial" pitchFamily="34" charset="0"/>
              <a:buChar char="•"/>
            </a:pPr>
            <a:endParaRPr lang="en-US" sz="800" dirty="0">
              <a:latin typeface="Bookman Old Style" pitchFamily="18" charset="0"/>
            </a:endParaRPr>
          </a:p>
          <a:p>
            <a:pPr eaLnBrk="1" hangingPunct="1">
              <a:spcBef>
                <a:spcPts val="0"/>
              </a:spcBef>
              <a:buFont typeface="Arial" pitchFamily="34" charset="0"/>
              <a:buChar char="•"/>
            </a:pPr>
            <a:r>
              <a:rPr lang="en-US" sz="1600" dirty="0">
                <a:latin typeface="Bookman Old Style" pitchFamily="18" charset="0"/>
              </a:rPr>
              <a:t>On a network, we are usually limited to a single circuit (or fiber, or radio frequency), so we are typically restricted to serial transmission</a:t>
            </a:r>
          </a:p>
          <a:p>
            <a:pPr lvl="1" eaLnBrk="1" hangingPunct="1">
              <a:spcBef>
                <a:spcPts val="0"/>
              </a:spcBef>
            </a:pPr>
            <a:r>
              <a:rPr lang="en-US" sz="1600" dirty="0">
                <a:latin typeface="Bookman Old Style" pitchFamily="18" charset="0"/>
              </a:rPr>
              <a:t>All else being equal, serial communication will be slower</a:t>
            </a:r>
          </a:p>
          <a:p>
            <a:pPr lvl="1" eaLnBrk="1" hangingPunct="1">
              <a:spcBef>
                <a:spcPts val="0"/>
              </a:spcBef>
            </a:pPr>
            <a:r>
              <a:rPr lang="en-US" sz="1600" dirty="0">
                <a:latin typeface="Bookman Old Style" pitchFamily="18" charset="0"/>
              </a:rPr>
              <a:t>Some network links can use limited parallel transmission (2, 3 or 4 </a:t>
            </a:r>
            <a:r>
              <a:rPr lang="en-US" sz="1600" u="sng" dirty="0">
                <a:latin typeface="Bookman Old Style" pitchFamily="18" charset="0"/>
              </a:rPr>
              <a:t>bits</a:t>
            </a:r>
            <a:r>
              <a:rPr lang="en-US" sz="1600" dirty="0">
                <a:latin typeface="Bookman Old Style" pitchFamily="18" charset="0"/>
              </a:rPr>
              <a:t> at a time) using technologies like QAM, WDM or MIMO</a:t>
            </a:r>
          </a:p>
          <a:p>
            <a:pPr lvl="1" eaLnBrk="1" hangingPunct="1">
              <a:spcBef>
                <a:spcPts val="0"/>
              </a:spcBef>
            </a:pPr>
            <a:endParaRPr lang="en-US" sz="2000" dirty="0">
              <a:latin typeface="Bookman Old Style" pitchFamily="18" charset="0"/>
            </a:endParaRPr>
          </a:p>
          <a:p>
            <a:pPr marL="457200" lvl="1" indent="-457200" eaLnBrk="1" hangingPunct="1">
              <a:spcBef>
                <a:spcPts val="0"/>
              </a:spcBef>
              <a:buNone/>
            </a:pPr>
            <a:r>
              <a:rPr lang="en-US" sz="1400" i="1" dirty="0">
                <a:latin typeface="Bookman Old Style" pitchFamily="18" charset="0"/>
              </a:rPr>
              <a:t>*The PCI Express (PCIe) bus is fast serial bus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676400" y="1295400"/>
            <a:ext cx="5791200" cy="4953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19" name="Footer Placeholder 4"/>
          <p:cNvSpPr>
            <a:spLocks noGrp="1"/>
          </p:cNvSpPr>
          <p:nvPr>
            <p:ph type="ftr" sz="quarter" idx="11"/>
          </p:nvPr>
        </p:nvSpPr>
        <p:spPr>
          <a:noFill/>
        </p:spPr>
        <p:txBody>
          <a:bodyPr/>
          <a:lstStyle/>
          <a:p>
            <a:r>
              <a:rPr lang="en-US"/>
              <a:t>CS 2600 Computer Networks I</a:t>
            </a:r>
          </a:p>
        </p:txBody>
      </p:sp>
      <p:sp>
        <p:nvSpPr>
          <p:cNvPr id="9220" name="Slide Number Placeholder 5"/>
          <p:cNvSpPr>
            <a:spLocks noGrp="1"/>
          </p:cNvSpPr>
          <p:nvPr>
            <p:ph type="sldNum" sz="quarter" idx="12"/>
          </p:nvPr>
        </p:nvSpPr>
        <p:spPr>
          <a:noFill/>
        </p:spPr>
        <p:txBody>
          <a:bodyPr/>
          <a:lstStyle/>
          <a:p>
            <a:r>
              <a:rPr lang="en-US" dirty="0"/>
              <a:t>6-</a:t>
            </a:r>
            <a:fld id="{36BB6825-8472-4182-8918-4C4E56F55DDC}" type="slidenum">
              <a:rPr lang="en-US" smtClean="0"/>
              <a:pPr/>
              <a:t>5</a:t>
            </a:fld>
            <a:endParaRPr lang="en-US" dirty="0"/>
          </a:p>
        </p:txBody>
      </p:sp>
      <p:sp>
        <p:nvSpPr>
          <p:cNvPr id="9221" name="Rectangle 2"/>
          <p:cNvSpPr>
            <a:spLocks noGrp="1" noChangeArrowheads="1"/>
          </p:cNvSpPr>
          <p:nvPr>
            <p:ph type="title"/>
          </p:nvPr>
        </p:nvSpPr>
        <p:spPr/>
        <p:txBody>
          <a:bodyPr/>
          <a:lstStyle/>
          <a:p>
            <a:pPr eaLnBrk="1" hangingPunct="1"/>
            <a:r>
              <a:rPr lang="en-US" sz="2400" b="1" dirty="0"/>
              <a:t>Animations of Serial and Parallel Communication</a:t>
            </a:r>
          </a:p>
        </p:txBody>
      </p:sp>
      <p:grpSp>
        <p:nvGrpSpPr>
          <p:cNvPr id="6" name="Group 5"/>
          <p:cNvGrpSpPr/>
          <p:nvPr/>
        </p:nvGrpSpPr>
        <p:grpSpPr>
          <a:xfrm>
            <a:off x="1973943" y="1447800"/>
            <a:ext cx="5188857" cy="2152232"/>
            <a:chOff x="1973943" y="1447800"/>
            <a:chExt cx="5188857" cy="2152232"/>
          </a:xfrm>
        </p:grpSpPr>
        <p:graphicFrame>
          <p:nvGraphicFramePr>
            <p:cNvPr id="3" name="Object 2">
              <a:hlinkClick r:id="rId3"/>
            </p:cNvPr>
            <p:cNvGraphicFramePr>
              <a:graphicFrameLocks noChangeAspect="1"/>
            </p:cNvGraphicFramePr>
            <p:nvPr>
              <p:extLst>
                <p:ext uri="{D42A27DB-BD31-4B8C-83A1-F6EECF244321}">
                  <p14:modId xmlns:p14="http://schemas.microsoft.com/office/powerpoint/2010/main" val="383368212"/>
                </p:ext>
              </p:extLst>
            </p:nvPr>
          </p:nvGraphicFramePr>
          <p:xfrm>
            <a:off x="1981200" y="1447800"/>
            <a:ext cx="5181600" cy="2152232"/>
          </p:xfrm>
          <a:graphic>
            <a:graphicData uri="http://schemas.openxmlformats.org/presentationml/2006/ole">
              <mc:AlternateContent xmlns:mc="http://schemas.openxmlformats.org/markup-compatibility/2006">
                <mc:Choice xmlns:v="urn:schemas-microsoft-com:vml" Requires="v">
                  <p:oleObj spid="_x0000_s6330" name="Bitmap Image" r:id="rId4" imgW="6076800" imgH="2523960" progId="Paint.Picture">
                    <p:embed/>
                  </p:oleObj>
                </mc:Choice>
                <mc:Fallback>
                  <p:oleObj name="Bitmap Image" r:id="rId4" imgW="6076800" imgH="2523960" progId="Paint.Picture">
                    <p:embed/>
                    <p:pic>
                      <p:nvPicPr>
                        <p:cNvPr id="0" name=""/>
                        <p:cNvPicPr/>
                        <p:nvPr/>
                      </p:nvPicPr>
                      <p:blipFill>
                        <a:blip r:embed="rId5"/>
                        <a:stretch>
                          <a:fillRect/>
                        </a:stretch>
                      </p:blipFill>
                      <p:spPr>
                        <a:xfrm>
                          <a:off x="1981200" y="1447800"/>
                          <a:ext cx="5181600" cy="2152232"/>
                        </a:xfrm>
                        <a:prstGeom prst="rect">
                          <a:avLst/>
                        </a:prstGeom>
                      </p:spPr>
                    </p:pic>
                  </p:oleObj>
                </mc:Fallback>
              </mc:AlternateContent>
            </a:graphicData>
          </a:graphic>
        </p:graphicFrame>
        <p:sp>
          <p:nvSpPr>
            <p:cNvPr id="5" name="TextBox 4"/>
            <p:cNvSpPr txBox="1"/>
            <p:nvPr/>
          </p:nvSpPr>
          <p:spPr>
            <a:xfrm>
              <a:off x="1973943" y="3263629"/>
              <a:ext cx="5181600" cy="307777"/>
            </a:xfrm>
            <a:prstGeom prst="rect">
              <a:avLst/>
            </a:prstGeom>
            <a:noFill/>
          </p:spPr>
          <p:txBody>
            <a:bodyPr wrap="square" rtlCol="0">
              <a:spAutoFit/>
            </a:bodyPr>
            <a:lstStyle/>
            <a:p>
              <a:pPr algn="ctr"/>
              <a:r>
                <a:rPr lang="en-US" sz="1400" b="1" dirty="0">
                  <a:solidFill>
                    <a:schemeClr val="bg1"/>
                  </a:solidFill>
                </a:rPr>
                <a:t>Serial Transmission</a:t>
              </a:r>
            </a:p>
          </p:txBody>
        </p:sp>
      </p:grpSp>
      <p:grpSp>
        <p:nvGrpSpPr>
          <p:cNvPr id="7" name="Group 6"/>
          <p:cNvGrpSpPr/>
          <p:nvPr/>
        </p:nvGrpSpPr>
        <p:grpSpPr>
          <a:xfrm>
            <a:off x="1973943" y="3879996"/>
            <a:ext cx="5188857" cy="2142781"/>
            <a:chOff x="1973943" y="3879996"/>
            <a:chExt cx="5188857" cy="2142781"/>
          </a:xfrm>
        </p:grpSpPr>
        <p:graphicFrame>
          <p:nvGraphicFramePr>
            <p:cNvPr id="4" name="Object 3">
              <a:hlinkClick r:id="rId6"/>
            </p:cNvPr>
            <p:cNvGraphicFramePr>
              <a:graphicFrameLocks noChangeAspect="1"/>
            </p:cNvGraphicFramePr>
            <p:nvPr>
              <p:extLst>
                <p:ext uri="{D42A27DB-BD31-4B8C-83A1-F6EECF244321}">
                  <p14:modId xmlns:p14="http://schemas.microsoft.com/office/powerpoint/2010/main" val="2756578813"/>
                </p:ext>
              </p:extLst>
            </p:nvPr>
          </p:nvGraphicFramePr>
          <p:xfrm>
            <a:off x="1973943" y="3879996"/>
            <a:ext cx="5181600" cy="2141292"/>
          </p:xfrm>
          <a:graphic>
            <a:graphicData uri="http://schemas.openxmlformats.org/presentationml/2006/ole">
              <mc:AlternateContent xmlns:mc="http://schemas.openxmlformats.org/markup-compatibility/2006">
                <mc:Choice xmlns:v="urn:schemas-microsoft-com:vml" Requires="v">
                  <p:oleObj spid="_x0000_s6331" name="Bitmap Image" r:id="rId7" imgW="6039000" imgH="2495520" progId="Paint.Picture">
                    <p:embed/>
                  </p:oleObj>
                </mc:Choice>
                <mc:Fallback>
                  <p:oleObj name="Bitmap Image" r:id="rId7" imgW="6039000" imgH="2495520" progId="Paint.Picture">
                    <p:embed/>
                    <p:pic>
                      <p:nvPicPr>
                        <p:cNvPr id="0" name=""/>
                        <p:cNvPicPr/>
                        <p:nvPr/>
                      </p:nvPicPr>
                      <p:blipFill>
                        <a:blip r:embed="rId8"/>
                        <a:stretch>
                          <a:fillRect/>
                        </a:stretch>
                      </p:blipFill>
                      <p:spPr>
                        <a:xfrm>
                          <a:off x="1973943" y="3879996"/>
                          <a:ext cx="5181600" cy="2141292"/>
                        </a:xfrm>
                        <a:prstGeom prst="rect">
                          <a:avLst/>
                        </a:prstGeom>
                      </p:spPr>
                    </p:pic>
                  </p:oleObj>
                </mc:Fallback>
              </mc:AlternateContent>
            </a:graphicData>
          </a:graphic>
        </p:graphicFrame>
        <p:sp>
          <p:nvSpPr>
            <p:cNvPr id="11" name="TextBox 10"/>
            <p:cNvSpPr txBox="1"/>
            <p:nvPr/>
          </p:nvSpPr>
          <p:spPr>
            <a:xfrm>
              <a:off x="1981200" y="5715000"/>
              <a:ext cx="5181600" cy="307777"/>
            </a:xfrm>
            <a:prstGeom prst="rect">
              <a:avLst/>
            </a:prstGeom>
            <a:noFill/>
          </p:spPr>
          <p:txBody>
            <a:bodyPr wrap="square" rtlCol="0">
              <a:spAutoFit/>
            </a:bodyPr>
            <a:lstStyle/>
            <a:p>
              <a:pPr algn="ctr"/>
              <a:r>
                <a:rPr lang="en-US" sz="1400" b="1" dirty="0">
                  <a:solidFill>
                    <a:schemeClr val="bg1"/>
                  </a:solidFill>
                </a:rPr>
                <a:t>Parallel Transmission</a:t>
              </a:r>
            </a:p>
          </p:txBody>
        </p:sp>
      </p:grpSp>
    </p:spTree>
    <p:extLst>
      <p:ext uri="{BB962C8B-B14F-4D97-AF65-F5344CB8AC3E}">
        <p14:creationId xmlns:p14="http://schemas.microsoft.com/office/powerpoint/2010/main" val="2992414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24000" y="1676400"/>
            <a:ext cx="6096000" cy="3352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8" name="Footer Placeholder 4"/>
          <p:cNvSpPr>
            <a:spLocks noGrp="1"/>
          </p:cNvSpPr>
          <p:nvPr>
            <p:ph type="ftr" sz="quarter" idx="11"/>
          </p:nvPr>
        </p:nvSpPr>
        <p:spPr>
          <a:noFill/>
        </p:spPr>
        <p:txBody>
          <a:bodyPr/>
          <a:lstStyle/>
          <a:p>
            <a:r>
              <a:rPr lang="en-US"/>
              <a:t>CS 2600 Computer Networks I</a:t>
            </a:r>
          </a:p>
        </p:txBody>
      </p:sp>
      <p:sp>
        <p:nvSpPr>
          <p:cNvPr id="1029" name="Slide Number Placeholder 5"/>
          <p:cNvSpPr>
            <a:spLocks noGrp="1"/>
          </p:cNvSpPr>
          <p:nvPr>
            <p:ph type="sldNum" sz="quarter" idx="12"/>
          </p:nvPr>
        </p:nvSpPr>
        <p:spPr>
          <a:noFill/>
        </p:spPr>
        <p:txBody>
          <a:bodyPr/>
          <a:lstStyle/>
          <a:p>
            <a:r>
              <a:rPr lang="en-US"/>
              <a:t>6-</a:t>
            </a:r>
            <a:fld id="{F9E126B6-827C-4CB3-96CC-3F2D3D82ED0E}" type="slidenum">
              <a:rPr lang="en-US" smtClean="0"/>
              <a:pPr/>
              <a:t>6</a:t>
            </a:fld>
            <a:endParaRPr lang="en-US"/>
          </a:p>
        </p:txBody>
      </p:sp>
      <p:sp>
        <p:nvSpPr>
          <p:cNvPr id="1030" name="Rectangle 2"/>
          <p:cNvSpPr>
            <a:spLocks noGrp="1" noChangeArrowheads="1"/>
          </p:cNvSpPr>
          <p:nvPr>
            <p:ph type="title"/>
          </p:nvPr>
        </p:nvSpPr>
        <p:spPr/>
        <p:txBody>
          <a:bodyPr/>
          <a:lstStyle/>
          <a:p>
            <a:pPr eaLnBrk="1" hangingPunct="1"/>
            <a:r>
              <a:rPr lang="en-US" sz="2400" b="1" dirty="0"/>
              <a:t>Figure 1.16  Bits Transmitted at a Particular Bandwidth Can Be Regarded as Having Some Width…</a:t>
            </a:r>
          </a:p>
        </p:txBody>
      </p:sp>
      <p:pic>
        <p:nvPicPr>
          <p:cNvPr id="8" name="Picture 6" descr="f01-16-9780123850591 copy"/>
          <p:cNvPicPr>
            <a:picLocks noChangeAspect="1" noChangeArrowheads="1"/>
          </p:cNvPicPr>
          <p:nvPr/>
        </p:nvPicPr>
        <p:blipFill>
          <a:blip r:embed="rId2" cstate="print"/>
          <a:srcRect/>
          <a:stretch>
            <a:fillRect/>
          </a:stretch>
        </p:blipFill>
        <p:spPr bwMode="auto">
          <a:xfrm>
            <a:off x="1835150" y="2209800"/>
            <a:ext cx="5473700" cy="2438400"/>
          </a:xfrm>
          <a:prstGeom prst="rect">
            <a:avLst/>
          </a:prstGeom>
          <a:noFill/>
          <a:ln w="9525">
            <a:noFill/>
            <a:miter lim="800000"/>
            <a:headEnd/>
            <a:tailEnd/>
          </a:ln>
        </p:spPr>
      </p:pic>
      <p:grpSp>
        <p:nvGrpSpPr>
          <p:cNvPr id="15" name="Group 14"/>
          <p:cNvGrpSpPr/>
          <p:nvPr/>
        </p:nvGrpSpPr>
        <p:grpSpPr>
          <a:xfrm>
            <a:off x="2057400" y="2209800"/>
            <a:ext cx="276999" cy="762000"/>
            <a:chOff x="2071303" y="2133600"/>
            <a:chExt cx="276999" cy="762000"/>
          </a:xfrm>
        </p:grpSpPr>
        <p:cxnSp>
          <p:nvCxnSpPr>
            <p:cNvPr id="13" name="Straight Arrow Connector 12"/>
            <p:cNvCxnSpPr/>
            <p:nvPr/>
          </p:nvCxnSpPr>
          <p:spPr>
            <a:xfrm rot="5400000" flipH="1" flipV="1">
              <a:off x="2058194" y="2285206"/>
              <a:ext cx="304800" cy="15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1943103" y="2490400"/>
              <a:ext cx="533400" cy="276999"/>
            </a:xfrm>
            <a:prstGeom prst="rect">
              <a:avLst/>
            </a:prstGeom>
            <a:noFill/>
          </p:spPr>
          <p:txBody>
            <a:bodyPr wrap="square" rtlCol="0">
              <a:spAutoFit/>
            </a:bodyPr>
            <a:lstStyle/>
            <a:p>
              <a:r>
                <a:rPr lang="en-US" sz="1200" dirty="0">
                  <a:solidFill>
                    <a:schemeClr val="bg1"/>
                  </a:solidFill>
                </a:rPr>
                <a:t>Volts</a:t>
              </a:r>
            </a:p>
          </p:txBody>
        </p:sp>
      </p:grpSp>
      <p:grpSp>
        <p:nvGrpSpPr>
          <p:cNvPr id="16" name="Group 15"/>
          <p:cNvGrpSpPr/>
          <p:nvPr/>
        </p:nvGrpSpPr>
        <p:grpSpPr>
          <a:xfrm>
            <a:off x="2057400" y="3581400"/>
            <a:ext cx="276999" cy="762000"/>
            <a:chOff x="2071303" y="2133600"/>
            <a:chExt cx="276999" cy="762000"/>
          </a:xfrm>
        </p:grpSpPr>
        <p:cxnSp>
          <p:nvCxnSpPr>
            <p:cNvPr id="17" name="Straight Arrow Connector 16"/>
            <p:cNvCxnSpPr/>
            <p:nvPr/>
          </p:nvCxnSpPr>
          <p:spPr>
            <a:xfrm rot="5400000" flipH="1" flipV="1">
              <a:off x="2058194" y="2285206"/>
              <a:ext cx="304800" cy="15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16200000">
              <a:off x="1943103" y="2490400"/>
              <a:ext cx="533400" cy="276999"/>
            </a:xfrm>
            <a:prstGeom prst="rect">
              <a:avLst/>
            </a:prstGeom>
            <a:noFill/>
          </p:spPr>
          <p:txBody>
            <a:bodyPr wrap="square" rtlCol="0">
              <a:spAutoFit/>
            </a:bodyPr>
            <a:lstStyle/>
            <a:p>
              <a:r>
                <a:rPr lang="en-US" sz="1200" dirty="0">
                  <a:solidFill>
                    <a:schemeClr val="bg1"/>
                  </a:solidFill>
                </a:rPr>
                <a:t>Volts</a:t>
              </a:r>
            </a:p>
          </p:txBody>
        </p:sp>
      </p:grpSp>
      <p:grpSp>
        <p:nvGrpSpPr>
          <p:cNvPr id="19" name="Group 18"/>
          <p:cNvGrpSpPr/>
          <p:nvPr/>
        </p:nvGrpSpPr>
        <p:grpSpPr>
          <a:xfrm rot="5400000">
            <a:off x="3690822" y="1576615"/>
            <a:ext cx="414270" cy="852100"/>
            <a:chOff x="2071303" y="2043500"/>
            <a:chExt cx="414270" cy="852100"/>
          </a:xfrm>
        </p:grpSpPr>
        <p:cxnSp>
          <p:nvCxnSpPr>
            <p:cNvPr id="20" name="Straight Arrow Connector 19"/>
            <p:cNvCxnSpPr/>
            <p:nvPr/>
          </p:nvCxnSpPr>
          <p:spPr>
            <a:xfrm rot="16200000">
              <a:off x="2150237" y="2103064"/>
              <a:ext cx="394900" cy="2757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6200000">
              <a:off x="1943103" y="2490400"/>
              <a:ext cx="533400" cy="276999"/>
            </a:xfrm>
            <a:prstGeom prst="rect">
              <a:avLst/>
            </a:prstGeom>
            <a:noFill/>
          </p:spPr>
          <p:txBody>
            <a:bodyPr wrap="square" rtlCol="0">
              <a:spAutoFit/>
            </a:bodyPr>
            <a:lstStyle/>
            <a:p>
              <a:r>
                <a:rPr lang="en-US" sz="1200" dirty="0">
                  <a:solidFill>
                    <a:schemeClr val="bg1"/>
                  </a:solidFill>
                </a:rPr>
                <a:t>1-bit</a:t>
              </a:r>
            </a:p>
          </p:txBody>
        </p:sp>
      </p:grpSp>
      <p:grpSp>
        <p:nvGrpSpPr>
          <p:cNvPr id="22" name="Group 21"/>
          <p:cNvGrpSpPr/>
          <p:nvPr/>
        </p:nvGrpSpPr>
        <p:grpSpPr>
          <a:xfrm rot="5400000">
            <a:off x="2866881" y="1635929"/>
            <a:ext cx="871469" cy="1190682"/>
            <a:chOff x="2071303" y="1704918"/>
            <a:chExt cx="871469" cy="1190682"/>
          </a:xfrm>
        </p:grpSpPr>
        <p:cxnSp>
          <p:nvCxnSpPr>
            <p:cNvPr id="23" name="Straight Arrow Connector 22"/>
            <p:cNvCxnSpPr/>
            <p:nvPr/>
          </p:nvCxnSpPr>
          <p:spPr>
            <a:xfrm rot="16200000">
              <a:off x="2233129" y="1728757"/>
              <a:ext cx="733482" cy="68580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6200000">
              <a:off x="1943103" y="2490400"/>
              <a:ext cx="533400" cy="276999"/>
            </a:xfrm>
            <a:prstGeom prst="rect">
              <a:avLst/>
            </a:prstGeom>
            <a:noFill/>
          </p:spPr>
          <p:txBody>
            <a:bodyPr wrap="square" rtlCol="0">
              <a:spAutoFit/>
            </a:bodyPr>
            <a:lstStyle/>
            <a:p>
              <a:r>
                <a:rPr lang="en-US" sz="1200" dirty="0">
                  <a:solidFill>
                    <a:schemeClr val="bg1"/>
                  </a:solidFill>
                </a:rPr>
                <a:t>0-bit</a:t>
              </a:r>
            </a:p>
          </p:txBody>
        </p:sp>
      </p:grpSp>
      <p:sp>
        <p:nvSpPr>
          <p:cNvPr id="2" name="TextBox 1"/>
          <p:cNvSpPr txBox="1"/>
          <p:nvPr/>
        </p:nvSpPr>
        <p:spPr>
          <a:xfrm>
            <a:off x="2692125" y="2953512"/>
            <a:ext cx="1781257" cy="369332"/>
          </a:xfrm>
          <a:prstGeom prst="rect">
            <a:avLst/>
          </a:prstGeom>
          <a:noFill/>
        </p:spPr>
        <p:txBody>
          <a:bodyPr wrap="none" rtlCol="0">
            <a:spAutoFit/>
          </a:bodyPr>
          <a:lstStyle/>
          <a:p>
            <a:r>
              <a:rPr lang="en-US" sz="1800" dirty="0">
                <a:solidFill>
                  <a:schemeClr val="bg1"/>
                </a:solidFill>
              </a:rPr>
              <a:t>Elapsed time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19199"/>
            <a:ext cx="8095343" cy="525780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3" name="Footer Placeholder 4"/>
          <p:cNvSpPr>
            <a:spLocks noGrp="1"/>
          </p:cNvSpPr>
          <p:nvPr>
            <p:ph type="ftr" sz="quarter" idx="11"/>
          </p:nvPr>
        </p:nvSpPr>
        <p:spPr>
          <a:noFill/>
        </p:spPr>
        <p:txBody>
          <a:bodyPr/>
          <a:lstStyle/>
          <a:p>
            <a:r>
              <a:rPr lang="en-US"/>
              <a:t>CS 2600 Computer Networks I</a:t>
            </a:r>
          </a:p>
        </p:txBody>
      </p:sp>
      <p:sp>
        <p:nvSpPr>
          <p:cNvPr id="2054" name="Slide Number Placeholder 5"/>
          <p:cNvSpPr>
            <a:spLocks noGrp="1"/>
          </p:cNvSpPr>
          <p:nvPr>
            <p:ph type="sldNum" sz="quarter" idx="12"/>
          </p:nvPr>
        </p:nvSpPr>
        <p:spPr>
          <a:noFill/>
        </p:spPr>
        <p:txBody>
          <a:bodyPr/>
          <a:lstStyle/>
          <a:p>
            <a:r>
              <a:rPr lang="en-US"/>
              <a:t>6-</a:t>
            </a:r>
            <a:fld id="{DB60CD52-FB07-47DC-86E9-EDE66B80AD01}" type="slidenum">
              <a:rPr lang="en-US" smtClean="0"/>
              <a:pPr/>
              <a:t>7</a:t>
            </a:fld>
            <a:endParaRPr lang="en-US"/>
          </a:p>
        </p:txBody>
      </p:sp>
      <p:sp>
        <p:nvSpPr>
          <p:cNvPr id="2055" name="Rectangle 2"/>
          <p:cNvSpPr>
            <a:spLocks noGrp="1" noChangeArrowheads="1"/>
          </p:cNvSpPr>
          <p:nvPr>
            <p:ph type="title"/>
          </p:nvPr>
        </p:nvSpPr>
        <p:spPr/>
        <p:txBody>
          <a:bodyPr/>
          <a:lstStyle/>
          <a:p>
            <a:pPr eaLnBrk="1" hangingPunct="1"/>
            <a:r>
              <a:rPr lang="en-US" sz="2400" b="1" dirty="0"/>
              <a:t>Factors That Affect Frame Transmission Time*</a:t>
            </a:r>
          </a:p>
        </p:txBody>
      </p:sp>
      <p:graphicFrame>
        <p:nvGraphicFramePr>
          <p:cNvPr id="2050" name="Object 18"/>
          <p:cNvGraphicFramePr>
            <a:graphicFrameLocks noGrp="1" noChangeAspect="1"/>
          </p:cNvGraphicFramePr>
          <p:nvPr>
            <p:ph idx="1"/>
            <p:extLst>
              <p:ext uri="{D42A27DB-BD31-4B8C-83A1-F6EECF244321}">
                <p14:modId xmlns:p14="http://schemas.microsoft.com/office/powerpoint/2010/main" val="685676000"/>
              </p:ext>
            </p:extLst>
          </p:nvPr>
        </p:nvGraphicFramePr>
        <p:xfrm>
          <a:off x="609600" y="1358900"/>
          <a:ext cx="7924800" cy="4730750"/>
        </p:xfrm>
        <a:graphic>
          <a:graphicData uri="http://schemas.openxmlformats.org/presentationml/2006/ole">
            <mc:AlternateContent xmlns:mc="http://schemas.openxmlformats.org/markup-compatibility/2006">
              <mc:Choice xmlns:v="urn:schemas-microsoft-com:vml" Requires="v">
                <p:oleObj spid="_x0000_s2146" name="Visio" r:id="rId3" imgW="9292573" imgH="5546928" progId="Visio.Drawing.11">
                  <p:embed/>
                </p:oleObj>
              </mc:Choice>
              <mc:Fallback>
                <p:oleObj name="Visio" r:id="rId3" imgW="9292573" imgH="5546928" progId="Visio.Drawing.11">
                  <p:embed/>
                  <p:pic>
                    <p:nvPicPr>
                      <p:cNvPr id="0" name="Object 18"/>
                      <p:cNvPicPr>
                        <a:picLocks noChangeAspect="1" noChangeArrowheads="1"/>
                      </p:cNvPicPr>
                      <p:nvPr/>
                    </p:nvPicPr>
                    <p:blipFill>
                      <a:blip r:embed="rId4"/>
                      <a:srcRect/>
                      <a:stretch>
                        <a:fillRect/>
                      </a:stretch>
                    </p:blipFill>
                    <p:spPr bwMode="auto">
                      <a:xfrm>
                        <a:off x="609600" y="1358900"/>
                        <a:ext cx="7924800" cy="473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475343" y="6169223"/>
            <a:ext cx="4004622" cy="307777"/>
          </a:xfrm>
          <a:prstGeom prst="rect">
            <a:avLst/>
          </a:prstGeom>
          <a:noFill/>
        </p:spPr>
        <p:txBody>
          <a:bodyPr wrap="none" rtlCol="0">
            <a:spAutoFit/>
          </a:bodyPr>
          <a:lstStyle/>
          <a:p>
            <a:r>
              <a:rPr lang="en-US" sz="1400" i="1" dirty="0">
                <a:solidFill>
                  <a:schemeClr val="bg1"/>
                </a:solidFill>
                <a:latin typeface="+mn-lt"/>
              </a:rPr>
              <a:t>*Assumes serial “one-bit-at-a-time” transmission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ooter Placeholder 4"/>
          <p:cNvSpPr>
            <a:spLocks noGrp="1"/>
          </p:cNvSpPr>
          <p:nvPr>
            <p:ph type="ftr" sz="quarter" idx="11"/>
          </p:nvPr>
        </p:nvSpPr>
        <p:spPr>
          <a:noFill/>
        </p:spPr>
        <p:txBody>
          <a:bodyPr/>
          <a:lstStyle/>
          <a:p>
            <a:r>
              <a:rPr lang="en-US"/>
              <a:t>CS 2600 Computer Networks I</a:t>
            </a:r>
          </a:p>
        </p:txBody>
      </p:sp>
      <p:sp>
        <p:nvSpPr>
          <p:cNvPr id="10244" name="Slide Number Placeholder 5"/>
          <p:cNvSpPr>
            <a:spLocks noGrp="1"/>
          </p:cNvSpPr>
          <p:nvPr>
            <p:ph type="sldNum" sz="quarter" idx="12"/>
          </p:nvPr>
        </p:nvSpPr>
        <p:spPr>
          <a:noFill/>
        </p:spPr>
        <p:txBody>
          <a:bodyPr/>
          <a:lstStyle/>
          <a:p>
            <a:r>
              <a:rPr lang="en-US"/>
              <a:t>6-</a:t>
            </a:r>
            <a:fld id="{912DDE22-D33F-43CC-A5FC-8E7D1667E6B9}" type="slidenum">
              <a:rPr lang="en-US" smtClean="0"/>
              <a:pPr/>
              <a:t>8</a:t>
            </a:fld>
            <a:endParaRPr lang="en-US"/>
          </a:p>
        </p:txBody>
      </p:sp>
      <p:sp>
        <p:nvSpPr>
          <p:cNvPr id="10245" name="Rectangle 2"/>
          <p:cNvSpPr>
            <a:spLocks noGrp="1" noChangeArrowheads="1"/>
          </p:cNvSpPr>
          <p:nvPr>
            <p:ph type="title"/>
          </p:nvPr>
        </p:nvSpPr>
        <p:spPr/>
        <p:txBody>
          <a:bodyPr/>
          <a:lstStyle/>
          <a:p>
            <a:pPr eaLnBrk="1" hangingPunct="1"/>
            <a:r>
              <a:rPr lang="en-US" sz="2400" b="1"/>
              <a:t>Latency = Delay </a:t>
            </a:r>
            <a:r>
              <a:rPr lang="en-US" sz="2400" b="1" i="1"/>
              <a:t>≈</a:t>
            </a:r>
            <a:r>
              <a:rPr lang="en-US" sz="2400"/>
              <a:t> </a:t>
            </a:r>
            <a:r>
              <a:rPr lang="en-US" sz="2400" b="1"/>
              <a:t>Propagation Time</a:t>
            </a:r>
          </a:p>
        </p:txBody>
      </p:sp>
      <p:sp>
        <p:nvSpPr>
          <p:cNvPr id="10246" name="Rectangle 3"/>
          <p:cNvSpPr>
            <a:spLocks noGrp="1" noChangeArrowheads="1"/>
          </p:cNvSpPr>
          <p:nvPr>
            <p:ph idx="1"/>
          </p:nvPr>
        </p:nvSpPr>
        <p:spPr>
          <a:xfrm>
            <a:off x="457200" y="1600200"/>
            <a:ext cx="8229600" cy="4495800"/>
          </a:xfrm>
        </p:spPr>
        <p:txBody>
          <a:bodyPr/>
          <a:lstStyle/>
          <a:p>
            <a:pPr eaLnBrk="1" hangingPunct="1">
              <a:spcBef>
                <a:spcPts val="400"/>
              </a:spcBef>
            </a:pPr>
            <a:r>
              <a:rPr lang="en-US" sz="1600" i="1" dirty="0">
                <a:latin typeface="Bookman Old Style" pitchFamily="18" charset="0"/>
              </a:rPr>
              <a:t>Latency</a:t>
            </a:r>
            <a:r>
              <a:rPr lang="en-US" sz="1600" dirty="0">
                <a:latin typeface="Bookman Old Style" pitchFamily="18" charset="0"/>
              </a:rPr>
              <a:t>,</a:t>
            </a:r>
            <a:r>
              <a:rPr lang="en-US" sz="1600" i="1" dirty="0">
                <a:latin typeface="Bookman Old Style" pitchFamily="18" charset="0"/>
              </a:rPr>
              <a:t> delay</a:t>
            </a:r>
            <a:r>
              <a:rPr lang="en-US" sz="1600" dirty="0">
                <a:latin typeface="Bookman Old Style" pitchFamily="18" charset="0"/>
              </a:rPr>
              <a:t> and </a:t>
            </a:r>
            <a:r>
              <a:rPr lang="en-US" sz="1600" i="1" dirty="0">
                <a:latin typeface="Bookman Old Style" pitchFamily="18" charset="0"/>
              </a:rPr>
              <a:t>propagation time</a:t>
            </a:r>
            <a:r>
              <a:rPr lang="en-US" sz="1600" dirty="0">
                <a:latin typeface="Bookman Old Style" pitchFamily="18" charset="0"/>
              </a:rPr>
              <a:t> are terms that generally refer to the amount of time it takes a single bit to cross a link or an entire network</a:t>
            </a:r>
          </a:p>
          <a:p>
            <a:pPr eaLnBrk="1" hangingPunct="1">
              <a:spcBef>
                <a:spcPts val="400"/>
              </a:spcBef>
            </a:pPr>
            <a:r>
              <a:rPr lang="en-US" sz="1600" dirty="0">
                <a:latin typeface="Bookman Old Style" pitchFamily="18" charset="0"/>
              </a:rPr>
              <a:t>Think of this as “travel time” – the longer the distance, the longer the latency</a:t>
            </a:r>
          </a:p>
          <a:p>
            <a:pPr eaLnBrk="1" hangingPunct="1">
              <a:spcBef>
                <a:spcPts val="400"/>
              </a:spcBef>
            </a:pPr>
            <a:r>
              <a:rPr lang="en-US" sz="1600" dirty="0">
                <a:latin typeface="Bookman Old Style" pitchFamily="18" charset="0"/>
              </a:rPr>
              <a:t>The type of media is also a factor</a:t>
            </a:r>
          </a:p>
          <a:p>
            <a:pPr lvl="1" eaLnBrk="1" hangingPunct="1">
              <a:spcBef>
                <a:spcPts val="400"/>
              </a:spcBef>
            </a:pPr>
            <a:r>
              <a:rPr lang="en-US" sz="1600" dirty="0">
                <a:latin typeface="Bookman Old Style" pitchFamily="18" charset="0"/>
              </a:rPr>
              <a:t>For example, radio signals travel about 50% faster than signals on wire</a:t>
            </a:r>
          </a:p>
          <a:p>
            <a:pPr lvl="1" eaLnBrk="1" hangingPunct="1">
              <a:spcBef>
                <a:spcPts val="400"/>
              </a:spcBef>
            </a:pPr>
            <a:r>
              <a:rPr lang="en-US" sz="1600" dirty="0">
                <a:latin typeface="Bookman Old Style" pitchFamily="18" charset="0"/>
              </a:rPr>
              <a:t>However, type of media is usually not much of a variable, compared to distance (i.e., distance dominates the calculation)</a:t>
            </a:r>
          </a:p>
          <a:p>
            <a:pPr eaLnBrk="1" hangingPunct="1">
              <a:spcBef>
                <a:spcPts val="400"/>
              </a:spcBef>
            </a:pPr>
            <a:r>
              <a:rPr lang="en-US" sz="1600" dirty="0">
                <a:latin typeface="Bookman Old Style" pitchFamily="18" charset="0"/>
              </a:rPr>
              <a:t>If we’re talking about latency over a network, then the processing speed of switches, routers and servers adds additional delay</a:t>
            </a:r>
          </a:p>
          <a:p>
            <a:pPr lvl="1" eaLnBrk="1" hangingPunct="1">
              <a:spcBef>
                <a:spcPts val="400"/>
              </a:spcBef>
            </a:pPr>
            <a:r>
              <a:rPr lang="en-US" sz="1600" dirty="0">
                <a:latin typeface="Bookman Old Style" pitchFamily="18" charset="0"/>
              </a:rPr>
              <a:t>Technically that is considered </a:t>
            </a:r>
            <a:r>
              <a:rPr lang="en-US" sz="1600" i="1" dirty="0">
                <a:latin typeface="Bookman Old Style" pitchFamily="18" charset="0"/>
              </a:rPr>
              <a:t>queuing delay </a:t>
            </a:r>
            <a:r>
              <a:rPr lang="en-US" sz="1600" dirty="0">
                <a:latin typeface="Bookman Old Style" pitchFamily="18" charset="0"/>
              </a:rPr>
              <a:t>(see next slide)</a:t>
            </a:r>
          </a:p>
          <a:p>
            <a:pPr lvl="1" eaLnBrk="1" hangingPunct="1">
              <a:spcBef>
                <a:spcPts val="400"/>
              </a:spcBef>
            </a:pPr>
            <a:r>
              <a:rPr lang="en-US" sz="1600" dirty="0">
                <a:latin typeface="Bookman Old Style" pitchFamily="18" charset="0"/>
              </a:rPr>
              <a:t>In some cases, we may just lump these two types of delay together and consider switch-based delay part of the latency of the link </a:t>
            </a:r>
          </a:p>
          <a:p>
            <a:pPr eaLnBrk="1" hangingPunct="1">
              <a:spcBef>
                <a:spcPts val="400"/>
              </a:spcBef>
            </a:pPr>
            <a:r>
              <a:rPr lang="en-US" sz="1600" dirty="0">
                <a:latin typeface="Bookman Old Style" pitchFamily="18" charset="0"/>
              </a:rPr>
              <a:t>So we use the term </a:t>
            </a:r>
            <a:r>
              <a:rPr lang="en-US" sz="1600" i="1" dirty="0">
                <a:latin typeface="Bookman Old Style" pitchFamily="18" charset="0"/>
              </a:rPr>
              <a:t>propagation time</a:t>
            </a:r>
            <a:r>
              <a:rPr lang="en-US" sz="1600" dirty="0">
                <a:latin typeface="Bookman Old Style" pitchFamily="18" charset="0"/>
              </a:rPr>
              <a:t> or </a:t>
            </a:r>
            <a:r>
              <a:rPr lang="en-US" sz="1600" i="1" dirty="0">
                <a:latin typeface="Bookman Old Style" pitchFamily="18" charset="0"/>
              </a:rPr>
              <a:t>propagation delay </a:t>
            </a:r>
            <a:r>
              <a:rPr lang="en-US" sz="1600" dirty="0">
                <a:latin typeface="Bookman Old Style" pitchFamily="18" charset="0"/>
              </a:rPr>
              <a:t>when we are referring to travel time across a single link (as opposed to an entire network or internet)</a:t>
            </a:r>
          </a:p>
          <a:p>
            <a:pPr eaLnBrk="1" hangingPunct="1">
              <a:spcBef>
                <a:spcPts val="400"/>
              </a:spcBef>
            </a:pPr>
            <a:r>
              <a:rPr lang="en-US" sz="1600" dirty="0">
                <a:latin typeface="Bookman Old Style" pitchFamily="18" charset="0"/>
              </a:rPr>
              <a:t>Two-way latency is called </a:t>
            </a:r>
            <a:r>
              <a:rPr lang="en-US" sz="1600" i="1" dirty="0">
                <a:latin typeface="Bookman Old Style" pitchFamily="18" charset="0"/>
              </a:rPr>
              <a:t>round trip time </a:t>
            </a:r>
            <a:r>
              <a:rPr lang="en-US" sz="1600" dirty="0">
                <a:latin typeface="Bookman Old Style" pitchFamily="18" charset="0"/>
              </a:rPr>
              <a:t>(RTT)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Footer Placeholder 4"/>
          <p:cNvSpPr>
            <a:spLocks noGrp="1"/>
          </p:cNvSpPr>
          <p:nvPr>
            <p:ph type="ftr" sz="quarter" idx="11"/>
          </p:nvPr>
        </p:nvSpPr>
        <p:spPr>
          <a:noFill/>
        </p:spPr>
        <p:txBody>
          <a:bodyPr/>
          <a:lstStyle/>
          <a:p>
            <a:r>
              <a:rPr lang="en-US"/>
              <a:t>CS 2600 Computer Networks I</a:t>
            </a:r>
          </a:p>
        </p:txBody>
      </p:sp>
      <p:sp>
        <p:nvSpPr>
          <p:cNvPr id="11268" name="Slide Number Placeholder 5"/>
          <p:cNvSpPr>
            <a:spLocks noGrp="1"/>
          </p:cNvSpPr>
          <p:nvPr>
            <p:ph type="sldNum" sz="quarter" idx="12"/>
          </p:nvPr>
        </p:nvSpPr>
        <p:spPr>
          <a:noFill/>
        </p:spPr>
        <p:txBody>
          <a:bodyPr/>
          <a:lstStyle/>
          <a:p>
            <a:r>
              <a:rPr lang="en-US"/>
              <a:t>6-</a:t>
            </a:r>
            <a:fld id="{7B03EAD3-BF34-4799-9571-3A1CD5F193C7}" type="slidenum">
              <a:rPr lang="en-US" smtClean="0"/>
              <a:pPr/>
              <a:t>9</a:t>
            </a:fld>
            <a:endParaRPr lang="en-US"/>
          </a:p>
        </p:txBody>
      </p:sp>
      <p:sp>
        <p:nvSpPr>
          <p:cNvPr id="11269" name="Rectangle 2"/>
          <p:cNvSpPr>
            <a:spLocks noGrp="1" noChangeArrowheads="1"/>
          </p:cNvSpPr>
          <p:nvPr>
            <p:ph type="title"/>
          </p:nvPr>
        </p:nvSpPr>
        <p:spPr/>
        <p:txBody>
          <a:bodyPr/>
          <a:lstStyle/>
          <a:p>
            <a:pPr eaLnBrk="1" hangingPunct="1"/>
            <a:r>
              <a:rPr lang="en-US" sz="2400" b="1"/>
              <a:t>Queuing Delay</a:t>
            </a:r>
          </a:p>
        </p:txBody>
      </p:sp>
      <p:sp>
        <p:nvSpPr>
          <p:cNvPr id="11270" name="Rectangle 3"/>
          <p:cNvSpPr>
            <a:spLocks noGrp="1" noChangeArrowheads="1"/>
          </p:cNvSpPr>
          <p:nvPr>
            <p:ph idx="1"/>
          </p:nvPr>
        </p:nvSpPr>
        <p:spPr>
          <a:xfrm>
            <a:off x="457200" y="1520687"/>
            <a:ext cx="8229600" cy="4525963"/>
          </a:xfrm>
        </p:spPr>
        <p:txBody>
          <a:bodyPr/>
          <a:lstStyle/>
          <a:p>
            <a:pPr eaLnBrk="1" hangingPunct="1">
              <a:spcBef>
                <a:spcPct val="100000"/>
              </a:spcBef>
            </a:pPr>
            <a:r>
              <a:rPr lang="en-US" sz="1600" i="1" dirty="0">
                <a:latin typeface="Bookman Old Style" pitchFamily="18" charset="0"/>
              </a:rPr>
              <a:t>Queuing delay</a:t>
            </a:r>
            <a:r>
              <a:rPr lang="en-US" sz="1600" dirty="0">
                <a:latin typeface="Bookman Old Style" pitchFamily="18" charset="0"/>
              </a:rPr>
              <a:t> is the time that a frame or packet spends in a computer, either being processed or waiting (in a </a:t>
            </a:r>
            <a:r>
              <a:rPr lang="en-US" sz="1600" i="1" dirty="0">
                <a:latin typeface="Bookman Old Style" pitchFamily="18" charset="0"/>
              </a:rPr>
              <a:t>queue</a:t>
            </a:r>
            <a:r>
              <a:rPr lang="en-US" sz="1600" dirty="0">
                <a:latin typeface="Bookman Old Style" pitchFamily="18" charset="0"/>
              </a:rPr>
              <a:t>) for processing</a:t>
            </a:r>
          </a:p>
          <a:p>
            <a:pPr eaLnBrk="1" hangingPunct="1">
              <a:spcBef>
                <a:spcPct val="100000"/>
              </a:spcBef>
            </a:pPr>
            <a:r>
              <a:rPr lang="en-US" sz="1600" dirty="0">
                <a:latin typeface="Bookman Old Style" pitchFamily="18" charset="0"/>
              </a:rPr>
              <a:t>On a network or internet connection, queuing delay occurs in switches and routers along the path between source and destination</a:t>
            </a:r>
          </a:p>
          <a:p>
            <a:pPr eaLnBrk="1" hangingPunct="1">
              <a:spcBef>
                <a:spcPct val="100000"/>
              </a:spcBef>
            </a:pPr>
            <a:r>
              <a:rPr lang="en-US" sz="1600" dirty="0">
                <a:latin typeface="Bookman Old Style" pitchFamily="18" charset="0"/>
              </a:rPr>
              <a:t>It also occurs in the destination host</a:t>
            </a:r>
          </a:p>
          <a:p>
            <a:pPr lvl="1" eaLnBrk="1" hangingPunct="1">
              <a:spcBef>
                <a:spcPct val="100000"/>
              </a:spcBef>
            </a:pPr>
            <a:r>
              <a:rPr lang="en-US" sz="1600" dirty="0">
                <a:latin typeface="Bookman Old Style" pitchFamily="18" charset="0"/>
              </a:rPr>
              <a:t>For example, when a slow or overloaded web server processes your browser’s request for a web page</a:t>
            </a:r>
          </a:p>
          <a:p>
            <a:pPr eaLnBrk="1" hangingPunct="1">
              <a:spcBef>
                <a:spcPct val="100000"/>
              </a:spcBef>
            </a:pPr>
            <a:r>
              <a:rPr lang="en-US" sz="1600" dirty="0">
                <a:latin typeface="Bookman Old Style" pitchFamily="18" charset="0"/>
              </a:rPr>
              <a:t>There is also queuing delay back at the source, as the client processes the returning message or renders it for display</a:t>
            </a:r>
          </a:p>
          <a:p>
            <a:pPr eaLnBrk="1" hangingPunct="1">
              <a:spcBef>
                <a:spcPct val="100000"/>
              </a:spcBef>
            </a:pPr>
            <a:r>
              <a:rPr lang="en-US" sz="1600" dirty="0">
                <a:latin typeface="Bookman Old Style" pitchFamily="18" charset="0"/>
              </a:rPr>
              <a:t>Obviously, if we are to solve the problem of a “slow network”, we must be able to identify </a:t>
            </a:r>
            <a:r>
              <a:rPr lang="en-US" sz="1600" i="1" dirty="0">
                <a:latin typeface="Bookman Old Style" pitchFamily="18" charset="0"/>
              </a:rPr>
              <a:t>which element(s) </a:t>
            </a:r>
            <a:r>
              <a:rPr lang="en-US" sz="1600" dirty="0">
                <a:latin typeface="Bookman Old Style" pitchFamily="18" charset="0"/>
              </a:rPr>
              <a:t>in the system is causing significant delay – in other words “where’s the bottleneck?”  Often, it isn’t the network.</a:t>
            </a:r>
          </a:p>
          <a:p>
            <a:pPr eaLnBrk="1" hangingPunct="1"/>
            <a:endParaRPr lang="en-US" sz="1600" dirty="0">
              <a:latin typeface="Bookman Old Style"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5291</TotalTime>
  <Words>1869</Words>
  <Application>Microsoft Macintosh PowerPoint</Application>
  <PresentationFormat>On-screen Show (4:3)</PresentationFormat>
  <Paragraphs>180</Paragraphs>
  <Slides>19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5" baseType="lpstr">
      <vt:lpstr>Arial</vt:lpstr>
      <vt:lpstr>Bookman Old Style</vt:lpstr>
      <vt:lpstr>Courier New</vt:lpstr>
      <vt:lpstr>Default Design</vt:lpstr>
      <vt:lpstr>Bitmap Image</vt:lpstr>
      <vt:lpstr>Visio</vt:lpstr>
      <vt:lpstr>CS 2600 Computer Networks I Dr. Sayeed Sajal  Lecture 6 Network Performance</vt:lpstr>
      <vt:lpstr>Bandwidth ≈ Throughput ≈ Data Rate</vt:lpstr>
      <vt:lpstr>Small Units of Time</vt:lpstr>
      <vt:lpstr>Serial vs. Parallel Communication</vt:lpstr>
      <vt:lpstr>Animations of Serial and Parallel Communication</vt:lpstr>
      <vt:lpstr>Figure 1.16  Bits Transmitted at a Particular Bandwidth Can Be Regarded as Having Some Width…</vt:lpstr>
      <vt:lpstr>Factors That Affect Frame Transmission Time*</vt:lpstr>
      <vt:lpstr>Latency = Delay ≈ Propagation Time</vt:lpstr>
      <vt:lpstr>Queuing Delay</vt:lpstr>
      <vt:lpstr>Relationships That Affect Total Latency  Over a Single Link*</vt:lpstr>
      <vt:lpstr>Calculating Total Latency (RTT) on a Single Link  Using a Vertical Time Line</vt:lpstr>
      <vt:lpstr>Figure 1.18  Network as a Pipe</vt:lpstr>
      <vt:lpstr>Calculation of Pipe Volume (Based on text p. 49)</vt:lpstr>
      <vt:lpstr>Two Ways to Count Bits</vt:lpstr>
      <vt:lpstr>Quiz Next Time</vt:lpstr>
      <vt:lpstr>Homework Question C.</vt:lpstr>
      <vt:lpstr>Homework Question 12.</vt:lpstr>
      <vt:lpstr>Homework Question 13.</vt:lpstr>
      <vt:lpstr>(End of Chapter 1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Pt. Slide Title (Bold)</dc:title>
  <dc:creator>David Heldenbrand</dc:creator>
  <cp:lastModifiedBy>Sayeed Sajal</cp:lastModifiedBy>
  <cp:revision>517</cp:revision>
  <cp:lastPrinted>1601-01-01T00:00:00Z</cp:lastPrinted>
  <dcterms:created xsi:type="dcterms:W3CDTF">2003-04-27T18:03:04Z</dcterms:created>
  <dcterms:modified xsi:type="dcterms:W3CDTF">2020-09-13T18:52:43Z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