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3"/>
  </p:notesMasterIdLst>
  <p:handoutMasterIdLst>
    <p:handoutMasterId r:id="rId14"/>
  </p:handoutMasterIdLst>
  <p:sldIdLst>
    <p:sldId id="275" r:id="rId2"/>
    <p:sldId id="365" r:id="rId3"/>
    <p:sldId id="383" r:id="rId4"/>
    <p:sldId id="367" r:id="rId5"/>
    <p:sldId id="384" r:id="rId6"/>
    <p:sldId id="368" r:id="rId7"/>
    <p:sldId id="369" r:id="rId8"/>
    <p:sldId id="379" r:id="rId9"/>
    <p:sldId id="377" r:id="rId10"/>
    <p:sldId id="381" r:id="rId11"/>
    <p:sldId id="382" r:id="rId12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33CC33"/>
    <a:srgbClr val="003300"/>
    <a:srgbClr val="660033"/>
    <a:srgbClr val="99CC00"/>
    <a:srgbClr val="DDDDDD"/>
    <a:srgbClr val="C0C0C0"/>
    <a:srgbClr val="CCCCFF"/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57" autoAdjust="0"/>
    <p:restoredTop sz="94569" autoAdjust="0"/>
  </p:normalViewPr>
  <p:slideViewPr>
    <p:cSldViewPr snapToGrid="0">
      <p:cViewPr varScale="1">
        <p:scale>
          <a:sx n="114" d="100"/>
          <a:sy n="114" d="100"/>
        </p:scale>
        <p:origin x="13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2F652F3-A4AE-4256-B602-30C2F4AF8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4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2379773-F987-40A6-B6B9-4FDD2C90B3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28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1/30/20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8E1A253B-177F-4D95-97BF-A0C2F82BB5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1/30/20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41C4635E-BC5F-4C80-BBC7-E2516C605D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1/30/20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15B67D09-F8FD-43D4-8C40-F40364BBD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1/30/20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B019C899-7F3D-4319-9509-962B0DCD88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1/30/20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F724755C-A081-4C6B-9328-BD6F27A3B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1/30/20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33F4BC06-4CFD-4921-8696-6D28FC885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1/30/20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48C4C7FE-A72F-4C34-855B-7BB5F8B91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1/30/20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3361EAEF-1C6F-4AFE-8FB9-E07300315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1/30/20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A5E5B978-597F-4090-8B5C-E2463EAD2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1/30/20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B3A98C88-EF44-441D-814C-601B73E14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1/30/20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E1FE699E-4055-402F-94A4-75E4C4407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/>
            </a:lvl1pPr>
          </a:lstStyle>
          <a:p>
            <a:pPr>
              <a:defRPr/>
            </a:pPr>
            <a:r>
              <a:rPr lang="en-US"/>
              <a:t>1/30/20</a:t>
            </a:r>
          </a:p>
        </p:txBody>
      </p:sp>
      <p:sp>
        <p:nvSpPr>
          <p:cNvPr id="351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477000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/>
            </a:lvl1pPr>
          </a:lstStyle>
          <a:p>
            <a:pPr>
              <a:defRPr/>
            </a:pPr>
            <a:r>
              <a:rPr lang="en-US"/>
              <a:t>CS 2600 Computer Networks I</a:t>
            </a:r>
            <a:endParaRPr lang="en-US" dirty="0"/>
          </a:p>
        </p:txBody>
      </p:sp>
      <p:sp>
        <p:nvSpPr>
          <p:cNvPr id="351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r>
              <a:rPr lang="en-US"/>
              <a:t>7-</a:t>
            </a:r>
            <a:fld id="{DF05B420-4EE9-41F1-B2CB-E8B695F6F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7-</a:t>
            </a:r>
            <a:fld id="{B4C3E67A-3EF3-4183-86FC-F686FF4B1AC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/>
          <a:lstStyle/>
          <a:p>
            <a:pPr eaLnBrk="1" hangingPunct="1"/>
            <a:r>
              <a:rPr lang="en-US" sz="3200" b="1" dirty="0"/>
              <a:t>CS 2600</a:t>
            </a:r>
            <a:br>
              <a:rPr lang="en-US" sz="3200" b="1" dirty="0"/>
            </a:br>
            <a:r>
              <a:rPr lang="en-US" sz="3200" b="1" dirty="0"/>
              <a:t>Computer Networks I</a:t>
            </a:r>
            <a:br>
              <a:rPr lang="en-US" sz="3200" b="1" dirty="0"/>
            </a:br>
            <a:r>
              <a:rPr lang="en-US" sz="3200" b="1" dirty="0"/>
              <a:t>Dr. Sayeed Sajal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2800" b="1" dirty="0"/>
              <a:t>Chapter 2: Getting Connected</a:t>
            </a:r>
            <a:br>
              <a:rPr lang="en-US" sz="2800" b="1" dirty="0"/>
            </a:br>
            <a:r>
              <a:rPr lang="en-US" sz="2800" b="1" dirty="0"/>
              <a:t>Lecture 7</a:t>
            </a:r>
            <a:br>
              <a:rPr lang="en-US" sz="2800" b="1" dirty="0"/>
            </a:br>
            <a:endParaRPr lang="en-US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7-</a:t>
            </a:r>
            <a:fld id="{1EEB2FAB-ADE4-471C-9659-448123A02D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5300"/>
            <a:ext cx="8229600" cy="723900"/>
          </a:xfrm>
        </p:spPr>
        <p:txBody>
          <a:bodyPr/>
          <a:lstStyle/>
          <a:p>
            <a:pPr eaLnBrk="1" hangingPunct="1"/>
            <a:r>
              <a:rPr lang="en-US" sz="2400" b="1" dirty="0"/>
              <a:t>Control and Status Bits for an AMD Ethernet Adapter</a:t>
            </a:r>
            <a:endParaRPr lang="en-US" sz="1400" b="1" dirty="0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924800" cy="5410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dirty="0">
                <a:latin typeface="Courier New" pitchFamily="49" charset="0"/>
              </a:rPr>
              <a:t>/* Control and status bits for CSR0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dirty="0">
                <a:latin typeface="Courier New" pitchFamily="49" charset="0"/>
              </a:rPr>
              <a:t> 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dirty="0">
                <a:latin typeface="Courier New" pitchFamily="49" charset="0"/>
              </a:rPr>
              <a:t> * Legend (R/W is from the perspective of the device driver):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dirty="0">
                <a:latin typeface="Courier New" pitchFamily="49" charset="0"/>
              </a:rPr>
              <a:t> *  RO  - Read Only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dirty="0">
                <a:latin typeface="Courier New" pitchFamily="49" charset="0"/>
              </a:rPr>
              <a:t> *  RC  - Read/Clear (writing 1 clears, writing 0 has no effect)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dirty="0">
                <a:latin typeface="Courier New" pitchFamily="49" charset="0"/>
              </a:rPr>
              <a:t> *  RW  - Read/Write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dirty="0">
                <a:latin typeface="Courier New" pitchFamily="49" charset="0"/>
              </a:rPr>
              <a:t> *  W1  - Write-1-only (writing 1 sets, writing 0 has no effect)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dirty="0">
                <a:latin typeface="Courier New" pitchFamily="49" charset="0"/>
              </a:rPr>
              <a:t> *  RW1 - Read/Write-1-only (writing 1 sets, writing 0 has no effect)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dirty="0">
                <a:latin typeface="Courier New" pitchFamily="49" charset="0"/>
              </a:rPr>
              <a:t>#define LE_ERR    0x8000  /* RO BABL | CERR | MISS | MERR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dirty="0">
                <a:latin typeface="Courier New" pitchFamily="49" charset="0"/>
              </a:rPr>
              <a:t>#define LE_BABL   0x4000	/* RC transmitted too many bits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dirty="0">
                <a:latin typeface="Courier New" pitchFamily="49" charset="0"/>
              </a:rPr>
              <a:t>#define LE_CERR   0x2000  /* RC No Heartbeat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dirty="0">
                <a:latin typeface="Courier New" pitchFamily="49" charset="0"/>
              </a:rPr>
              <a:t>#define LE_MISS   0x1000  /* RC Missed an incoming packet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dirty="0">
                <a:latin typeface="Courier New" pitchFamily="49" charset="0"/>
              </a:rPr>
              <a:t>#define LE_MERR   0x0800  /* RC Memory Error; no acknowledge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#define LE_RINT   0x0400  /* RC Received packet Interrupt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#define LE_TINT   0x0200	/* RC Transmitted packet Interrupt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dirty="0">
                <a:latin typeface="Courier New" pitchFamily="49" charset="0"/>
              </a:rPr>
              <a:t>#define LE_IDON   0x0100  /* RC Initialization Done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dirty="0">
                <a:latin typeface="Courier New" pitchFamily="49" charset="0"/>
              </a:rPr>
              <a:t>#define LE_INTR   0x0080  /* RO BABL|MISS|MERR|RINT|TINT|IDON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dirty="0">
                <a:latin typeface="Courier New" pitchFamily="49" charset="0"/>
              </a:rPr>
              <a:t>#define LE_INEA   0X0040  /* RW Interrupt Enable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dirty="0">
                <a:latin typeface="Courier New" pitchFamily="49" charset="0"/>
              </a:rPr>
              <a:t>#define LE_RXON   0x0020  /* RO Receiver On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dirty="0">
                <a:latin typeface="Courier New" pitchFamily="49" charset="0"/>
              </a:rPr>
              <a:t>#define LE_TXON   0x0010  /* RO Transmitter On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dirty="0">
                <a:solidFill>
                  <a:srgbClr val="FF3300"/>
                </a:solidFill>
                <a:latin typeface="Courier New" pitchFamily="49" charset="0"/>
              </a:rPr>
              <a:t>#define LE_TDMD   0x0008  /* W1 Transmit Demand (send it now)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dirty="0">
                <a:latin typeface="Courier New" pitchFamily="49" charset="0"/>
              </a:rPr>
              <a:t>#define LE_STOP   0x0004  /* RW1 Stop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dirty="0">
                <a:latin typeface="Courier New" pitchFamily="49" charset="0"/>
              </a:rPr>
              <a:t>#define LE_STRT   0x0002  /* RW1 Start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dirty="0">
                <a:latin typeface="Courier New" pitchFamily="49" charset="0"/>
              </a:rPr>
              <a:t>#define LE_INIT   0x0001  /* RW1 Initialize */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7-</a:t>
            </a:r>
            <a:fld id="{F5F66D4C-83B6-400F-B8A6-272E334D60E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Handling Network Adapter Interrupts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2352"/>
            <a:ext cx="8229600" cy="4849402"/>
          </a:xfrm>
        </p:spPr>
        <p:txBody>
          <a:bodyPr/>
          <a:lstStyle/>
          <a:p>
            <a:pPr eaLnBrk="1" hangingPunct="1">
              <a:spcBef>
                <a:spcPts val="1300"/>
              </a:spcBef>
            </a:pPr>
            <a:r>
              <a:rPr lang="en-US" sz="1600" dirty="0">
                <a:latin typeface="Bookman Old Style" pitchFamily="18" charset="0"/>
              </a:rPr>
              <a:t>When a significant network event occurs (e.g. packet received), the network adapter turns on a bit in its </a:t>
            </a:r>
            <a:r>
              <a:rPr lang="en-US" sz="1600" i="1" dirty="0">
                <a:latin typeface="Bookman Old Style" pitchFamily="18" charset="0"/>
              </a:rPr>
              <a:t>Control Status Register </a:t>
            </a:r>
            <a:r>
              <a:rPr lang="en-US" sz="1600" dirty="0">
                <a:latin typeface="Bookman Old Style" pitchFamily="18" charset="0"/>
              </a:rPr>
              <a:t>(see previous slide for sample bit definitions) </a:t>
            </a:r>
          </a:p>
          <a:p>
            <a:pPr eaLnBrk="1" hangingPunct="1">
              <a:spcBef>
                <a:spcPts val="1300"/>
              </a:spcBef>
            </a:pPr>
            <a:r>
              <a:rPr lang="en-US" sz="1600" dirty="0">
                <a:latin typeface="Bookman Old Style" pitchFamily="18" charset="0"/>
              </a:rPr>
              <a:t>Then it sends a </a:t>
            </a:r>
            <a:r>
              <a:rPr lang="en-US" sz="1600" i="1" dirty="0">
                <a:latin typeface="Bookman Old Style" pitchFamily="18" charset="0"/>
              </a:rPr>
              <a:t>hardware interrupt </a:t>
            </a:r>
            <a:r>
              <a:rPr lang="en-US" sz="1600" dirty="0">
                <a:latin typeface="Bookman Old Style" pitchFamily="18" charset="0"/>
              </a:rPr>
              <a:t>signal over the system I/O bus to the CPU (main processor) using a dedicated bus circuit called an </a:t>
            </a:r>
            <a:r>
              <a:rPr lang="en-US" sz="1600" i="1" dirty="0">
                <a:latin typeface="Bookman Old Style" pitchFamily="18" charset="0"/>
              </a:rPr>
              <a:t>IRQ level </a:t>
            </a:r>
            <a:r>
              <a:rPr lang="en-US" sz="1600" dirty="0">
                <a:latin typeface="Bookman Old Style" pitchFamily="18" charset="0"/>
              </a:rPr>
              <a:t>assigned to that adapter</a:t>
            </a:r>
          </a:p>
          <a:p>
            <a:pPr eaLnBrk="1" hangingPunct="1">
              <a:spcBef>
                <a:spcPts val="1300"/>
              </a:spcBef>
            </a:pPr>
            <a:r>
              <a:rPr lang="en-US" sz="1600" dirty="0">
                <a:latin typeface="Bookman Old Style" pitchFamily="18" charset="0"/>
              </a:rPr>
              <a:t>The CPU senses the interrupt on the bus, puts its current process on hold, identifies the IRQ level, and starts the appropriate device driver for that adapter</a:t>
            </a:r>
          </a:p>
          <a:p>
            <a:pPr eaLnBrk="1" hangingPunct="1">
              <a:spcBef>
                <a:spcPts val="1300"/>
              </a:spcBef>
            </a:pPr>
            <a:r>
              <a:rPr lang="en-US" sz="1600" dirty="0">
                <a:latin typeface="Bookman Old Style" pitchFamily="18" charset="0"/>
              </a:rPr>
              <a:t>The device driver code reads the adapter’s Control Status Register bits to determine why the adapter sent the interrupt, for example (from previous slide):</a:t>
            </a:r>
          </a:p>
          <a:p>
            <a:pPr lvl="1" eaLnBrk="1" hangingPunct="1">
              <a:spcBef>
                <a:spcPts val="130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0x0400 Received Packet </a:t>
            </a:r>
            <a:r>
              <a:rPr lang="en-US" sz="1600" dirty="0">
                <a:latin typeface="Bookman Old Style" pitchFamily="18" charset="0"/>
              </a:rPr>
              <a:t>(new packet arrived)</a:t>
            </a:r>
          </a:p>
          <a:p>
            <a:pPr lvl="1" eaLnBrk="1" hangingPunct="1">
              <a:spcBef>
                <a:spcPts val="130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0x0200 Transmitted Packet </a:t>
            </a:r>
            <a:r>
              <a:rPr lang="en-US" sz="1600" dirty="0">
                <a:latin typeface="Bookman Old Style" pitchFamily="18" charset="0"/>
              </a:rPr>
              <a:t>(transmission complete)</a:t>
            </a:r>
          </a:p>
          <a:p>
            <a:pPr eaLnBrk="1" hangingPunct="1">
              <a:spcBef>
                <a:spcPts val="1300"/>
              </a:spcBef>
            </a:pPr>
            <a:r>
              <a:rPr lang="en-US" sz="1600" dirty="0">
                <a:latin typeface="Bookman Old Style" pitchFamily="18" charset="0"/>
              </a:rPr>
              <a:t>The device driver quickly does what is required, and then returns control to the interrupted process</a:t>
            </a:r>
          </a:p>
          <a:p>
            <a:pPr eaLnBrk="1" hangingPunct="1">
              <a:spcBef>
                <a:spcPts val="1300"/>
              </a:spcBef>
            </a:pPr>
            <a:endParaRPr lang="en-US" sz="1800" dirty="0">
              <a:latin typeface="Bookman Old Style" pitchFamily="18" charset="0"/>
            </a:endParaRPr>
          </a:p>
          <a:p>
            <a:pPr eaLnBrk="1" hangingPunct="1">
              <a:spcBef>
                <a:spcPts val="1300"/>
              </a:spcBef>
              <a:buNone/>
            </a:pPr>
            <a:endParaRPr lang="en-US" sz="1800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1314450"/>
            <a:ext cx="7467600" cy="47815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7-</a:t>
            </a:r>
            <a:fld id="{42139B1F-6DBA-45AF-87AE-9F0C215EFEB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Comparing the Two Models</a:t>
            </a:r>
          </a:p>
        </p:txBody>
      </p:sp>
      <p:graphicFrame>
        <p:nvGraphicFramePr>
          <p:cNvPr id="1026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154197"/>
              </p:ext>
            </p:extLst>
          </p:nvPr>
        </p:nvGraphicFramePr>
        <p:xfrm>
          <a:off x="952500" y="1476375"/>
          <a:ext cx="7232650" cy="452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672824" imgH="4171545" progId="Visio.Drawing.11">
                  <p:embed/>
                </p:oleObj>
              </mc:Choice>
              <mc:Fallback>
                <p:oleObj name="Visio" r:id="rId2" imgW="6672824" imgH="4171545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1476375"/>
                        <a:ext cx="7232650" cy="452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7-</a:t>
            </a:r>
            <a:fld id="{A0C004D4-4C10-4A91-B16A-CB84B0CE1BC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Figure 1.3  Switched Network (Review)</a:t>
            </a:r>
          </a:p>
        </p:txBody>
      </p:sp>
      <p:sp>
        <p:nvSpPr>
          <p:cNvPr id="17" name="Rectangle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19200" y="1295400"/>
            <a:ext cx="6781800" cy="449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6" descr="f01-03-9780123850591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6950" y="1492250"/>
            <a:ext cx="461010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5029200" y="2895600"/>
            <a:ext cx="23193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internal nodes (switches)</a:t>
            </a:r>
          </a:p>
        </p:txBody>
      </p:sp>
      <p:sp>
        <p:nvSpPr>
          <p:cNvPr id="13320" name="Lin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2895600"/>
            <a:ext cx="22860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321" name="Lin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200400"/>
            <a:ext cx="2286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324" name="Text Box 11"/>
          <p:cNvSpPr txBox="1">
            <a:spLocks noChangeArrowheads="1"/>
          </p:cNvSpPr>
          <p:nvPr/>
        </p:nvSpPr>
        <p:spPr bwMode="auto">
          <a:xfrm>
            <a:off x="5867400" y="4800600"/>
            <a:ext cx="20812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external nodes (hosts)</a:t>
            </a:r>
          </a:p>
        </p:txBody>
      </p:sp>
      <p:sp>
        <p:nvSpPr>
          <p:cNvPr id="13325" name="Lin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5105400"/>
            <a:ext cx="7620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326" name="Lin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3962400"/>
            <a:ext cx="38100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2646947" y="2013284"/>
            <a:ext cx="954506" cy="882316"/>
          </a:xfrm>
          <a:prstGeom prst="straightConnector1">
            <a:avLst/>
          </a:prstGeom>
          <a:ln>
            <a:solidFill>
              <a:srgbClr val="66006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714750" y="2928938"/>
            <a:ext cx="581025" cy="50006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815170" y="3064211"/>
            <a:ext cx="518580" cy="31081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9037870">
            <a:off x="2706410" y="2246302"/>
            <a:ext cx="7360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660066"/>
                </a:solidFill>
              </a:rPr>
              <a:t>OSI Layer 3</a:t>
            </a:r>
          </a:p>
        </p:txBody>
      </p:sp>
      <p:sp>
        <p:nvSpPr>
          <p:cNvPr id="32" name="TextBox 31"/>
          <p:cNvSpPr txBox="1"/>
          <p:nvPr/>
        </p:nvSpPr>
        <p:spPr>
          <a:xfrm rot="1875250">
            <a:off x="2756151" y="3008397"/>
            <a:ext cx="7360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OSI Layer 2</a:t>
            </a:r>
          </a:p>
        </p:txBody>
      </p:sp>
      <p:sp>
        <p:nvSpPr>
          <p:cNvPr id="33" name="TextBox 32"/>
          <p:cNvSpPr txBox="1"/>
          <p:nvPr/>
        </p:nvSpPr>
        <p:spPr>
          <a:xfrm rot="19140000">
            <a:off x="3579283" y="2968683"/>
            <a:ext cx="7360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OSI Layer 2</a:t>
            </a:r>
          </a:p>
        </p:txBody>
      </p:sp>
      <p:sp>
        <p:nvSpPr>
          <p:cNvPr id="20" name="TextBox 19"/>
          <p:cNvSpPr txBox="1"/>
          <p:nvPr/>
        </p:nvSpPr>
        <p:spPr>
          <a:xfrm rot="2679950">
            <a:off x="3618268" y="2299752"/>
            <a:ext cx="7360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OSI Layer 2</a:t>
            </a:r>
          </a:p>
        </p:txBody>
      </p:sp>
      <p:cxnSp>
        <p:nvCxnSpPr>
          <p:cNvPr id="22" name="Straight Arrow Connector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790122" y="2067114"/>
            <a:ext cx="533684" cy="51285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771130" y="4128615"/>
            <a:ext cx="1018992" cy="1167285"/>
          </a:xfrm>
          <a:prstGeom prst="straightConnector1">
            <a:avLst/>
          </a:prstGeom>
          <a:ln>
            <a:solidFill>
              <a:srgbClr val="66006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990380">
            <a:off x="2972385" y="4492379"/>
            <a:ext cx="7360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660066"/>
                </a:solidFill>
              </a:rPr>
              <a:t>OSI Layer 3</a:t>
            </a:r>
          </a:p>
        </p:txBody>
      </p:sp>
    </p:spTree>
    <p:extLst>
      <p:ext uri="{BB962C8B-B14F-4D97-AF65-F5344CB8AC3E}">
        <p14:creationId xmlns:p14="http://schemas.microsoft.com/office/powerpoint/2010/main" val="258130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1323975"/>
            <a:ext cx="7467600" cy="47720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20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7-</a:t>
            </a:r>
            <a:fld id="{5A561EC9-0FB7-4252-AB6E-A692A72BAE9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The Realms of Switching and Routing</a:t>
            </a:r>
          </a:p>
        </p:txBody>
      </p:sp>
      <p:graphicFrame>
        <p:nvGraphicFramePr>
          <p:cNvPr id="2050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259729"/>
              </p:ext>
            </p:extLst>
          </p:nvPr>
        </p:nvGraphicFramePr>
        <p:xfrm>
          <a:off x="942975" y="1439863"/>
          <a:ext cx="7234238" cy="452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673002" imgH="4171244" progId="Visio.Drawing.11">
                  <p:embed/>
                </p:oleObj>
              </mc:Choice>
              <mc:Fallback>
                <p:oleObj name="Visio" r:id="rId2" imgW="6673002" imgH="417124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1439863"/>
                        <a:ext cx="7234238" cy="452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7-</a:t>
            </a:r>
            <a:fld id="{F5F66D4C-83B6-400F-B8A6-272E334D60E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Where Switching and Routing Are Defined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446568" y="1334387"/>
            <a:ext cx="8229600" cy="5130208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sz="1800" i="1" dirty="0">
                <a:latin typeface="Bookman Old Style" pitchFamily="18" charset="0"/>
              </a:rPr>
              <a:t>Switching standards are defined in the 7-layer OSI model (layers 1-3)</a:t>
            </a:r>
          </a:p>
          <a:p>
            <a:pPr lvl="1" eaLnBrk="1" hangingPunct="1">
              <a:spcBef>
                <a:spcPts val="1800"/>
              </a:spcBef>
            </a:pPr>
            <a:r>
              <a:rPr lang="en-US" sz="1800" i="1" dirty="0">
                <a:latin typeface="Bookman Old Style" pitchFamily="18" charset="0"/>
              </a:rPr>
              <a:t>These generally describe how a message travels across a single network</a:t>
            </a:r>
          </a:p>
          <a:p>
            <a:pPr lvl="1" eaLnBrk="1" hangingPunct="1">
              <a:spcBef>
                <a:spcPts val="1800"/>
              </a:spcBef>
            </a:pPr>
            <a:r>
              <a:rPr lang="en-US" sz="1800" i="1" dirty="0">
                <a:latin typeface="Bookman Old Style" pitchFamily="18" charset="0"/>
              </a:rPr>
              <a:t>In the 4-layer Internet model, this fits into layer 1 </a:t>
            </a:r>
          </a:p>
          <a:p>
            <a:pPr lvl="1" eaLnBrk="1" hangingPunct="1">
              <a:spcBef>
                <a:spcPts val="1800"/>
              </a:spcBef>
            </a:pPr>
            <a:r>
              <a:rPr lang="en-US" sz="1800" i="1" dirty="0">
                <a:latin typeface="Bookman Old Style" pitchFamily="18" charset="0"/>
              </a:rPr>
              <a:t>Examples: Ethernet, Wi-Fi, ATM</a:t>
            </a:r>
          </a:p>
          <a:p>
            <a:pPr marL="457200" lvl="1" indent="0" eaLnBrk="1" hangingPunct="1">
              <a:spcBef>
                <a:spcPts val="1800"/>
              </a:spcBef>
              <a:buNone/>
            </a:pPr>
            <a:endParaRPr lang="en-US" sz="800" i="1" dirty="0">
              <a:latin typeface="Bookman Old Style" pitchFamily="18" charset="0"/>
            </a:endParaRPr>
          </a:p>
          <a:p>
            <a:pPr eaLnBrk="1" hangingPunct="1">
              <a:spcBef>
                <a:spcPts val="1800"/>
              </a:spcBef>
            </a:pPr>
            <a:r>
              <a:rPr lang="en-US" sz="1800" i="1" dirty="0">
                <a:latin typeface="Bookman Old Style" pitchFamily="18" charset="0"/>
              </a:rPr>
              <a:t>Internetworking standards for routing between networks are defined in layer 2 of the Internet model , by the Internet Protocol (“IP”)*</a:t>
            </a:r>
          </a:p>
          <a:p>
            <a:pPr lvl="1" eaLnBrk="1" hangingPunct="1">
              <a:spcBef>
                <a:spcPts val="1800"/>
              </a:spcBef>
            </a:pPr>
            <a:r>
              <a:rPr lang="en-US" sz="1800" i="1" dirty="0">
                <a:latin typeface="Bookman Old Style" pitchFamily="18" charset="0"/>
              </a:rPr>
              <a:t>These describe how a packet flows from one network to another (over the Internet, for example)</a:t>
            </a:r>
          </a:p>
          <a:p>
            <a:pPr marL="0" indent="0" eaLnBrk="1" hangingPunct="1">
              <a:spcBef>
                <a:spcPts val="1800"/>
              </a:spcBef>
              <a:buNone/>
            </a:pPr>
            <a:r>
              <a:rPr lang="en-US" sz="1800" i="1" dirty="0">
                <a:latin typeface="Bookman Old Style" pitchFamily="18" charset="0"/>
              </a:rPr>
              <a:t>*</a:t>
            </a:r>
            <a:r>
              <a:rPr lang="en-US" sz="1400" i="1" dirty="0">
                <a:latin typeface="Bookman Old Style" pitchFamily="18" charset="0"/>
              </a:rPr>
              <a:t>To be fair, some internetworking standards called CLNP and CLNS were added to layer 3 of the OSI model later on, but they aren’t used in any current systems</a:t>
            </a:r>
            <a:endParaRPr lang="en-US" sz="14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72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7-</a:t>
            </a:r>
            <a:fld id="{F5F66D4C-83B6-400F-B8A6-272E334D60E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Types of Nodes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446689" y="1295401"/>
            <a:ext cx="8229600" cy="5063358"/>
          </a:xfrm>
        </p:spPr>
        <p:txBody>
          <a:bodyPr/>
          <a:lstStyle/>
          <a:p>
            <a:pPr eaLnBrk="1" hangingPunct="1">
              <a:spcBef>
                <a:spcPct val="150000"/>
              </a:spcBef>
            </a:pPr>
            <a:r>
              <a:rPr lang="en-US" sz="1600" i="1" dirty="0">
                <a:latin typeface="Bookman Old Style" pitchFamily="18" charset="0"/>
              </a:rPr>
              <a:t>Workstation </a:t>
            </a:r>
            <a:r>
              <a:rPr lang="en-US" sz="1600" dirty="0">
                <a:latin typeface="Bookman Old Style" pitchFamily="18" charset="0"/>
              </a:rPr>
              <a:t>or</a:t>
            </a:r>
            <a:r>
              <a:rPr lang="en-US" sz="1600" i="1" dirty="0">
                <a:latin typeface="Bookman Old Style" pitchFamily="18" charset="0"/>
              </a:rPr>
              <a:t> client</a:t>
            </a:r>
            <a:r>
              <a:rPr lang="en-US" sz="1600" dirty="0">
                <a:latin typeface="Bookman Old Style" pitchFamily="18" charset="0"/>
              </a:rPr>
              <a:t> - general purpose microcomputer with a human interface 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sz="1600" dirty="0">
                <a:latin typeface="Bookman Old Style" pitchFamily="18" charset="0"/>
              </a:rPr>
              <a:t>Mobile devices like smartphones and tablets are also clients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sz="1600" dirty="0">
                <a:latin typeface="Bookman Old Style" pitchFamily="18" charset="0"/>
              </a:rPr>
              <a:t>These may be called “terminals” in some standards</a:t>
            </a:r>
          </a:p>
          <a:p>
            <a:pPr eaLnBrk="1" hangingPunct="1">
              <a:spcBef>
                <a:spcPct val="150000"/>
              </a:spcBef>
            </a:pPr>
            <a:r>
              <a:rPr lang="en-US" sz="1600" i="1" dirty="0">
                <a:latin typeface="Bookman Old Style" pitchFamily="18" charset="0"/>
              </a:rPr>
              <a:t>Server</a:t>
            </a:r>
            <a:r>
              <a:rPr lang="en-US" sz="1600" dirty="0">
                <a:latin typeface="Bookman Old Style" pitchFamily="18" charset="0"/>
              </a:rPr>
              <a:t> – a computer that provides processing and data for multiple clients </a:t>
            </a:r>
          </a:p>
          <a:p>
            <a:pPr eaLnBrk="1" hangingPunct="1">
              <a:spcBef>
                <a:spcPct val="150000"/>
              </a:spcBef>
            </a:pPr>
            <a:endParaRPr lang="en-US" sz="1000" dirty="0">
              <a:latin typeface="Bookman Old Style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sz="1600" i="1" dirty="0">
                <a:latin typeface="Bookman Old Style" pitchFamily="18" charset="0"/>
              </a:rPr>
              <a:t>IoT (“Internet of Things”) device – a device that is able to connect to or be controlled from the Internet, usually not a traditional computer</a:t>
            </a:r>
          </a:p>
          <a:p>
            <a:pPr eaLnBrk="1" hangingPunct="1">
              <a:spcBef>
                <a:spcPts val="0"/>
              </a:spcBef>
            </a:pPr>
            <a:endParaRPr lang="en-US" sz="1600" i="1" dirty="0">
              <a:latin typeface="Bookman Old Style" pitchFamily="18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sz="1600" i="1" dirty="0">
                <a:latin typeface="Bookman Old Style" pitchFamily="18" charset="0"/>
              </a:rPr>
              <a:t>Examples: home appliances, security camera, smart thermostat, industrial sensor</a:t>
            </a:r>
          </a:p>
          <a:p>
            <a:pPr eaLnBrk="1" hangingPunct="1">
              <a:spcBef>
                <a:spcPct val="150000"/>
              </a:spcBef>
            </a:pPr>
            <a:r>
              <a:rPr lang="en-US" sz="1600" i="1" dirty="0">
                <a:latin typeface="Bookman Old Style" pitchFamily="18" charset="0"/>
              </a:rPr>
              <a:t>Switch </a:t>
            </a:r>
            <a:r>
              <a:rPr lang="en-US" sz="1600" dirty="0">
                <a:latin typeface="Bookman Old Style" pitchFamily="18" charset="0"/>
              </a:rPr>
              <a:t>or</a:t>
            </a:r>
            <a:r>
              <a:rPr lang="en-US" sz="1600" i="1" dirty="0">
                <a:latin typeface="Bookman Old Style" pitchFamily="18" charset="0"/>
              </a:rPr>
              <a:t> router</a:t>
            </a:r>
            <a:r>
              <a:rPr lang="en-US" sz="1600" dirty="0">
                <a:latin typeface="Bookman Old Style" pitchFamily="18" charset="0"/>
              </a:rPr>
              <a:t> – microcomputer that usually has specially designed hardware and software (or firmware) for forwarding frames (switch) or packets (router)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1276349"/>
            <a:ext cx="7467600" cy="4905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7-</a:t>
            </a:r>
            <a:fld id="{336B2558-4A8F-4107-A380-B8E8999BC87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System Components Relevant to Networking</a:t>
            </a:r>
          </a:p>
        </p:txBody>
      </p:sp>
      <p:graphicFrame>
        <p:nvGraphicFramePr>
          <p:cNvPr id="3074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375533"/>
              </p:ext>
            </p:extLst>
          </p:nvPr>
        </p:nvGraphicFramePr>
        <p:xfrm>
          <a:off x="1371600" y="1470025"/>
          <a:ext cx="6789738" cy="447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412613" imgH="3570817" progId="Visio.Drawing.11">
                  <p:embed/>
                </p:oleObj>
              </mc:Choice>
              <mc:Fallback>
                <p:oleObj name="Visio" r:id="rId2" imgW="5412613" imgH="3570817" progId="Visio.Drawing.11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70025"/>
                        <a:ext cx="6789738" cy="447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Lin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24149" y="4410075"/>
            <a:ext cx="2238375" cy="1276349"/>
          </a:xfrm>
          <a:prstGeom prst="line">
            <a:avLst/>
          </a:prstGeom>
          <a:noFill/>
          <a:ln w="25400">
            <a:solidFill>
              <a:schemeClr val="bg1"/>
            </a:solidFill>
            <a:prstDash val="dash"/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66850" y="5543550"/>
            <a:ext cx="1207382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Device Driver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04387" y="3081799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OSI Layers 1 &amp; 2,</a:t>
            </a:r>
          </a:p>
          <a:p>
            <a:r>
              <a:rPr lang="en-US" sz="1200" dirty="0">
                <a:solidFill>
                  <a:schemeClr val="bg1"/>
                </a:solidFill>
              </a:rPr>
              <a:t>Internet Layer 1</a:t>
            </a:r>
          </a:p>
        </p:txBody>
      </p:sp>
      <p:cxnSp>
        <p:nvCxnSpPr>
          <p:cNvPr id="4" name="Straight Arrow Connecto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986463" y="3312631"/>
            <a:ext cx="495301" cy="198449"/>
          </a:xfrm>
          <a:prstGeom prst="straightConnector1">
            <a:avLst/>
          </a:prstGeom>
          <a:ln w="127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64367" y="4106516"/>
            <a:ext cx="1678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OSI Layers 3 - 7, </a:t>
            </a:r>
          </a:p>
          <a:p>
            <a:r>
              <a:rPr lang="en-US" sz="1200" dirty="0">
                <a:solidFill>
                  <a:schemeClr val="bg1"/>
                </a:solidFill>
              </a:rPr>
              <a:t>Internet Layers 2 - 4</a:t>
            </a:r>
          </a:p>
        </p:txBody>
      </p:sp>
      <p:cxnSp>
        <p:nvCxnSpPr>
          <p:cNvPr id="14" name="Straight Arrow Connecto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952751" y="4510124"/>
            <a:ext cx="333374" cy="342864"/>
          </a:xfrm>
          <a:prstGeom prst="straightConnector1">
            <a:avLst/>
          </a:prstGeom>
          <a:ln w="127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7-</a:t>
            </a:r>
            <a:fld id="{51E88A3C-8E94-486C-9A8B-D1BBF45755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Types of Network Adapters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2924071" y="1808884"/>
            <a:ext cx="4853141" cy="424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800"/>
              </a:spcBef>
              <a:buFontTx/>
              <a:buChar char="•"/>
            </a:pPr>
            <a:r>
              <a:rPr lang="en-US" sz="1800" dirty="0">
                <a:latin typeface="Bookman Old Style" pitchFamily="18" charset="0"/>
              </a:rPr>
              <a:t>Ethernet</a:t>
            </a:r>
          </a:p>
          <a:p>
            <a:pPr marL="342900" indent="-342900">
              <a:spcBef>
                <a:spcPts val="1800"/>
              </a:spcBef>
              <a:buFontTx/>
              <a:buChar char="•"/>
            </a:pPr>
            <a:r>
              <a:rPr lang="en-US" sz="1800" dirty="0">
                <a:latin typeface="Bookman Old Style" pitchFamily="18" charset="0"/>
              </a:rPr>
              <a:t>802.11 (Wi-Fi)</a:t>
            </a:r>
          </a:p>
          <a:p>
            <a:pPr marL="342900" indent="-342900">
              <a:spcBef>
                <a:spcPts val="1800"/>
              </a:spcBef>
              <a:buFontTx/>
              <a:buChar char="•"/>
            </a:pPr>
            <a:r>
              <a:rPr lang="en-US" sz="1800" dirty="0">
                <a:latin typeface="Bookman Old Style" pitchFamily="18" charset="0"/>
              </a:rPr>
              <a:t>Bluetooth</a:t>
            </a:r>
          </a:p>
          <a:p>
            <a:pPr marL="342900" indent="-342900">
              <a:spcBef>
                <a:spcPts val="1800"/>
              </a:spcBef>
              <a:buFontTx/>
              <a:buChar char="•"/>
            </a:pPr>
            <a:r>
              <a:rPr lang="en-US" sz="1800" dirty="0">
                <a:latin typeface="Bookman Old Style" pitchFamily="18" charset="0"/>
              </a:rPr>
              <a:t>802.16 (WiMAX)</a:t>
            </a:r>
          </a:p>
          <a:p>
            <a:pPr marL="342900" indent="-342900">
              <a:spcBef>
                <a:spcPts val="1800"/>
              </a:spcBef>
              <a:buFontTx/>
              <a:buChar char="•"/>
            </a:pPr>
            <a:r>
              <a:rPr lang="en-US" sz="1800" dirty="0">
                <a:latin typeface="Bookman Old Style" pitchFamily="18" charset="0"/>
              </a:rPr>
              <a:t>Cellular (4G LTE, 5G)</a:t>
            </a:r>
          </a:p>
          <a:p>
            <a:pPr marL="342900" indent="-342900">
              <a:spcBef>
                <a:spcPts val="1800"/>
              </a:spcBef>
              <a:buFontTx/>
              <a:buChar char="•"/>
            </a:pPr>
            <a:r>
              <a:rPr lang="en-US" sz="1800" dirty="0">
                <a:latin typeface="Bookman Old Style" pitchFamily="18" charset="0"/>
              </a:rPr>
              <a:t>ATM (Asynchronous Transfer Mode)</a:t>
            </a:r>
          </a:p>
          <a:p>
            <a:pPr marL="342900" indent="-342900">
              <a:spcBef>
                <a:spcPts val="1800"/>
              </a:spcBef>
              <a:buFontTx/>
              <a:buChar char="•"/>
            </a:pPr>
            <a:r>
              <a:rPr lang="en-US" sz="1800" dirty="0">
                <a:latin typeface="Bookman Old Style" pitchFamily="18" charset="0"/>
              </a:rPr>
              <a:t>Frame Relay</a:t>
            </a:r>
          </a:p>
          <a:p>
            <a:pPr marL="342900" indent="-342900">
              <a:spcBef>
                <a:spcPts val="1800"/>
              </a:spcBef>
              <a:buFontTx/>
              <a:buChar char="•"/>
            </a:pPr>
            <a:r>
              <a:rPr lang="en-US" sz="1800" dirty="0">
                <a:latin typeface="Bookman Old Style" pitchFamily="18" charset="0"/>
              </a:rPr>
              <a:t>DSU/CSU (T1 or T3 circuit)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7274" y="1261773"/>
            <a:ext cx="7608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(These are generally considered OSI Layer 1 &amp; 2 standards)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1026" y="1304925"/>
            <a:ext cx="7943849" cy="44862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7-</a:t>
            </a:r>
            <a:fld id="{E17DA58D-EA8D-49A4-833A-309C340D2BE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Network Adapter Hardware Environment</a:t>
            </a:r>
          </a:p>
        </p:txBody>
      </p:sp>
      <p:pic>
        <p:nvPicPr>
          <p:cNvPr id="4" name="Picture 5" descr="Clouds titled network interface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4700" y="1552575"/>
            <a:ext cx="1158387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098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713008"/>
              </p:ext>
            </p:extLst>
          </p:nvPr>
        </p:nvGraphicFramePr>
        <p:xfrm>
          <a:off x="857250" y="1649413"/>
          <a:ext cx="7227888" cy="383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123168" imgH="4312596" progId="Visio.Drawing.11">
                  <p:embed/>
                </p:oleObj>
              </mc:Choice>
              <mc:Fallback>
                <p:oleObj name="Visio" r:id="rId3" imgW="8123168" imgH="431259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649413"/>
                        <a:ext cx="7227888" cy="3836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9111</TotalTime>
  <Words>912</Words>
  <Application>Microsoft Office PowerPoint</Application>
  <PresentationFormat>On-screen Show (4:3)</PresentationFormat>
  <Paragraphs>102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Courier New</vt:lpstr>
      <vt:lpstr>Times New Roman</vt:lpstr>
      <vt:lpstr>Default Design</vt:lpstr>
      <vt:lpstr>Visio</vt:lpstr>
      <vt:lpstr>CS 2600 Computer Networks I Dr. Sayeed Sajal  Chapter 2: Getting Connected Lecture 7 </vt:lpstr>
      <vt:lpstr>Comparing the Two Models</vt:lpstr>
      <vt:lpstr>Figure 1.3  Switched Network (Review)</vt:lpstr>
      <vt:lpstr>The Realms of Switching and Routing</vt:lpstr>
      <vt:lpstr>Where Switching and Routing Are Defined</vt:lpstr>
      <vt:lpstr>Types of Nodes</vt:lpstr>
      <vt:lpstr>System Components Relevant to Networking</vt:lpstr>
      <vt:lpstr>Types of Network Adapters</vt:lpstr>
      <vt:lpstr>Network Adapter Hardware Environment</vt:lpstr>
      <vt:lpstr>Control and Status Bits for an AMD Ethernet Adapter</vt:lpstr>
      <vt:lpstr>Handling Network Adapter Interrupts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 Pt. Slide Title (Bold)</dc:title>
  <dc:creator>David Heldenbrand</dc:creator>
  <cp:lastModifiedBy>Lisa Cannon</cp:lastModifiedBy>
  <cp:revision>506</cp:revision>
  <cp:lastPrinted>1601-01-01T00:00:00Z</cp:lastPrinted>
  <dcterms:created xsi:type="dcterms:W3CDTF">2003-04-27T18:03:04Z</dcterms:created>
  <dcterms:modified xsi:type="dcterms:W3CDTF">2021-11-17T22:12:30Z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