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6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75" r:id="rId7"/>
    <p:sldId id="273" r:id="rId8"/>
    <p:sldId id="261" r:id="rId9"/>
    <p:sldId id="333" r:id="rId10"/>
    <p:sldId id="334" r:id="rId11"/>
    <p:sldId id="335" r:id="rId12"/>
    <p:sldId id="336" r:id="rId13"/>
    <p:sldId id="262" r:id="rId14"/>
    <p:sldId id="263" r:id="rId15"/>
    <p:sldId id="265" r:id="rId16"/>
    <p:sldId id="264" r:id="rId17"/>
    <p:sldId id="327" r:id="rId18"/>
    <p:sldId id="328" r:id="rId19"/>
    <p:sldId id="266" r:id="rId20"/>
    <p:sldId id="274" r:id="rId21"/>
    <p:sldId id="277" r:id="rId22"/>
    <p:sldId id="279" r:id="rId23"/>
    <p:sldId id="324" r:id="rId24"/>
    <p:sldId id="282" r:id="rId25"/>
    <p:sldId id="267" r:id="rId26"/>
    <p:sldId id="268" r:id="rId27"/>
    <p:sldId id="269" r:id="rId28"/>
    <p:sldId id="272" r:id="rId29"/>
    <p:sldId id="270" r:id="rId30"/>
    <p:sldId id="281" r:id="rId31"/>
    <p:sldId id="283" r:id="rId32"/>
    <p:sldId id="289" r:id="rId33"/>
    <p:sldId id="330" r:id="rId34"/>
    <p:sldId id="284" r:id="rId35"/>
    <p:sldId id="286" r:id="rId36"/>
    <p:sldId id="287" r:id="rId37"/>
    <p:sldId id="288" r:id="rId38"/>
    <p:sldId id="322" r:id="rId39"/>
    <p:sldId id="323" r:id="rId40"/>
    <p:sldId id="326" r:id="rId41"/>
    <p:sldId id="325" r:id="rId42"/>
    <p:sldId id="329" r:id="rId43"/>
    <p:sldId id="331" r:id="rId44"/>
    <p:sldId id="332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4590"/>
  </p:normalViewPr>
  <p:slideViewPr>
    <p:cSldViewPr snapToGrid="0" snapToObjects="1">
      <p:cViewPr varScale="1">
        <p:scale>
          <a:sx n="99" d="100"/>
          <a:sy n="99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5E07-B2D3-2E4C-9408-91F2AF66CC3A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0D39C-41D9-7544-9903-5B9C3B0E4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2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</a:t>
            </a:r>
            <a:r>
              <a:rPr lang="en-US" dirty="0" err="1"/>
              <a:t>tiobe.com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59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73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Zip actually returns an </a:t>
            </a:r>
            <a:r>
              <a:rPr lang="en-US" dirty="0" err="1"/>
              <a:t>iterable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68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 60.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13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the online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32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code from slide 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78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arbitrary precision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'GOOG 100 490.1'</a:t>
            </a:r>
          </a:p>
          <a:p>
            <a:r>
              <a:rPr dirty="0"/>
              <a:t>'GOOG 100 490.1'</a:t>
            </a:r>
          </a:p>
          <a:p>
            <a:r>
              <a:rPr dirty="0"/>
              <a:t>'GOOG 100 490.1'</a:t>
            </a:r>
          </a:p>
          <a:p>
            <a:r>
              <a:rPr dirty="0"/>
              <a:t>'Hello Elwood, your age is 47'</a:t>
            </a:r>
          </a:p>
          <a:p>
            <a:r>
              <a:rPr dirty="0"/>
              <a:t>'Use { and } to output single curly braces'</a:t>
            </a:r>
          </a:p>
          <a:p>
            <a:r>
              <a:rPr dirty="0"/>
              <a:t>'GOOG 100 490.1'</a:t>
            </a:r>
          </a:p>
          <a:p>
            <a:r>
              <a:rPr dirty="0"/>
              <a:t>'3.0 4.0'</a:t>
            </a:r>
          </a:p>
          <a:p>
            <a:r>
              <a:rPr dirty="0"/>
              <a:t>'GOOG          100   490.10'</a:t>
            </a:r>
          </a:p>
        </p:txBody>
      </p:sp>
    </p:spTree>
    <p:extLst>
      <p:ext uri="{BB962C8B-B14F-4D97-AF65-F5344CB8AC3E}">
        <p14:creationId xmlns:p14="http://schemas.microsoft.com/office/powerpoint/2010/main" val="1709741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the security risk of eval.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1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&gt;&gt;&gt;help(</a:t>
            </a:r>
            <a:r>
              <a:rPr lang="en-US" dirty="0" err="1"/>
              <a:t>str</a:t>
            </a:r>
            <a:r>
              <a:rPr lang="en-US"/>
              <a:t>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82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&gt;&gt;&gt;help(</a:t>
            </a:r>
            <a:r>
              <a:rPr lang="en-US" dirty="0" err="1"/>
              <a:t>str</a:t>
            </a:r>
            <a:r>
              <a:rPr lang="en-US"/>
              <a:t>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55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0D39C-41D9-7544-9903-5B9C3B0E486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1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28B24CD5-7184-034B-AC3C-622A13F629DE}" type="datetime1">
              <a:rPr lang="en-US" smtClean="0"/>
              <a:t>12/26/21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7351-7895-7A4E-A5EE-0241D0D3A3C8}" type="datetime1">
              <a:rPr lang="en-US" smtClean="0"/>
              <a:t>12/26/21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8901-5A05-5644-850D-A81C647E5E67}" type="datetime1">
              <a:rPr lang="en-US" smtClean="0"/>
              <a:t>12/26/21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8D9D-1BAE-7F4B-BB49-DB24080FF167}" type="datetime1">
              <a:rPr lang="en-US" smtClean="0"/>
              <a:t>12/26/21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7B62-4AA9-7F42-B331-09D154F49249}" type="datetime1">
              <a:rPr lang="en-US" smtClean="0"/>
              <a:t>12/26/21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5C8A-E538-DB40-AB56-5C595D28FE5E}" type="datetime1">
              <a:rPr lang="en-US" smtClean="0"/>
              <a:t>12/26/21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B2FF-058E-0B46-B729-89EF05E81FB3}" type="datetime1">
              <a:rPr lang="en-US" smtClean="0"/>
              <a:t>12/26/21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4CBE-330B-324F-87DD-A0E8E76C1CB5}" type="datetime1">
              <a:rPr lang="en-US" smtClean="0"/>
              <a:t>12/26/21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6E0-F950-6241-989D-9ADD5EA7ACF4}" type="datetime1">
              <a:rPr lang="en-US" smtClean="0"/>
              <a:t>12/26/21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05981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9BD6-A8B3-0442-9262-871FB56F9512}" type="datetime1">
              <a:rPr lang="en-US" smtClean="0"/>
              <a:t>12/26/21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3A91-F071-424D-A0E8-4B371F93EB4A}" type="datetime1">
              <a:rPr lang="en-US" smtClean="0"/>
              <a:t>12/26/21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1501-D484-CF43-BAF9-EC14564B4168}" type="datetime1">
              <a:rPr lang="en-US" smtClean="0"/>
              <a:t>12/26/21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32BB-22F7-C246-8C67-734615A4ED09}" type="datetime1">
              <a:rPr lang="en-US" smtClean="0"/>
              <a:t>12/26/21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5CEF-1D8D-2C45-ACF6-6C9422766042}" type="datetime1">
              <a:rPr lang="en-US" smtClean="0"/>
              <a:t>12/26/21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3CF1-BCF0-334D-838B-42A759A68D81}" type="datetime1">
              <a:rPr lang="en-US" smtClean="0"/>
              <a:t>12/26/21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E471-5DB1-384D-8C39-1D09CE4E258A}" type="datetime1">
              <a:rPr lang="en-US" smtClean="0"/>
              <a:t>12/26/21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BE53-0106-164C-A1FF-0649ABE96FE0}" type="datetime1">
              <a:rPr lang="en-US" smtClean="0"/>
              <a:t>12/26/21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2E4A192-B8FD-1C43-83C6-E12D57B27CF5}" type="datetime1">
              <a:rPr lang="en-US" smtClean="0"/>
              <a:t>12/26/21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2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  <p:sldLayoutId id="2147483764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636/" TargetMode="External"/><Relationship Id="rId2" Type="http://schemas.openxmlformats.org/officeDocument/2006/relationships/hyperlink" Target="https://mathspp.com/blog/pydonts/pattern-matching-tutorial-for-pythonic-co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3270 — Chapters 1–6</a:t>
            </a:r>
          </a:p>
        </p:txBody>
      </p:sp>
    </p:spTree>
    <p:extLst>
      <p:ext uri="{BB962C8B-B14F-4D97-AF65-F5344CB8AC3E}">
        <p14:creationId xmlns:p14="http://schemas.microsoft.com/office/powerpoint/2010/main" val="1891832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2D35C5-32DD-1244-AAFD-16DF2C1B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Using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1FA84-71C1-9842-A639-3CD6CD00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0E3ADA-60C7-0545-BE64-E37B4D90902F}"/>
              </a:ext>
            </a:extLst>
          </p:cNvPr>
          <p:cNvSpPr/>
          <p:nvPr/>
        </p:nvSpPr>
        <p:spPr>
          <a:xfrm>
            <a:off x="1152144" y="271691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def factorial(n):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...     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match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n: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...         case 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0 | 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...             return 1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...         case 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...             return n*factorial(n-1)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... 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factorial(5)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120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901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6E790C-72B1-3348-AD69-7451BABA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70352-291E-B640-9B98-4B01BAE243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969963"/>
            <a:ext cx="8824913" cy="703262"/>
          </a:xfrm>
        </p:spPr>
        <p:txBody>
          <a:bodyPr/>
          <a:lstStyle/>
          <a:p>
            <a:r>
              <a:rPr lang="en-US" dirty="0"/>
              <a:t>Capture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910594-25CE-944B-B47F-D90A535DF127}"/>
              </a:ext>
            </a:extLst>
          </p:cNvPr>
          <p:cNvSpPr/>
          <p:nvPr/>
        </p:nvSpPr>
        <p:spPr>
          <a:xfrm>
            <a:off x="2188439" y="428178"/>
            <a:ext cx="703186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&gt;&gt;&gt; def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third_or_less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(stuff):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...     match stuff: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...         case [_,_,t,*_]: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...             return t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...         case [_,s]: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...             return s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...         case [f]: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...             return f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...         case []: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...             return None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... 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third_or_less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([1,2,3,4])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3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third_or_less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([1,2,3])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3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third_or_less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([1,2])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2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third_or_less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([1])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1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third_or_less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([])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third_or_less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([]) is None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True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third_or_less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((1,2))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5249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84504D-DEFA-804A-B54F-8DBBC2E1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2C59B2-43BC-3E48-93C0-2D43950A1B6D}"/>
              </a:ext>
            </a:extLst>
          </p:cNvPr>
          <p:cNvSpPr/>
          <p:nvPr/>
        </p:nvSpPr>
        <p:spPr>
          <a:xfrm>
            <a:off x="794197" y="1028343"/>
            <a:ext cx="1026875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def act(command):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...     match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command.split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...         case "Cook", "breakfast":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...             return "I love breakfast."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...         case "Cook", *_: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...             return "Cooking..."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...         case "Go", "North" | "East" | "South" | "West" 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direction: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...             return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f"Alright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I'm going {direction}!"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...         case "Go</a:t>
            </a:r>
            <a:r>
              <a:rPr lang="en-US">
                <a:solidFill>
                  <a:srgbClr val="000000"/>
                </a:solidFill>
                <a:latin typeface="Menlo" panose="020B0609030804020204" pitchFamily="49" charset="0"/>
              </a:rPr>
              <a:t>", *_: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...             return "I can't go that way..."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...         case _: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...             return "I can't do that..."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... 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print(act("Go North"))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Alright, I'm going North!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print(act("Go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asdfasdf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"))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I can't go that way...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FFE77-7984-0D4D-90C2-1D06F8417EF0}"/>
              </a:ext>
            </a:extLst>
          </p:cNvPr>
          <p:cNvSpPr txBox="1"/>
          <p:nvPr/>
        </p:nvSpPr>
        <p:spPr>
          <a:xfrm>
            <a:off x="8113191" y="4404574"/>
            <a:ext cx="20863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Named capture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8964EC-4F71-6B4C-AB08-06095DE89DEC}"/>
              </a:ext>
            </a:extLst>
          </p:cNvPr>
          <p:cNvCxnSpPr/>
          <p:nvPr/>
        </p:nvCxnSpPr>
        <p:spPr>
          <a:xfrm flipV="1">
            <a:off x="9169258" y="3078051"/>
            <a:ext cx="0" cy="1056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873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bool</a:t>
            </a:r>
            <a:r>
              <a:rPr lang="en-US" dirty="0"/>
              <a:t> (</a:t>
            </a:r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b="1" dirty="0"/>
              <a:t>False</a:t>
            </a:r>
            <a:r>
              <a:rPr lang="en-US" dirty="0"/>
              <a:t>)</a:t>
            </a:r>
            <a:endParaRPr lang="en-US" b="1" dirty="0"/>
          </a:p>
          <a:p>
            <a:r>
              <a:rPr lang="en-US" b="1" dirty="0"/>
              <a:t>int</a:t>
            </a:r>
            <a:r>
              <a:rPr lang="en-US" dirty="0"/>
              <a:t>, </a:t>
            </a:r>
            <a:r>
              <a:rPr lang="en-US" b="1" dirty="0"/>
              <a:t>float </a:t>
            </a:r>
            <a:r>
              <a:rPr lang="en-US" dirty="0"/>
              <a:t>(IEEE double), </a:t>
            </a:r>
            <a:r>
              <a:rPr lang="en-US" b="1" dirty="0"/>
              <a:t>complex</a:t>
            </a:r>
          </a:p>
          <a:p>
            <a:pPr lvl="1"/>
            <a:r>
              <a:rPr lang="en-US" i="1" dirty="0"/>
              <a:t>arbitrary precision </a:t>
            </a:r>
            <a:r>
              <a:rPr lang="en-US" dirty="0"/>
              <a:t>for </a:t>
            </a:r>
            <a:r>
              <a:rPr lang="en-US" b="1" dirty="0" err="1"/>
              <a:t>int</a:t>
            </a:r>
            <a:endParaRPr lang="en-US" b="1" dirty="0"/>
          </a:p>
          <a:p>
            <a:r>
              <a:rPr lang="en-US" dirty="0"/>
              <a:t>Sequences:</a:t>
            </a:r>
          </a:p>
          <a:p>
            <a:pPr lvl="1"/>
            <a:r>
              <a:rPr lang="en-US" b="1" dirty="0"/>
              <a:t>str </a:t>
            </a:r>
            <a:r>
              <a:rPr lang="en-US" dirty="0"/>
              <a:t>(Unicode), </a:t>
            </a:r>
            <a:r>
              <a:rPr lang="en-US" b="1" dirty="0"/>
              <a:t>list</a:t>
            </a:r>
            <a:r>
              <a:rPr lang="en-US" dirty="0"/>
              <a:t>, </a:t>
            </a:r>
            <a:r>
              <a:rPr lang="en-US" b="1" dirty="0"/>
              <a:t>tuple</a:t>
            </a:r>
            <a:r>
              <a:rPr lang="en-US" dirty="0"/>
              <a:t>, </a:t>
            </a:r>
            <a:r>
              <a:rPr lang="en-US" b="1" dirty="0"/>
              <a:t>bytes</a:t>
            </a:r>
            <a:r>
              <a:rPr lang="en-US" dirty="0"/>
              <a:t>, </a:t>
            </a:r>
            <a:r>
              <a:rPr lang="en-US" b="1" dirty="0" err="1"/>
              <a:t>bytearray</a:t>
            </a:r>
            <a:endParaRPr lang="en-US" b="1" dirty="0"/>
          </a:p>
          <a:p>
            <a:pPr lvl="1"/>
            <a:r>
              <a:rPr lang="en-US" dirty="0"/>
              <a:t>Only </a:t>
            </a:r>
            <a:r>
              <a:rPr lang="en-US" b="1" dirty="0"/>
              <a:t>list</a:t>
            </a:r>
            <a:r>
              <a:rPr lang="en-US" dirty="0"/>
              <a:t> and </a:t>
            </a:r>
            <a:r>
              <a:rPr lang="en-US" b="1" dirty="0" err="1"/>
              <a:t>bytearray</a:t>
            </a:r>
            <a:r>
              <a:rPr lang="en-US" dirty="0"/>
              <a:t> are </a:t>
            </a:r>
            <a:r>
              <a:rPr lang="en-US" i="1" dirty="0"/>
              <a:t>mutable</a:t>
            </a:r>
          </a:p>
          <a:p>
            <a:r>
              <a:rPr lang="en-US" dirty="0"/>
              <a:t>Hashed data structures:</a:t>
            </a:r>
          </a:p>
          <a:p>
            <a:pPr lvl="1"/>
            <a:r>
              <a:rPr lang="en-US" b="1" dirty="0" err="1"/>
              <a:t>dict</a:t>
            </a:r>
            <a:r>
              <a:rPr lang="en-US" dirty="0"/>
              <a:t>, </a:t>
            </a:r>
            <a:r>
              <a:rPr lang="en-US" b="1" dirty="0"/>
              <a:t>set</a:t>
            </a:r>
            <a:r>
              <a:rPr lang="en-US" dirty="0"/>
              <a:t>, </a:t>
            </a:r>
            <a:r>
              <a:rPr lang="en-US" b="1" dirty="0" err="1"/>
              <a:t>frozenset</a:t>
            </a:r>
            <a:r>
              <a:rPr lang="en-US" dirty="0"/>
              <a:t> (immutable)</a:t>
            </a:r>
            <a:endParaRPr lang="en-US" b="1" dirty="0"/>
          </a:p>
          <a:p>
            <a:r>
              <a:rPr lang="en-US" b="1" dirty="0"/>
              <a:t>None</a:t>
            </a:r>
            <a:r>
              <a:rPr lang="en-US" dirty="0"/>
              <a:t> (like </a:t>
            </a:r>
            <a:r>
              <a:rPr lang="en-US" b="1" dirty="0"/>
              <a:t>null</a:t>
            </a:r>
            <a:r>
              <a:rPr lang="en-US" dirty="0"/>
              <a:t> or </a:t>
            </a:r>
            <a:r>
              <a:rPr lang="en-US" b="1" dirty="0"/>
              <a:t>void</a:t>
            </a:r>
            <a:r>
              <a:rPr lang="en-US" dirty="0"/>
              <a:t>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416732" y="2603500"/>
            <a:ext cx="2185851" cy="339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Note capitalization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66309" y="2773317"/>
            <a:ext cx="1645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322423" y="4019913"/>
            <a:ext cx="2560320" cy="583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 </a:t>
            </a:r>
            <a:r>
              <a:rPr lang="en-US" sz="1600" b="1" dirty="0"/>
              <a:t>char</a:t>
            </a:r>
            <a:r>
              <a:rPr lang="en-US" sz="1600" dirty="0"/>
              <a:t>! A character is a string of length 1.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79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</a:t>
            </a:r>
            <a:r>
              <a:rPr lang="en-US"/>
              <a:t>and Exponentiation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39915" y="4211220"/>
            <a:ext cx="2386149" cy="233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Integer Division with //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39915" y="3107802"/>
            <a:ext cx="2386149" cy="522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Mathematical Division with /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072639" y="280522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3</a:t>
            </a:r>
          </a:p>
          <a:p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2</a:t>
            </a:r>
          </a:p>
          <a:p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/ </a:t>
            </a:r>
            <a:r>
              <a:rPr lang="mr-IN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endParaRPr lang="mr-IN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1.5</a:t>
            </a:r>
          </a:p>
          <a:p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// </a:t>
            </a:r>
            <a:r>
              <a:rPr lang="mr-IN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endParaRPr lang="mr-IN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</a:p>
          <a:p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**</a:t>
            </a:r>
            <a:r>
              <a:rPr lang="mr-IN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endParaRPr lang="en-US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9</a:t>
            </a:r>
            <a:endParaRPr lang="mr-IN" dirty="0">
              <a:solidFill>
                <a:srgbClr val="00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3506994" y="3299625"/>
            <a:ext cx="1243682" cy="22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 flipV="1">
            <a:off x="3184634" y="4211220"/>
            <a:ext cx="1566043" cy="13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A6D100-CA31-6F4E-90D8-7E38E5A197B8}"/>
              </a:ext>
            </a:extLst>
          </p:cNvPr>
          <p:cNvSpPr/>
          <p:nvPr/>
        </p:nvSpPr>
        <p:spPr>
          <a:xfrm>
            <a:off x="4839915" y="5010387"/>
            <a:ext cx="2386149" cy="233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Exponentiation with **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082576-8633-D942-A1C8-D58969A76AD2}"/>
              </a:ext>
            </a:extLst>
          </p:cNvPr>
          <p:cNvCxnSpPr>
            <a:cxnSpLocks/>
          </p:cNvCxnSpPr>
          <p:nvPr/>
        </p:nvCxnSpPr>
        <p:spPr>
          <a:xfrm flipH="1" flipV="1">
            <a:off x="3015636" y="4839537"/>
            <a:ext cx="1735040" cy="28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495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Literals and Conversions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8870" y="2528734"/>
            <a:ext cx="33615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Base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literals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 0b1011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11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0o13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11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0xb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11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 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Conversions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(3.5)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3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('3')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3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float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('3.5')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3.5</a:t>
            </a:r>
            <a:endParaRPr lang="mr-IN" sz="1600" dirty="0">
              <a:solidFill>
                <a:srgbClr val="00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42857" y="2528734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bool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(1)</a:t>
            </a:r>
          </a:p>
          <a:p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endParaRPr lang="mr-IN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bool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(5)</a:t>
            </a:r>
          </a:p>
          <a:p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endParaRPr lang="mr-IN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bool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''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False</a:t>
            </a:r>
            <a:endParaRPr lang="mr-IN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(1.5)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'1.5’</a:t>
            </a:r>
            <a:endParaRPr lang="en-US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hex(11), oct(11), bin(11)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('0xb', '0o13', '0b1011')</a:t>
            </a:r>
            <a:endParaRPr lang="mr-IN" sz="1600" dirty="0">
              <a:solidFill>
                <a:srgbClr val="00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7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Variables are names </a:t>
            </a:r>
            <a:r>
              <a:rPr lang="en-US" i="1" dirty="0"/>
              <a:t>bound</a:t>
            </a:r>
            <a:r>
              <a:rPr lang="en-US" dirty="0"/>
              <a:t> to </a:t>
            </a:r>
            <a:r>
              <a:rPr lang="en-US" b="1" dirty="0"/>
              <a:t>values</a:t>
            </a:r>
          </a:p>
          <a:p>
            <a:pPr lvl="1"/>
            <a:r>
              <a:rPr lang="en-US" dirty="0"/>
              <a:t>they do </a:t>
            </a:r>
            <a:r>
              <a:rPr lang="en-US" b="1" dirty="0"/>
              <a:t>not</a:t>
            </a:r>
            <a:r>
              <a:rPr lang="en-US" dirty="0"/>
              <a:t> have permanent storage</a:t>
            </a:r>
          </a:p>
          <a:p>
            <a:pPr lvl="1"/>
            <a:r>
              <a:rPr lang="en-US" dirty="0"/>
              <a:t>they are like </a:t>
            </a:r>
            <a:r>
              <a:rPr lang="en-US" b="1" dirty="0"/>
              <a:t>pointers</a:t>
            </a:r>
          </a:p>
          <a:p>
            <a:r>
              <a:rPr lang="en-US" dirty="0"/>
              <a:t>Assignment </a:t>
            </a:r>
            <a:r>
              <a:rPr lang="en-US" b="1" dirty="0"/>
              <a:t>rebinds</a:t>
            </a:r>
            <a:r>
              <a:rPr lang="en-US" dirty="0"/>
              <a:t> a variable to a new value</a:t>
            </a:r>
          </a:p>
          <a:p>
            <a:pPr lvl="1"/>
            <a:r>
              <a:rPr lang="en-US" dirty="0"/>
              <a:t>an old value will be </a:t>
            </a:r>
            <a:r>
              <a:rPr lang="en-US" i="1" dirty="0"/>
              <a:t>garbage-collected</a:t>
            </a:r>
          </a:p>
        </p:txBody>
      </p:sp>
      <p:sp>
        <p:nvSpPr>
          <p:cNvPr id="4" name="Rectangle 3"/>
          <p:cNvSpPr/>
          <p:nvPr/>
        </p:nvSpPr>
        <p:spPr>
          <a:xfrm>
            <a:off x="7501777" y="3142689"/>
            <a:ext cx="2092797" cy="20621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3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4297538016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4297538016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hello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4329470136</a:t>
            </a:r>
            <a:endParaRPr lang="mr-IN" sz="1600" dirty="0">
              <a:solidFill>
                <a:srgbClr val="00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180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</a:t>
            </a:r>
            <a:r>
              <a:rPr lang="en-US" b="1" dirty="0"/>
              <a:t>Really</a:t>
            </a:r>
            <a:r>
              <a:rPr lang="en-US" dirty="0"/>
              <a:t> is an Object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4322" y="2514844"/>
            <a:ext cx="9848537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b="1" dirty="0">
                <a:solidFill>
                  <a:srgbClr val="000000"/>
                </a:solidFill>
                <a:latin typeface="Andale Mono" panose="020B0509000000000004" pitchFamily="49" charset="0"/>
              </a:rPr>
              <a:t>import math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b="1" dirty="0">
                <a:solidFill>
                  <a:srgbClr val="000000"/>
                </a:solidFill>
                <a:latin typeface="Andale Mono" panose="020B0509000000000004" pitchFamily="49" charset="0"/>
              </a:rPr>
              <a:t>items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 = {}	</a:t>
            </a:r>
            <a:r>
              <a:rPr lang="en-US" sz="1600" b="1" i="1" dirty="0">
                <a:solidFill>
                  <a:srgbClr val="000000"/>
                </a:solidFill>
                <a:latin typeface="Andale Mono" panose="020B0509000000000004" pitchFamily="49" charset="0"/>
              </a:rPr>
              <a:t># A dictionary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b="1" dirty="0">
                <a:solidFill>
                  <a:srgbClr val="000000"/>
                </a:solidFill>
                <a:latin typeface="Andale Mono" panose="020B0509000000000004" pitchFamily="49" charset="0"/>
              </a:rPr>
              <a:t>math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&lt;module 'math' from '/Library/Frameworks/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Python.framework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/Versions/3.6/lib/python3.6/lib-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dynload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/math.cpython-36m-darwin.so'&gt;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b="1" dirty="0">
                <a:solidFill>
                  <a:srgbClr val="000000"/>
                </a:solidFill>
                <a:latin typeface="Andale Mono" panose="020B0509000000000004" pitchFamily="49" charset="0"/>
              </a:rPr>
              <a:t>items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['math'] = math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b="1" dirty="0" err="1">
                <a:solidFill>
                  <a:srgbClr val="000000"/>
                </a:solidFill>
                <a:latin typeface="Andale Mono" panose="020B0509000000000004" pitchFamily="49" charset="0"/>
              </a:rPr>
              <a:t>ValueError</a:t>
            </a:r>
            <a:endParaRPr lang="en-US" sz="1600" b="1" dirty="0">
              <a:solidFill>
                <a:srgbClr val="000000"/>
              </a:solidFill>
              <a:latin typeface="Andale Mono" panose="020B050900000000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&lt;class '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ValueError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'&gt;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b="1" dirty="0">
                <a:solidFill>
                  <a:srgbClr val="000000"/>
                </a:solidFill>
                <a:latin typeface="Andale Mono" panose="020B0509000000000004" pitchFamily="49" charset="0"/>
              </a:rPr>
              <a:t>items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['error'] = 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ValueError</a:t>
            </a:r>
            <a:endParaRPr lang="en-US" sz="1600" dirty="0">
              <a:solidFill>
                <a:srgbClr val="000000"/>
              </a:solidFill>
              <a:latin typeface="Andale Mono" panose="020B050900000000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b="1" dirty="0">
                <a:solidFill>
                  <a:srgbClr val="000000"/>
                </a:solidFill>
                <a:latin typeface="Andale Mono" panose="020B0509000000000004" pitchFamily="49" charset="0"/>
              </a:rPr>
              <a:t>abs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&lt;built-in function abs&gt;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b="1" dirty="0">
                <a:solidFill>
                  <a:srgbClr val="000000"/>
                </a:solidFill>
                <a:latin typeface="Andale Mono" panose="020B0509000000000004" pitchFamily="49" charset="0"/>
              </a:rPr>
              <a:t>items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['abs'] = abs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C42589-380A-F242-A910-CD3F578AE4B0}"/>
              </a:ext>
            </a:extLst>
          </p:cNvPr>
          <p:cNvSpPr txBox="1"/>
          <p:nvPr/>
        </p:nvSpPr>
        <p:spPr>
          <a:xfrm>
            <a:off x="4784035" y="6003235"/>
            <a:ext cx="157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Continued...</a:t>
            </a:r>
          </a:p>
        </p:txBody>
      </p:sp>
    </p:spTree>
    <p:extLst>
      <p:ext uri="{BB962C8B-B14F-4D97-AF65-F5344CB8AC3E}">
        <p14:creationId xmlns:p14="http://schemas.microsoft.com/office/powerpoint/2010/main" val="1821955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44380" y="1364104"/>
            <a:ext cx="984853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b="1" dirty="0" err="1">
                <a:solidFill>
                  <a:srgbClr val="000000"/>
                </a:solidFill>
                <a:latin typeface="Andale Mono" panose="020B0509000000000004" pitchFamily="49" charset="0"/>
              </a:rPr>
              <a:t>nums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 = [1,2,3,4]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b="1" dirty="0" err="1">
                <a:solidFill>
                  <a:srgbClr val="000000"/>
                </a:solidFill>
                <a:latin typeface="Andale Mono" panose="020B0509000000000004" pitchFamily="49" charset="0"/>
              </a:rPr>
              <a:t>nums.append</a:t>
            </a:r>
            <a:endParaRPr lang="en-US" sz="1600" b="1" dirty="0">
              <a:solidFill>
                <a:srgbClr val="000000"/>
              </a:solidFill>
              <a:latin typeface="Andale Mono" panose="020B050900000000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&lt;built-in method append of list object at 0x101aa39c8&gt;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b="1" dirty="0">
                <a:solidFill>
                  <a:srgbClr val="000000"/>
                </a:solidFill>
                <a:latin typeface="Andale Mono" panose="020B0509000000000004" pitchFamily="49" charset="0"/>
              </a:rPr>
              <a:t>items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['abs'](-45)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45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b="1" dirty="0">
                <a:solidFill>
                  <a:srgbClr val="000000"/>
                </a:solidFill>
                <a:latin typeface="Andale Mono" panose="020B0509000000000004" pitchFamily="49" charset="0"/>
              </a:rPr>
              <a:t>items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['math'].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sqrt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(2)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1.4142135623730951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b="1" dirty="0">
                <a:solidFill>
                  <a:srgbClr val="000000"/>
                </a:solidFill>
                <a:latin typeface="Andale Mono" panose="020B05090000000000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00"/>
                </a:solidFill>
                <a:latin typeface="Andale Mono" panose="020B0509000000000004" pitchFamily="49" charset="0"/>
              </a:rPr>
              <a:t>...     x = </a:t>
            </a:r>
            <a:r>
              <a:rPr lang="en-US" sz="1600" b="1" dirty="0" err="1">
                <a:solidFill>
                  <a:srgbClr val="000000"/>
                </a:solidFill>
                <a:latin typeface="Andale Mono" panose="020B05090000000000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Andale Mono" panose="020B0509000000000004" pitchFamily="49" charset="0"/>
              </a:rPr>
              <a:t>("oops!")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... </a:t>
            </a:r>
            <a:r>
              <a:rPr lang="en-US" sz="1600" b="1" dirty="0">
                <a:solidFill>
                  <a:srgbClr val="000000"/>
                </a:solidFill>
                <a:latin typeface="Andale Mono" panose="020B0509000000000004" pitchFamily="49" charset="0"/>
              </a:rPr>
              <a:t>except items['error']: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...     </a:t>
            </a:r>
            <a:r>
              <a:rPr lang="en-US" sz="1600" b="1" dirty="0">
                <a:solidFill>
                  <a:srgbClr val="000000"/>
                </a:solidFill>
                <a:latin typeface="Andale Mono" panose="020B0509000000000004" pitchFamily="49" charset="0"/>
              </a:rPr>
              <a:t>print('conversion error')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... 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conversion error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b="1" dirty="0">
                <a:solidFill>
                  <a:srgbClr val="000000"/>
                </a:solidFill>
                <a:latin typeface="Andale Mono" panose="020B0509000000000004" pitchFamily="49" charset="0"/>
              </a:rPr>
              <a:t>items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['append'] = 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nums.append</a:t>
            </a:r>
            <a:endParaRPr lang="en-US" sz="1600" dirty="0">
              <a:solidFill>
                <a:srgbClr val="000000"/>
              </a:solidFill>
              <a:latin typeface="Andale Mono" panose="020B050900000000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b="1" dirty="0">
                <a:solidFill>
                  <a:srgbClr val="000000"/>
                </a:solidFill>
                <a:latin typeface="Andale Mono" panose="020B0509000000000004" pitchFamily="49" charset="0"/>
              </a:rPr>
              <a:t>items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['append'](100)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b="1" dirty="0" err="1">
                <a:solidFill>
                  <a:srgbClr val="000000"/>
                </a:solidFill>
                <a:latin typeface="Andale Mono" panose="020B0509000000000004" pitchFamily="49" charset="0"/>
              </a:rPr>
              <a:t>nums</a:t>
            </a:r>
            <a:endParaRPr lang="en-US" sz="1600" b="1" dirty="0">
              <a:solidFill>
                <a:srgbClr val="000000"/>
              </a:solidFill>
              <a:latin typeface="Andale Mono" panose="020B050900000000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[1, 2, 3, 4, 100]</a:t>
            </a:r>
          </a:p>
        </p:txBody>
      </p:sp>
    </p:spTree>
    <p:extLst>
      <p:ext uri="{BB962C8B-B14F-4D97-AF65-F5344CB8AC3E}">
        <p14:creationId xmlns:p14="http://schemas.microsoft.com/office/powerpoint/2010/main" val="2406144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/>
              <a:t>single</a:t>
            </a:r>
            <a:r>
              <a:rPr lang="en-US" dirty="0"/>
              <a:t> or </a:t>
            </a:r>
            <a:r>
              <a:rPr lang="en-US" b="1" dirty="0"/>
              <a:t>double</a:t>
            </a:r>
            <a:r>
              <a:rPr lang="en-US" dirty="0"/>
              <a:t> quotes	</a:t>
            </a:r>
          </a:p>
          <a:p>
            <a:pPr lvl="1"/>
            <a:r>
              <a:rPr lang="en-US" dirty="0"/>
              <a:t>allows nesting</a:t>
            </a:r>
          </a:p>
          <a:p>
            <a:r>
              <a:rPr lang="en-US" b="1" dirty="0"/>
              <a:t>Triple</a:t>
            </a:r>
            <a:r>
              <a:rPr lang="en-US" dirty="0"/>
              <a:t> quotes for </a:t>
            </a:r>
            <a:r>
              <a:rPr lang="en-US" b="1" dirty="0"/>
              <a:t>multi-line</a:t>
            </a:r>
            <a:r>
              <a:rPr lang="en-US" dirty="0"/>
              <a:t> strings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9211" y="2427162"/>
            <a:ext cx="2967062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'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jello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4329470472</a:t>
            </a:r>
          </a:p>
          <a:p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"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isn't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'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"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quote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endParaRPr lang="mr-IN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 ' ' + 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endParaRPr lang="mr-IN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isn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\'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"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quote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"'</a:t>
            </a:r>
            <a:endParaRPr lang="mr-IN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(_)</a:t>
            </a:r>
          </a:p>
          <a:p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isn't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"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quote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'''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endParaRPr lang="mr-IN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 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multi-line</a:t>
            </a:r>
            <a:endParaRPr lang="mr-IN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 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'''</a:t>
            </a:r>
            <a:endParaRPr lang="mr-IN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  <a:endParaRPr lang="mr-IN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nmulti-line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nstring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mr-IN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endParaRPr lang="mr-IN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multi-line</a:t>
            </a:r>
            <a:endParaRPr lang="mr-IN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string</a:t>
            </a:r>
            <a:endParaRPr lang="mr-IN" sz="1400" dirty="0">
              <a:solidFill>
                <a:srgbClr val="00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C12A79-E538-3C4C-BCDA-7B4238CA8D1F}"/>
              </a:ext>
            </a:extLst>
          </p:cNvPr>
          <p:cNvSpPr txBox="1"/>
          <p:nvPr/>
        </p:nvSpPr>
        <p:spPr>
          <a:xfrm>
            <a:off x="9264351" y="3910256"/>
            <a:ext cx="2668859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_ = last value computed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134E71-3081-204C-B04F-25994CDC4AFC}"/>
              </a:ext>
            </a:extLst>
          </p:cNvPr>
          <p:cNvCxnSpPr/>
          <p:nvPr/>
        </p:nvCxnSpPr>
        <p:spPr>
          <a:xfrm flipH="1">
            <a:off x="8074888" y="4073807"/>
            <a:ext cx="1063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63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Evolved from a government-funded project to teach programming to children (the “ABC” language)</a:t>
            </a:r>
          </a:p>
          <a:p>
            <a:r>
              <a:rPr lang="en-US" dirty="0"/>
              <a:t>The project tanked, but Guido van Rossum didn’t let it go</a:t>
            </a:r>
          </a:p>
          <a:p>
            <a:pPr lvl="1"/>
            <a:r>
              <a:rPr lang="en-US" dirty="0"/>
              <a:t>He began implementation of Python in 1989</a:t>
            </a:r>
          </a:p>
          <a:p>
            <a:r>
              <a:rPr lang="en-US" dirty="0"/>
              <a:t>Now in version 3.10.0</a:t>
            </a:r>
          </a:p>
          <a:p>
            <a:pPr lvl="1"/>
            <a:r>
              <a:rPr lang="en-US" dirty="0"/>
              <a:t>Download at </a:t>
            </a:r>
            <a:r>
              <a:rPr lang="en-US" u="sng" dirty="0">
                <a:hlinkClick r:id="rId2"/>
              </a:rPr>
              <a:t>python.org</a:t>
            </a:r>
            <a:endParaRPr lang="en-US" u="sng" dirty="0"/>
          </a:p>
          <a:p>
            <a:r>
              <a:rPr lang="en-US" dirty="0"/>
              <a:t>Python is </a:t>
            </a:r>
            <a:r>
              <a:rPr lang="en-US" b="1" dirty="0"/>
              <a:t>dynamically typed</a:t>
            </a:r>
          </a:p>
          <a:p>
            <a:pPr lvl="1"/>
            <a:r>
              <a:rPr lang="en-US" dirty="0"/>
              <a:t>No declarations, no compiler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3B9ECC-D113-6D4D-8723-78DCFF10EF5D}"/>
              </a:ext>
            </a:extLst>
          </p:cNvPr>
          <p:cNvSpPr txBox="1"/>
          <p:nvPr/>
        </p:nvSpPr>
        <p:spPr>
          <a:xfrm>
            <a:off x="5783765" y="4527395"/>
            <a:ext cx="472811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To get up to speed quickly:</a:t>
            </a:r>
          </a:p>
          <a:p>
            <a:endParaRPr lang="en-US" sz="1600" dirty="0"/>
          </a:p>
          <a:p>
            <a:r>
              <a:rPr lang="en-US" sz="1600" b="1" dirty="0"/>
              <a:t>https://</a:t>
            </a:r>
            <a:r>
              <a:rPr lang="en-US" sz="1600" b="1" dirty="0" err="1"/>
              <a:t>thispointer.com</a:t>
            </a:r>
            <a:r>
              <a:rPr lang="en-US" sz="1600" b="1" dirty="0"/>
              <a:t>/python-programming/</a:t>
            </a:r>
          </a:p>
        </p:txBody>
      </p:sp>
    </p:spTree>
    <p:extLst>
      <p:ext uri="{BB962C8B-B14F-4D97-AF65-F5344CB8AC3E}">
        <p14:creationId xmlns:p14="http://schemas.microsoft.com/office/powerpoint/2010/main" val="380353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f'</a:t>
            </a:r>
            <a:r>
              <a:rPr lang="mr-IN" b="1" dirty="0">
                <a:latin typeface="Andale Mono" charset="0"/>
                <a:ea typeface="Andale Mono" charset="0"/>
                <a:cs typeface="Andale Mono" charset="0"/>
              </a:rPr>
              <a:t>…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'</a:t>
            </a:r>
            <a:r>
              <a:rPr lang="en-US" dirty="0"/>
              <a:t> syntax</a:t>
            </a:r>
          </a:p>
          <a:p>
            <a:r>
              <a:rPr lang="en-US" dirty="0"/>
              <a:t>evaluates </a:t>
            </a:r>
            <a:r>
              <a:rPr lang="en-US" b="1" dirty="0"/>
              <a:t>expressions</a:t>
            </a:r>
            <a:r>
              <a:rPr lang="en-US" dirty="0"/>
              <a:t> inside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{}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68541" y="3719533"/>
            <a:ext cx="5862502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n = 2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x = 10.5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s = 'book'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result = 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en-US" sz="1600" dirty="0">
                <a:highlight>
                  <a:srgbClr val="FFFF00"/>
                </a:highlight>
                <a:latin typeface="Courier New" charset="0"/>
                <a:ea typeface="Courier New" charset="0"/>
                <a:cs typeface="Courier New" charset="0"/>
              </a:rPr>
              <a:t>'{n} {s}s costs ${n*x*1.06</a:t>
            </a:r>
            <a:r>
              <a:rPr lang="en-US" sz="1600" b="1" u="sng" dirty="0">
                <a:highlight>
                  <a:srgbClr val="FFFF00"/>
                </a:highlight>
                <a:latin typeface="Courier New" charset="0"/>
                <a:ea typeface="Courier New" charset="0"/>
                <a:cs typeface="Courier New" charset="0"/>
              </a:rPr>
              <a:t>:.2f</a:t>
            </a:r>
            <a:r>
              <a:rPr lang="en-US" sz="1600" dirty="0">
                <a:highlight>
                  <a:srgbClr val="FFFF00"/>
                </a:highlight>
                <a:latin typeface="Courier New" charset="0"/>
                <a:ea typeface="Courier New" charset="0"/>
                <a:cs typeface="Courier New" charset="0"/>
              </a:rPr>
              <a:t>}'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result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'2 books costs $22.26'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"{n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}"  	</a:t>
            </a:r>
            <a:r>
              <a:rPr lang="en-US" sz="1600" i="1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i="1" dirty="0">
                <a:highlight>
                  <a:srgbClr val="FFFF00"/>
                </a:highlight>
                <a:latin typeface="Courier New" charset="0"/>
                <a:ea typeface="Courier New" charset="0"/>
                <a:cs typeface="Courier New" charset="0"/>
              </a:rPr>
              <a:t>New in 3.8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'n=2'</a:t>
            </a:r>
          </a:p>
        </p:txBody>
      </p:sp>
    </p:spTree>
    <p:extLst>
      <p:ext uri="{BB962C8B-B14F-4D97-AF65-F5344CB8AC3E}">
        <p14:creationId xmlns:p14="http://schemas.microsoft.com/office/powerpoint/2010/main" val="1203899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tring Format Descrip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String Format Descriptors</a:t>
            </a:r>
          </a:p>
        </p:txBody>
      </p:sp>
      <p:sp>
        <p:nvSpPr>
          <p:cNvPr id="1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91" name="d, i     Decimal integer (int or long).…"/>
          <p:cNvSpPr/>
          <p:nvPr/>
        </p:nvSpPr>
        <p:spPr>
          <a:xfrm>
            <a:off x="1040520" y="2728166"/>
            <a:ext cx="10636469" cy="3187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l">
              <a:defRPr sz="2400"/>
            </a:pPr>
            <a:r>
              <a:rPr sz="1687" dirty="0"/>
              <a:t>d, </a:t>
            </a:r>
            <a:r>
              <a:rPr sz="1687" dirty="0" err="1"/>
              <a:t>i</a:t>
            </a:r>
            <a:r>
              <a:rPr sz="1687" dirty="0"/>
              <a:t>    	Decimal integer (</a:t>
            </a:r>
            <a:r>
              <a:rPr sz="1687" b="1" dirty="0" err="1"/>
              <a:t>int</a:t>
            </a:r>
            <a:r>
              <a:rPr sz="1687" dirty="0"/>
              <a:t> or </a:t>
            </a:r>
            <a:r>
              <a:rPr sz="1687" b="1" dirty="0"/>
              <a:t>long</a:t>
            </a:r>
            <a:r>
              <a:rPr sz="1687" dirty="0"/>
              <a:t>).</a:t>
            </a:r>
          </a:p>
          <a:p>
            <a:pPr algn="l">
              <a:defRPr sz="2400"/>
            </a:pPr>
            <a:r>
              <a:rPr sz="1687" dirty="0"/>
              <a:t>u          	Unsigned integer or long integer.</a:t>
            </a:r>
          </a:p>
          <a:p>
            <a:pPr algn="l">
              <a:defRPr sz="2400"/>
            </a:pPr>
            <a:r>
              <a:rPr sz="1687" dirty="0"/>
              <a:t>o          	Octal integer or long integer.</a:t>
            </a:r>
          </a:p>
          <a:p>
            <a:pPr algn="l">
              <a:defRPr sz="2400"/>
            </a:pPr>
            <a:r>
              <a:rPr sz="1687" dirty="0"/>
              <a:t>x          	Hexadecimal integer or long integer.</a:t>
            </a:r>
          </a:p>
          <a:p>
            <a:pPr algn="l">
              <a:defRPr sz="2400"/>
            </a:pPr>
            <a:r>
              <a:rPr sz="1687" dirty="0"/>
              <a:t>X         	Hexadecimal integer (uppercase hex-digit letters).</a:t>
            </a:r>
          </a:p>
          <a:p>
            <a:pPr>
              <a:tabLst>
                <a:tab pos="562550" algn="l"/>
              </a:tabLst>
              <a:defRPr sz="2400"/>
            </a:pPr>
            <a:r>
              <a:rPr sz="1687" dirty="0"/>
              <a:t>f          	Floating point as [-] </a:t>
            </a:r>
            <a:r>
              <a:rPr sz="1687" dirty="0" err="1"/>
              <a:t>m.dddddd</a:t>
            </a:r>
            <a:r>
              <a:rPr sz="1687" dirty="0"/>
              <a:t>.</a:t>
            </a:r>
          </a:p>
          <a:p>
            <a:pPr algn="l">
              <a:defRPr sz="2400"/>
            </a:pPr>
            <a:r>
              <a:rPr sz="1687" dirty="0"/>
              <a:t>e 		Floating point as [-] </a:t>
            </a:r>
            <a:r>
              <a:rPr sz="1687" dirty="0" err="1"/>
              <a:t>m.dddddd</a:t>
            </a:r>
            <a:r>
              <a:rPr sz="1687" dirty="0"/>
              <a:t> e± x x.</a:t>
            </a:r>
          </a:p>
          <a:p>
            <a:pPr algn="l">
              <a:defRPr sz="2400"/>
            </a:pPr>
            <a:r>
              <a:rPr sz="1687" dirty="0"/>
              <a:t>E 		Floating point as [-] </a:t>
            </a:r>
            <a:r>
              <a:rPr sz="1687" dirty="0" err="1"/>
              <a:t>m.dddddd</a:t>
            </a:r>
            <a:r>
              <a:rPr sz="1687" dirty="0"/>
              <a:t> E± x x.</a:t>
            </a:r>
          </a:p>
          <a:p>
            <a:pPr algn="l">
              <a:defRPr sz="2400"/>
            </a:pPr>
            <a:r>
              <a:rPr sz="1687" dirty="0"/>
              <a:t>g, G 	Uses e or E for exponents less than –4 or greater than the</a:t>
            </a:r>
            <a:r>
              <a:rPr lang="en-US" sz="1687" dirty="0"/>
              <a:t> </a:t>
            </a:r>
            <a:r>
              <a:rPr sz="1687" dirty="0"/>
              <a:t>precision; otherwise, use %f.</a:t>
            </a:r>
          </a:p>
          <a:p>
            <a:pPr algn="l">
              <a:defRPr sz="2400"/>
            </a:pPr>
            <a:r>
              <a:rPr sz="1687" dirty="0"/>
              <a:t>s 		String or any object with a </a:t>
            </a:r>
            <a:r>
              <a:rPr sz="1687" b="1" dirty="0"/>
              <a:t>__</a:t>
            </a:r>
            <a:r>
              <a:rPr sz="1687" b="1" dirty="0" err="1"/>
              <a:t>str</a:t>
            </a:r>
            <a:r>
              <a:rPr sz="1687" b="1" dirty="0"/>
              <a:t>__( )</a:t>
            </a:r>
            <a:r>
              <a:rPr sz="1687" dirty="0"/>
              <a:t> method.</a:t>
            </a:r>
          </a:p>
          <a:p>
            <a:pPr algn="l">
              <a:defRPr sz="2400"/>
            </a:pPr>
            <a:r>
              <a:rPr sz="1687" dirty="0"/>
              <a:t>r 		Produces the same string as produced by </a:t>
            </a:r>
            <a:r>
              <a:rPr sz="1687" b="1" dirty="0" err="1"/>
              <a:t>repr</a:t>
            </a:r>
            <a:r>
              <a:rPr sz="1687" b="1" dirty="0"/>
              <a:t>( )</a:t>
            </a:r>
            <a:r>
              <a:rPr sz="1687" dirty="0"/>
              <a:t>.</a:t>
            </a:r>
          </a:p>
          <a:p>
            <a:pPr algn="l">
              <a:defRPr sz="2400"/>
            </a:pPr>
            <a:r>
              <a:rPr sz="1687" dirty="0"/>
              <a:t>c 		Single character. Variable can be an int or a 1-character string.</a:t>
            </a:r>
          </a:p>
        </p:txBody>
      </p:sp>
    </p:spTree>
    <p:extLst>
      <p:ext uri="{BB962C8B-B14F-4D97-AF65-F5344CB8AC3E}">
        <p14:creationId xmlns:p14="http://schemas.microsoft.com/office/powerpoint/2010/main" val="206843610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he str.format( ) Metho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</a:t>
            </a:r>
            <a:r>
              <a:rPr b="1"/>
              <a:t>str.format( )</a:t>
            </a:r>
            <a:r>
              <a:t> Method</a:t>
            </a:r>
          </a:p>
        </p:txBody>
      </p:sp>
      <p:sp>
        <p:nvSpPr>
          <p:cNvPr id="198" name="Provides positional formatting capabilities (a la C#)"/>
          <p:cNvSpPr txBox="1">
            <a:spLocks noGrp="1"/>
          </p:cNvSpPr>
          <p:nvPr>
            <p:ph type="body" sz="quarter" idx="1"/>
          </p:nvPr>
        </p:nvSpPr>
        <p:spPr>
          <a:xfrm>
            <a:off x="1774031" y="2319187"/>
            <a:ext cx="8643938" cy="47327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50000"/>
              </a:lnSpc>
            </a:pPr>
            <a:r>
              <a:rPr dirty="0"/>
              <a:t>Provides </a:t>
            </a:r>
            <a:r>
              <a:rPr i="1" dirty="0"/>
              <a:t>positional</a:t>
            </a:r>
            <a:r>
              <a:rPr dirty="0"/>
              <a:t> formatting capabilities (a la C#)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22</a:t>
            </a:fld>
            <a:endParaRPr/>
          </a:p>
        </p:txBody>
      </p:sp>
      <p:sp>
        <p:nvSpPr>
          <p:cNvPr id="200" name="r = &quot;{0} {1} {2}&quot;.format('GOOG',100,490.10)…"/>
          <p:cNvSpPr/>
          <p:nvPr/>
        </p:nvSpPr>
        <p:spPr>
          <a:xfrm>
            <a:off x="2050852" y="2648767"/>
            <a:ext cx="8188140" cy="4162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1800">
                <a:solidFill>
                  <a:srgbClr val="010E6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266" dirty="0"/>
              <a:t>r = "{0} {1} {2}".format('GOOG',100,490.10)</a:t>
            </a:r>
          </a:p>
          <a:p>
            <a:pPr defTabSz="321457">
              <a:defRPr sz="1800">
                <a:solidFill>
                  <a:srgbClr val="010E6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266" dirty="0"/>
              <a:t>r = "{} {} {}".format('GOOG',100,490.10)	# Automatically advances</a:t>
            </a:r>
          </a:p>
          <a:p>
            <a:pPr defTabSz="321457">
              <a:defRPr sz="1800">
                <a:solidFill>
                  <a:srgbClr val="010E6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266" dirty="0"/>
              <a:t>r = "{name} {shares} {price}".format(name='</a:t>
            </a:r>
            <a:r>
              <a:rPr sz="1266" dirty="0" err="1"/>
              <a:t>GOOG',shares</a:t>
            </a:r>
            <a:r>
              <a:rPr sz="1266" dirty="0"/>
              <a:t>=100,price=490.10)</a:t>
            </a:r>
          </a:p>
          <a:p>
            <a:pPr defTabSz="321457">
              <a:defRPr sz="1800">
                <a:solidFill>
                  <a:srgbClr val="010E6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266" dirty="0"/>
              <a:t>r = "Hello {0}, your age is {age}".format("</a:t>
            </a:r>
            <a:r>
              <a:rPr sz="1266" dirty="0" err="1"/>
              <a:t>Elwood",age</a:t>
            </a:r>
            <a:r>
              <a:rPr sz="1266" dirty="0"/>
              <a:t>=47)</a:t>
            </a:r>
          </a:p>
          <a:p>
            <a:pPr defTabSz="321457">
              <a:defRPr sz="1800">
                <a:solidFill>
                  <a:srgbClr val="010E6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266" dirty="0"/>
              <a:t>r = "Use {{ and }} to output single curly </a:t>
            </a:r>
            <a:r>
              <a:rPr sz="1266" dirty="0" err="1"/>
              <a:t>braces".format</a:t>
            </a:r>
            <a:r>
              <a:rPr sz="1266" dirty="0"/>
              <a:t>()</a:t>
            </a:r>
          </a:p>
          <a:p>
            <a:pPr defTabSz="321457">
              <a:defRPr sz="1800">
                <a:solidFill>
                  <a:srgbClr val="010E6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sz="1266" dirty="0"/>
          </a:p>
          <a:p>
            <a:pPr defTabSz="321457">
              <a:defRPr sz="1800">
                <a:solidFill>
                  <a:srgbClr val="010E6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266" dirty="0"/>
              <a:t>stock = {'name' : 'GOOG',</a:t>
            </a:r>
          </a:p>
          <a:p>
            <a:pPr defTabSz="321457">
              <a:defRPr sz="1800">
                <a:solidFill>
                  <a:srgbClr val="010E6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266" dirty="0"/>
              <a:t>      'shares' : 100,</a:t>
            </a:r>
          </a:p>
          <a:p>
            <a:pPr defTabSz="321457">
              <a:defRPr sz="1800">
                <a:solidFill>
                  <a:srgbClr val="010E6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266" dirty="0"/>
              <a:t>      'price' : 490.10 }</a:t>
            </a:r>
          </a:p>
          <a:p>
            <a:pPr defTabSz="321457">
              <a:defRPr sz="1800">
                <a:solidFill>
                  <a:srgbClr val="010E6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266" dirty="0"/>
              <a:t>r = "{0[name]} {0[shares]} {0[price]}".format(stock)</a:t>
            </a:r>
          </a:p>
          <a:p>
            <a:pPr defTabSz="321457">
              <a:defRPr sz="1800">
                <a:solidFill>
                  <a:srgbClr val="010E6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sz="1266" dirty="0"/>
          </a:p>
          <a:p>
            <a:pPr defTabSz="321457">
              <a:defRPr sz="1800">
                <a:solidFill>
                  <a:srgbClr val="010E6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266" dirty="0"/>
              <a:t>x = 3 + 4j</a:t>
            </a:r>
          </a:p>
          <a:p>
            <a:pPr defTabSz="321457">
              <a:defRPr sz="1800">
                <a:solidFill>
                  <a:srgbClr val="010E6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266" dirty="0"/>
              <a:t>r = "{0.real} {0.imag}".format(x)</a:t>
            </a:r>
          </a:p>
          <a:p>
            <a:pPr defTabSz="321457">
              <a:defRPr sz="1800">
                <a:solidFill>
                  <a:srgbClr val="010E6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sz="1266" dirty="0"/>
          </a:p>
          <a:p>
            <a:pPr defTabSz="321457">
              <a:defRPr sz="1800">
                <a:solidFill>
                  <a:srgbClr val="010E6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266" dirty="0"/>
              <a:t>r = "{name:8} {shares:8d} {price:8.2f}".format(name="</a:t>
            </a:r>
            <a:r>
              <a:rPr sz="1266" dirty="0" err="1"/>
              <a:t>GOOG",shares</a:t>
            </a:r>
            <a:r>
              <a:rPr sz="1266" dirty="0"/>
              <a:t>=100,price=490.10)</a:t>
            </a:r>
          </a:p>
          <a:p>
            <a:pPr defTabSz="321457">
              <a:defRPr sz="1800">
                <a:solidFill>
                  <a:srgbClr val="010E6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sz="1266" dirty="0"/>
          </a:p>
          <a:p>
            <a:pPr defTabSz="321457">
              <a:defRPr sz="1800">
                <a:solidFill>
                  <a:srgbClr val="010E6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266" dirty="0"/>
              <a:t>name = "Elwood"</a:t>
            </a:r>
          </a:p>
          <a:p>
            <a:pPr defTabSz="321457">
              <a:defRPr sz="1800">
                <a:solidFill>
                  <a:srgbClr val="010E6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266" dirty="0"/>
              <a:t>r = "{0:&lt;10}".format(name)     # r = 'Elwood    </a:t>
            </a:r>
            <a:r>
              <a:rPr lang="en-US" sz="1266" dirty="0"/>
              <a:t>'</a:t>
            </a:r>
            <a:endParaRPr sz="1266" dirty="0"/>
          </a:p>
          <a:p>
            <a:pPr defTabSz="321457">
              <a:defRPr sz="1800">
                <a:solidFill>
                  <a:srgbClr val="010E6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266" dirty="0"/>
              <a:t>r = "{0:&gt;10}".format(name)     # r = '    Elwood'</a:t>
            </a:r>
          </a:p>
          <a:p>
            <a:pPr defTabSz="321457">
              <a:defRPr sz="1800">
                <a:solidFill>
                  <a:srgbClr val="010E6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266" dirty="0"/>
              <a:t>r = "{0:^10}".format(name)     # r = '  Elwood  '</a:t>
            </a:r>
          </a:p>
          <a:p>
            <a:pPr defTabSz="321457">
              <a:defRPr sz="1800">
                <a:solidFill>
                  <a:srgbClr val="010E6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266" dirty="0"/>
              <a:t>r = "{0:=^10}".format(name)    # r = '==Elwood=='</a:t>
            </a:r>
          </a:p>
        </p:txBody>
      </p:sp>
    </p:spTree>
    <p:extLst>
      <p:ext uri="{BB962C8B-B14F-4D97-AF65-F5344CB8AC3E}">
        <p14:creationId xmlns:p14="http://schemas.microsoft.com/office/powerpoint/2010/main" val="74209107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C7EE-2111-994B-9442-ECB1C9CF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CA05A-A62D-DE41-AADF-870265EDD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range</a:t>
            </a:r>
            <a:r>
              <a:rPr lang="en-US" dirty="0"/>
              <a:t> function returns a range </a:t>
            </a:r>
            <a:r>
              <a:rPr lang="en-US" b="1" dirty="0"/>
              <a:t>object</a:t>
            </a:r>
          </a:p>
          <a:p>
            <a:pPr lvl="1"/>
            <a:r>
              <a:rPr lang="en-US" dirty="0"/>
              <a:t>Can be </a:t>
            </a:r>
            <a:r>
              <a:rPr lang="en-US" i="1" dirty="0"/>
              <a:t>iterated</a:t>
            </a:r>
          </a:p>
          <a:p>
            <a:pPr lvl="1"/>
            <a:r>
              <a:rPr lang="en-US" dirty="0"/>
              <a:t>But is </a:t>
            </a:r>
            <a:r>
              <a:rPr lang="en-US" i="1" dirty="0"/>
              <a:t>not</a:t>
            </a:r>
            <a:r>
              <a:rPr lang="en-US" dirty="0"/>
              <a:t> consumed</a:t>
            </a:r>
            <a:br>
              <a:rPr lang="en-US" dirty="0"/>
            </a:br>
            <a:r>
              <a:rPr lang="en-US" dirty="0"/>
              <a:t>(some iterators are)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54B4D-6EF7-D34D-BAEA-208F3B67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09F9C0-E4A6-464B-A5AE-EDAD93B01B64}"/>
              </a:ext>
            </a:extLst>
          </p:cNvPr>
          <p:cNvSpPr/>
          <p:nvPr/>
        </p:nvSpPr>
        <p:spPr>
          <a:xfrm>
            <a:off x="4881572" y="3388310"/>
            <a:ext cx="4893491" cy="26314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&gt;&gt;&gt; r = range(10, 101, 10)</a:t>
            </a: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&gt;&gt;&gt; r</a:t>
            </a: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range(10, 101, 10)</a:t>
            </a: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&gt;&gt;&gt; list(r)</a:t>
            </a: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[10, 20, 30, 40, 50, 60, 70, 80, 90, 100]</a:t>
            </a: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&gt;&gt;&gt; list(r)</a:t>
            </a: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[10, 20, 30, 40, 50, 60, 70, 80, 90, 100]</a:t>
            </a: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&gt;&gt;&gt; sum(r)</a:t>
            </a: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550</a:t>
            </a: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&gt;&gt;&gt; sum(list(r))</a:t>
            </a: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550</a:t>
            </a:r>
            <a:endParaRPr lang="en-US" sz="15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238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D4A7-D461-7A41-B266-957E5D38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</a:t>
            </a:r>
            <a:r>
              <a:rPr lang="en-US" dirty="0"/>
              <a:t> vs. </a:t>
            </a:r>
            <a:r>
              <a:rPr lang="en-US" b="1" dirty="0" err="1"/>
              <a:t>repr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6C67E-118B-B946-BE1E-4689B0EB3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7295363" cy="3416300"/>
          </a:xfrm>
        </p:spPr>
        <p:txBody>
          <a:bodyPr/>
          <a:lstStyle/>
          <a:p>
            <a:r>
              <a:rPr lang="en-US" b="1" dirty="0"/>
              <a:t>str</a:t>
            </a:r>
            <a:r>
              <a:rPr lang="en-US" dirty="0"/>
              <a:t> yields a human-friendly string</a:t>
            </a:r>
          </a:p>
          <a:p>
            <a:r>
              <a:rPr lang="en-US" b="1" dirty="0" err="1"/>
              <a:t>repr</a:t>
            </a:r>
            <a:r>
              <a:rPr lang="en-US" dirty="0"/>
              <a:t> yields a string that represents (can </a:t>
            </a:r>
            <a:r>
              <a:rPr lang="en-US" i="1" dirty="0"/>
              <a:t>create</a:t>
            </a:r>
            <a:r>
              <a:rPr lang="en-US" dirty="0"/>
              <a:t>) the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2138E-4D99-D443-AF80-34D8A207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E06CD6-7CAE-1242-AE3B-861ED14A0FD4}"/>
              </a:ext>
            </a:extLst>
          </p:cNvPr>
          <p:cNvSpPr/>
          <p:nvPr/>
        </p:nvSpPr>
        <p:spPr>
          <a:xfrm>
            <a:off x="1576549" y="3646777"/>
            <a:ext cx="902276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import </a:t>
            </a:r>
            <a:r>
              <a:rPr lang="en-US" sz="1600" b="1" dirty="0">
                <a:solidFill>
                  <a:srgbClr val="000000"/>
                </a:solidFill>
                <a:latin typeface="Andale Mono" panose="020B0509000000000004" pitchFamily="49" charset="0"/>
              </a:rPr>
              <a:t>datetime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today = 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datetime.datetime.now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today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datetime.datetime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(2020, 1, 4, 0, 54, 16, 516957)		</a:t>
            </a:r>
            <a:r>
              <a:rPr lang="en-US" sz="1600" b="1" i="1" dirty="0">
                <a:solidFill>
                  <a:srgbClr val="000000"/>
                </a:solidFill>
                <a:latin typeface="Andale Mono" panose="020B0509000000000004" pitchFamily="49" charset="0"/>
              </a:rPr>
              <a:t># an object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b="1" dirty="0" err="1">
                <a:solidFill>
                  <a:srgbClr val="000000"/>
                </a:solidFill>
                <a:latin typeface="Andale Mono" panose="020B0509000000000004" pitchFamily="49" charset="0"/>
              </a:rPr>
              <a:t>repr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(today)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'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datetime.datetime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(2020, 1, 4, 0, 54, 16, 516957)'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b="1" u="sng" dirty="0">
                <a:solidFill>
                  <a:srgbClr val="000000"/>
                </a:solidFill>
                <a:latin typeface="Andale Mono" panose="020B0509000000000004" pitchFamily="49" charset="0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repr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(today))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datetime.datetime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(2020, 1, 4, 0, 54, 16, 516957)</a:t>
            </a:r>
            <a:r>
              <a:rPr lang="en-US" sz="1600" b="1" i="1" dirty="0">
                <a:solidFill>
                  <a:srgbClr val="000000"/>
                </a:solidFill>
                <a:latin typeface="Andale Mono" panose="020B0509000000000004" pitchFamily="49" charset="0"/>
              </a:rPr>
              <a:t> 	# the object</a:t>
            </a:r>
            <a:endParaRPr lang="en-US" sz="1600" dirty="0">
              <a:solidFill>
                <a:srgbClr val="000000"/>
              </a:solidFill>
              <a:latin typeface="Andale Mono" panose="020B050900000000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b="1" dirty="0">
                <a:solidFill>
                  <a:srgbClr val="000000"/>
                </a:solidFill>
                <a:latin typeface="Andale Mono" panose="020B05090000000000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(today)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'2020-01-04 00:54:16.516957'							</a:t>
            </a:r>
            <a:r>
              <a:rPr lang="en-US" sz="1600" b="1" i="1" dirty="0">
                <a:solidFill>
                  <a:srgbClr val="000000"/>
                </a:solidFill>
                <a:latin typeface="Andale Mono" panose="020B0509000000000004" pitchFamily="49" charset="0"/>
              </a:rPr>
              <a:t># meaningful string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09D170-2CB6-3948-BF87-543C75D25EBC}"/>
              </a:ext>
            </a:extLst>
          </p:cNvPr>
          <p:cNvSpPr txBox="1"/>
          <p:nvPr/>
        </p:nvSpPr>
        <p:spPr>
          <a:xfrm>
            <a:off x="167426" y="5074277"/>
            <a:ext cx="11590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Danger!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633EAB-F730-F248-9F3E-CF00144342C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326524" y="5258943"/>
            <a:ext cx="360608" cy="8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507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are Immutable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15886" y="2757160"/>
            <a:ext cx="758168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s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'hello'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id(s)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4329470136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s[0] = "j"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Traceback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(most recent call last):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  File "&lt;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stdin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&gt;", line 1, in &lt;module&gt;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TypeError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: '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 object does not support item assignment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s = '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jello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id(s)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4329470472</a:t>
            </a:r>
            <a:endParaRPr lang="en-US" sz="1600" dirty="0">
              <a:solidFill>
                <a:srgbClr val="00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7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Slices</a:t>
            </a:r>
            <a:br>
              <a:rPr lang="en-US" dirty="0"/>
            </a:br>
            <a:r>
              <a:rPr lang="en-US" sz="2000" i="1" dirty="0"/>
              <a:t>Works for All Sequences </a:t>
            </a:r>
            <a:r>
              <a:rPr lang="en-US" sz="2000" dirty="0"/>
              <a:t>(</a:t>
            </a:r>
            <a:r>
              <a:rPr lang="en-US" sz="2000" b="1" dirty="0" err="1"/>
              <a:t>str</a:t>
            </a:r>
            <a:r>
              <a:rPr lang="en-US" sz="2000" dirty="0"/>
              <a:t>, </a:t>
            </a:r>
            <a:r>
              <a:rPr lang="en-US" sz="2000" b="1" dirty="0"/>
              <a:t>list</a:t>
            </a:r>
            <a:r>
              <a:rPr lang="en-US" sz="2000" dirty="0"/>
              <a:t>, </a:t>
            </a:r>
            <a:r>
              <a:rPr lang="en-US" sz="2000" b="1" dirty="0"/>
              <a:t>tuple</a:t>
            </a:r>
            <a:r>
              <a:rPr lang="en-US" sz="20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Extracts </a:t>
            </a:r>
            <a:r>
              <a:rPr lang="en-US" b="1" dirty="0"/>
              <a:t>subsequences</a:t>
            </a:r>
            <a:endParaRPr lang="en-US" dirty="0"/>
          </a:p>
          <a:p>
            <a:r>
              <a:rPr lang="en-US" dirty="0"/>
              <a:t>Syntax: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s[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start:stop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]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stop </a:t>
            </a:r>
            <a:r>
              <a:rPr lang="en-US" dirty="0"/>
              <a:t>position is </a:t>
            </a:r>
            <a:r>
              <a:rPr lang="en-US" b="1" dirty="0"/>
              <a:t>not</a:t>
            </a:r>
            <a:r>
              <a:rPr lang="en-US" dirty="0"/>
              <a:t> included</a:t>
            </a:r>
          </a:p>
          <a:p>
            <a:pPr lvl="1"/>
            <a:r>
              <a:rPr lang="en-US" dirty="0"/>
              <a:t>the length extracted is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stop – start</a:t>
            </a:r>
          </a:p>
          <a:p>
            <a:pPr lvl="1"/>
            <a:r>
              <a:rPr lang="en-US" dirty="0">
                <a:ea typeface="Andale Mono" charset="0"/>
                <a:cs typeface="Andale Mono" charset="0"/>
              </a:rPr>
              <a:t>extract through the end with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s[start:]</a:t>
            </a:r>
            <a:endParaRPr lang="en-US" dirty="0">
              <a:ea typeface="Andale Mono" charset="0"/>
              <a:cs typeface="Andale Mono" charset="0"/>
            </a:endParaRPr>
          </a:p>
          <a:p>
            <a:r>
              <a:rPr lang="en-US" b="1" dirty="0"/>
              <a:t>Strides</a:t>
            </a:r>
            <a:r>
              <a:rPr lang="en-US" dirty="0"/>
              <a:t> (skipping):</a:t>
            </a:r>
          </a:p>
          <a:p>
            <a:pPr lvl="1"/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s[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start:stop:step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]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09509" y="2603500"/>
            <a:ext cx="2261155" cy="329320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abcdefg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[1:3]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bc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[1:2]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[1:1]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''</a:t>
            </a:r>
            <a:endParaRPr lang="mr-IN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[0:len(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):2]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aceg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[0::2]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aceg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[::2]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aceg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29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075724" cy="706964"/>
          </a:xfrm>
        </p:spPr>
        <p:txBody>
          <a:bodyPr/>
          <a:lstStyle/>
          <a:p>
            <a:r>
              <a:rPr lang="en-US" dirty="0"/>
              <a:t>Slicing with Negative Indices and Strides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[–1]</a:t>
            </a:r>
            <a:r>
              <a:rPr lang="en-US" dirty="0"/>
              <a:t> is the </a:t>
            </a:r>
            <a:r>
              <a:rPr lang="en-US" b="1" dirty="0"/>
              <a:t>last</a:t>
            </a:r>
            <a:r>
              <a:rPr lang="en-US" dirty="0"/>
              <a:t> character</a:t>
            </a:r>
          </a:p>
          <a:p>
            <a:pPr lvl="1"/>
            <a:r>
              <a:rPr lang="en-US" dirty="0"/>
              <a:t>s[-1] = s[</a:t>
            </a:r>
            <a:r>
              <a:rPr lang="en-US" dirty="0" err="1"/>
              <a:t>len</a:t>
            </a:r>
            <a:r>
              <a:rPr lang="en-US" dirty="0"/>
              <a:t>(s) </a:t>
            </a:r>
            <a:r>
              <a:rPr lang="mr-IN" dirty="0"/>
              <a:t>–</a:t>
            </a:r>
            <a:r>
              <a:rPr lang="en-US" dirty="0"/>
              <a:t> 1]</a:t>
            </a:r>
          </a:p>
          <a:p>
            <a:pPr lvl="1"/>
            <a:r>
              <a:rPr lang="en-US" dirty="0"/>
              <a:t>s[-2] = s[</a:t>
            </a:r>
            <a:r>
              <a:rPr lang="en-US" dirty="0" err="1"/>
              <a:t>len</a:t>
            </a:r>
            <a:r>
              <a:rPr lang="en-US" dirty="0"/>
              <a:t>(s) </a:t>
            </a:r>
            <a:r>
              <a:rPr lang="mr-IN" dirty="0"/>
              <a:t>–</a:t>
            </a:r>
            <a:r>
              <a:rPr lang="en-US" dirty="0"/>
              <a:t> 2]</a:t>
            </a:r>
          </a:p>
          <a:p>
            <a:pPr lvl="1"/>
            <a:r>
              <a:rPr lang="en-US" dirty="0"/>
              <a:t>s[-</a:t>
            </a:r>
            <a:r>
              <a:rPr lang="en-US" dirty="0" err="1"/>
              <a:t>len</a:t>
            </a:r>
            <a:r>
              <a:rPr lang="en-US" dirty="0"/>
              <a:t>(s)] = s[0]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042065"/>
              </p:ext>
            </p:extLst>
          </p:nvPr>
        </p:nvGraphicFramePr>
        <p:xfrm>
          <a:off x="1664356" y="4424680"/>
          <a:ext cx="3142777" cy="1108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3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String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8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Index: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1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Neg index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-4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-3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-2</a:t>
                      </a:r>
                      <a:endParaRPr lang="en-US" sz="1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-1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125712" y="2603500"/>
            <a:ext cx="2017827" cy="329320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help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[-1]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[-3]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[-1:-3]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endParaRPr lang="mr-IN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[-1:-3:-1]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pl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[-2::-1]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leh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[::-1]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pleh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endParaRPr lang="mr-IN" sz="1600" dirty="0">
              <a:solidFill>
                <a:srgbClr val="00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678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98688" y="299436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sz="20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mr-IN" sz="20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hello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mr-IN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endParaRPr lang="en-US" sz="20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20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[5: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mr-IN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:-1] == ?</a:t>
            </a:r>
          </a:p>
          <a:p>
            <a:r>
              <a:rPr lang="mr-IN" sz="20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[0:10:-1] == ?</a:t>
            </a:r>
          </a:p>
          <a:p>
            <a:r>
              <a:rPr lang="mr-IN" sz="20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[-2:10] == ?</a:t>
            </a:r>
          </a:p>
          <a:p>
            <a:r>
              <a:rPr lang="mr-IN" sz="20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[10:-2] == ?</a:t>
            </a:r>
            <a:endParaRPr lang="en-US" sz="20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20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[:2:-1] == ?</a:t>
            </a:r>
          </a:p>
          <a:p>
            <a:r>
              <a:rPr lang="mr-IN" sz="20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[::2] == ?</a:t>
            </a:r>
          </a:p>
          <a:p>
            <a:r>
              <a:rPr lang="mr-IN" sz="20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20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[::-2] == ?</a:t>
            </a:r>
          </a:p>
        </p:txBody>
      </p:sp>
    </p:spTree>
    <p:extLst>
      <p:ext uri="{BB962C8B-B14F-4D97-AF65-F5344CB8AC3E}">
        <p14:creationId xmlns:p14="http://schemas.microsoft.com/office/powerpoint/2010/main" val="1340544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split</a:t>
            </a:r>
          </a:p>
          <a:p>
            <a:pPr lvl="1"/>
            <a:r>
              <a:rPr lang="en-US" dirty="0"/>
              <a:t>separates a string into its parts</a:t>
            </a:r>
          </a:p>
          <a:p>
            <a:r>
              <a:rPr lang="en-US" b="1" dirty="0"/>
              <a:t>join</a:t>
            </a:r>
          </a:p>
          <a:p>
            <a:pPr lvl="1"/>
            <a:r>
              <a:rPr lang="en-US" dirty="0"/>
              <a:t>joins the parts back into a string</a:t>
            </a:r>
          </a:p>
          <a:p>
            <a:r>
              <a:rPr lang="en-US" b="1" dirty="0"/>
              <a:t>strip</a:t>
            </a:r>
          </a:p>
          <a:p>
            <a:pPr lvl="1"/>
            <a:r>
              <a:rPr lang="en-US" dirty="0"/>
              <a:t>removes outside whitespace</a:t>
            </a:r>
          </a:p>
          <a:p>
            <a:r>
              <a:rPr lang="en-US" b="1" dirty="0"/>
              <a:t>find</a:t>
            </a:r>
            <a:r>
              <a:rPr lang="en-US" dirty="0"/>
              <a:t>, </a:t>
            </a:r>
            <a:r>
              <a:rPr lang="en-US" b="1" dirty="0" err="1"/>
              <a:t>rfind</a:t>
            </a:r>
            <a:r>
              <a:rPr lang="en-US" dirty="0"/>
              <a:t>, </a:t>
            </a:r>
            <a:r>
              <a:rPr lang="en-US" b="1" dirty="0"/>
              <a:t>index</a:t>
            </a:r>
            <a:r>
              <a:rPr lang="en-US" dirty="0"/>
              <a:t>, </a:t>
            </a:r>
            <a:r>
              <a:rPr lang="en-US" b="1" dirty="0" err="1"/>
              <a:t>rindex</a:t>
            </a:r>
            <a:endParaRPr lang="en-US" b="1" dirty="0"/>
          </a:p>
          <a:p>
            <a:pPr lvl="1"/>
            <a:r>
              <a:rPr lang="en-US" dirty="0"/>
              <a:t>Searches for substrings</a:t>
            </a:r>
          </a:p>
        </p:txBody>
      </p:sp>
      <p:sp>
        <p:nvSpPr>
          <p:cNvPr id="5" name="Rectangle 4"/>
          <p:cNvSpPr/>
          <p:nvPr/>
        </p:nvSpPr>
        <p:spPr>
          <a:xfrm>
            <a:off x="5782491" y="2790319"/>
            <a:ext cx="4318940" cy="261610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s = "Now is the time"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s.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split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['Now', 'is', 'the', 'time']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'-'.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join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(_)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'Now-is-the-time'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_.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split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('-')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['Now', 'is', 'the', 'time']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s = " no like outer space  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s.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strip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'no like outer space'</a:t>
            </a:r>
            <a:endParaRPr lang="en-US" sz="1600" dirty="0">
              <a:solidFill>
                <a:srgbClr val="00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1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Readable</a:t>
            </a:r>
            <a:r>
              <a:rPr lang="en-US" dirty="0"/>
              <a:t> (”executable pseudocode”)</a:t>
            </a:r>
          </a:p>
          <a:p>
            <a:r>
              <a:rPr lang="en-US" b="1" dirty="0"/>
              <a:t>Easy</a:t>
            </a:r>
            <a:r>
              <a:rPr lang="en-US" dirty="0"/>
              <a:t> to learn</a:t>
            </a:r>
          </a:p>
          <a:p>
            <a:r>
              <a:rPr lang="en-US" b="1" dirty="0"/>
              <a:t>Robust</a:t>
            </a:r>
          </a:p>
          <a:p>
            <a:pPr lvl="1"/>
            <a:r>
              <a:rPr lang="en-US" b="1" dirty="0"/>
              <a:t>Massive</a:t>
            </a:r>
            <a:r>
              <a:rPr lang="en-US" dirty="0"/>
              <a:t> standard library and 3</a:t>
            </a:r>
            <a:r>
              <a:rPr lang="en-US" baseline="30000" dirty="0"/>
              <a:t>rd</a:t>
            </a:r>
            <a:r>
              <a:rPr lang="en-US" dirty="0"/>
              <a:t>-party support</a:t>
            </a:r>
          </a:p>
          <a:p>
            <a:pPr lvl="1"/>
            <a:r>
              <a:rPr lang="en-US" dirty="0"/>
              <a:t>You can do almost anything (scripts, number-crunching, web</a:t>
            </a:r>
            <a:r>
              <a:rPr lang="mr-IN" dirty="0"/>
              <a:t>…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Not used for real-time applications</a:t>
            </a:r>
          </a:p>
          <a:p>
            <a:pPr lvl="2"/>
            <a:r>
              <a:rPr lang="en-US" dirty="0"/>
              <a:t>Python is </a:t>
            </a:r>
            <a:r>
              <a:rPr lang="en-US" b="1" dirty="0"/>
              <a:t>interpreted</a:t>
            </a:r>
            <a:r>
              <a:rPr lang="en-US" dirty="0"/>
              <a:t>, not compiled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669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lower</a:t>
            </a:r>
            <a:r>
              <a:rPr lang="en-US" dirty="0"/>
              <a:t>/</a:t>
            </a:r>
            <a:r>
              <a:rPr lang="en-US" b="1" dirty="0"/>
              <a:t>upper</a:t>
            </a:r>
          </a:p>
          <a:p>
            <a:pPr lvl="1"/>
            <a:r>
              <a:rPr lang="en-US" dirty="0"/>
              <a:t>Converts to lower/upper-case</a:t>
            </a:r>
          </a:p>
          <a:p>
            <a:r>
              <a:rPr lang="en-US" b="1" dirty="0" err="1"/>
              <a:t>islower</a:t>
            </a:r>
            <a:r>
              <a:rPr lang="en-US" dirty="0"/>
              <a:t>/</a:t>
            </a:r>
            <a:r>
              <a:rPr lang="en-US" b="1" dirty="0" err="1"/>
              <a:t>isupper</a:t>
            </a:r>
            <a:endParaRPr lang="en-US" b="1" dirty="0"/>
          </a:p>
          <a:p>
            <a:pPr lvl="1"/>
            <a:r>
              <a:rPr lang="en-US" dirty="0"/>
              <a:t>obvious</a:t>
            </a:r>
          </a:p>
          <a:p>
            <a:r>
              <a:rPr lang="en-US" b="1" dirty="0" err="1"/>
              <a:t>isalpha</a:t>
            </a:r>
            <a:r>
              <a:rPr lang="en-US" b="1" dirty="0"/>
              <a:t>, </a:t>
            </a:r>
            <a:r>
              <a:rPr lang="en-US" b="1" dirty="0" err="1"/>
              <a:t>isdigit</a:t>
            </a:r>
            <a:r>
              <a:rPr lang="en-US" b="1" dirty="0"/>
              <a:t>, </a:t>
            </a:r>
            <a:r>
              <a:rPr lang="en-US" b="1" dirty="0" err="1"/>
              <a:t>isspace</a:t>
            </a:r>
            <a:r>
              <a:rPr lang="en-US" b="1" dirty="0"/>
              <a:t> </a:t>
            </a:r>
          </a:p>
          <a:p>
            <a:r>
              <a:rPr lang="en-US" b="1" dirty="0" err="1"/>
              <a:t>endswith</a:t>
            </a:r>
            <a:r>
              <a:rPr lang="en-US" b="1" dirty="0"/>
              <a:t>, </a:t>
            </a:r>
            <a:r>
              <a:rPr lang="en-US" b="1" dirty="0" err="1"/>
              <a:t>startswith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661673" y="2598067"/>
            <a:ext cx="4318940" cy="37856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s = "Now is the time"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s.upper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'NOW IS THE TIME'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s[0].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islower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False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s[1].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islower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'NOW'.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isupper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'Now'.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isupper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False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s.endswith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('me')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s.startswith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('me')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226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5B2F-98B1-C14A-AF79-7222563B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sorted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B07C-6A4E-A747-9929-9577E0342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sort any sequence:</a:t>
            </a:r>
          </a:p>
          <a:p>
            <a:pPr lvl="1"/>
            <a:r>
              <a:rPr lang="en-US" b="1" dirty="0"/>
              <a:t>string</a:t>
            </a:r>
            <a:r>
              <a:rPr lang="en-US" dirty="0"/>
              <a:t>, </a:t>
            </a:r>
            <a:r>
              <a:rPr lang="en-US" b="1" dirty="0"/>
              <a:t>list</a:t>
            </a:r>
            <a:r>
              <a:rPr lang="en-US" dirty="0"/>
              <a:t>, </a:t>
            </a:r>
            <a:r>
              <a:rPr lang="en-US" b="1" dirty="0"/>
              <a:t>tuple</a:t>
            </a:r>
            <a:r>
              <a:rPr lang="en-US" dirty="0"/>
              <a:t>, …</a:t>
            </a:r>
            <a:endParaRPr lang="en-US" b="1" dirty="0"/>
          </a:p>
          <a:p>
            <a:pPr lvl="1"/>
            <a:r>
              <a:rPr lang="en-US" dirty="0"/>
              <a:t>Returns a new </a:t>
            </a:r>
            <a:r>
              <a:rPr lang="en-US" b="1" dirty="0"/>
              <a:t>list</a:t>
            </a:r>
          </a:p>
          <a:p>
            <a:r>
              <a:rPr lang="en-US" dirty="0"/>
              <a:t>You can customize it:</a:t>
            </a:r>
          </a:p>
          <a:p>
            <a:pPr lvl="1"/>
            <a:r>
              <a:rPr lang="en-US" dirty="0"/>
              <a:t>Sort in </a:t>
            </a:r>
            <a:r>
              <a:rPr lang="en-US" b="1" dirty="0"/>
              <a:t>reverse</a:t>
            </a:r>
            <a:r>
              <a:rPr lang="en-US" dirty="0"/>
              <a:t> order</a:t>
            </a:r>
          </a:p>
          <a:p>
            <a:pPr lvl="1"/>
            <a:r>
              <a:rPr lang="en-US" dirty="0"/>
              <a:t>Specify a </a:t>
            </a:r>
            <a:r>
              <a:rPr lang="en-US" i="1" dirty="0"/>
              <a:t>key</a:t>
            </a:r>
            <a:r>
              <a:rPr lang="en-US" dirty="0"/>
              <a:t> </a:t>
            </a:r>
            <a:r>
              <a:rPr lang="en-US" b="1" dirty="0"/>
              <a:t>function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FA29F-BFFE-EF4A-8DF4-0D87C862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5BDD12-0B16-144B-B71C-1A068434349D}"/>
              </a:ext>
            </a:extLst>
          </p:cNvPr>
          <p:cNvSpPr/>
          <p:nvPr/>
        </p:nvSpPr>
        <p:spPr>
          <a:xfrm>
            <a:off x="5065837" y="2603500"/>
            <a:ext cx="5286703" cy="37548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400" b="1" dirty="0">
                <a:solidFill>
                  <a:srgbClr val="000000"/>
                </a:solidFill>
                <a:latin typeface="Andale Mono" panose="020B0509000000000004" pitchFamily="49" charset="0"/>
              </a:rPr>
              <a:t>sorted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('hello')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['e', 'h', 'l', 'l', 'o’]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400" b="1" dirty="0">
                <a:solidFill>
                  <a:srgbClr val="000000"/>
                </a:solidFill>
                <a:latin typeface="Andale Mono" panose="020B0509000000000004" pitchFamily="49" charset="0"/>
              </a:rPr>
              <a:t>sorted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('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hello',</a:t>
            </a:r>
            <a:r>
              <a:rPr lang="en-US" sz="1400" b="1" dirty="0" err="1">
                <a:solidFill>
                  <a:srgbClr val="000000"/>
                </a:solidFill>
                <a:latin typeface="Andale Mono" panose="020B0509000000000004" pitchFamily="49" charset="0"/>
              </a:rPr>
              <a:t>reverse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=True)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['o', 'l', 'l', 'h', 'e’]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400" b="1" dirty="0">
                <a:solidFill>
                  <a:srgbClr val="000000"/>
                </a:solidFill>
                <a:latin typeface="Andale Mono" panose="020B0509000000000004" pitchFamily="49" charset="0"/>
              </a:rPr>
              <a:t>stuff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 = [(1,'c'),(2,'b'), (4,'a'), (3,'a')]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400" b="1" dirty="0">
                <a:solidFill>
                  <a:srgbClr val="000000"/>
                </a:solidFill>
                <a:latin typeface="Andale Mono" panose="020B0509000000000004" pitchFamily="49" charset="0"/>
              </a:rPr>
              <a:t>sorted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(stuff)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[(1, 'c'), (2, 'b'), (3, 'a'), (4, 'a')]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400" b="1" dirty="0">
                <a:solidFill>
                  <a:srgbClr val="000000"/>
                </a:solidFill>
                <a:latin typeface="Andale Mono" panose="020B0509000000000004" pitchFamily="49" charset="0"/>
              </a:rPr>
              <a:t>sorted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stuff,</a:t>
            </a:r>
            <a:r>
              <a:rPr lang="en-US" sz="1400" b="1" dirty="0" err="1">
                <a:solidFill>
                  <a:srgbClr val="000000"/>
                </a:solidFill>
                <a:latin typeface="Andale Mono" panose="020B0509000000000004" pitchFamily="49" charset="0"/>
              </a:rPr>
              <a:t>reverse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=True)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[(4, 'a'), (3, 'a'), (2, 'b'), (1, 'c')]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def 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compkey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elem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): return 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elem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[1]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... 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400" b="1" dirty="0">
                <a:solidFill>
                  <a:srgbClr val="000000"/>
                </a:solidFill>
                <a:latin typeface="Andale Mono" panose="020B0509000000000004" pitchFamily="49" charset="0"/>
              </a:rPr>
              <a:t>sorted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stuff,</a:t>
            </a:r>
            <a:r>
              <a:rPr lang="en-US" sz="1400" b="1" dirty="0" err="1">
                <a:solidFill>
                  <a:srgbClr val="000000"/>
                </a:solidFill>
                <a:latin typeface="Andale Mono" panose="020B0509000000000004" pitchFamily="49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compkey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[(4, 'a'), (3, 'a'), (2, 'b'), (1, 'c')]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def 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compkey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elem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): return (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elem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[1],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elem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[0])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... 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400" b="1" dirty="0">
                <a:solidFill>
                  <a:srgbClr val="000000"/>
                </a:solidFill>
                <a:latin typeface="Andale Mono" panose="020B0509000000000004" pitchFamily="49" charset="0"/>
              </a:rPr>
              <a:t>sorted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stuff,</a:t>
            </a:r>
            <a:r>
              <a:rPr lang="en-US" sz="1400" b="1" dirty="0" err="1">
                <a:solidFill>
                  <a:srgbClr val="000000"/>
                </a:solidFill>
                <a:latin typeface="Andale Mono" panose="020B0509000000000004" pitchFamily="49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compkey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[(3, 'a'), (4, 'a'), (2, 'b'), (1, 'c')]</a:t>
            </a:r>
            <a:endParaRPr lang="en-US" sz="1400" dirty="0">
              <a:solidFill>
                <a:srgbClr val="000000"/>
              </a:solidFill>
              <a:effectLst/>
              <a:latin typeface="Andale Mono" panose="020B050900000000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E7C0E-0EDE-9E43-8715-92252B25BECB}"/>
              </a:ext>
            </a:extLst>
          </p:cNvPr>
          <p:cNvSpPr txBox="1"/>
          <p:nvPr/>
        </p:nvSpPr>
        <p:spPr>
          <a:xfrm>
            <a:off x="1271237" y="5174166"/>
            <a:ext cx="223024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sorted</a:t>
            </a:r>
            <a:r>
              <a:rPr lang="en-US" sz="1600" dirty="0"/>
              <a:t> is a </a:t>
            </a:r>
            <a:r>
              <a:rPr lang="en-US" sz="1600" i="1" dirty="0"/>
              <a:t>stable</a:t>
            </a:r>
            <a:r>
              <a:rPr lang="en-US" sz="1600" dirty="0"/>
              <a:t> sort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06216E-E948-7C4F-BD41-B827C794B5A7}"/>
              </a:ext>
            </a:extLst>
          </p:cNvPr>
          <p:cNvCxnSpPr/>
          <p:nvPr/>
        </p:nvCxnSpPr>
        <p:spPr>
          <a:xfrm>
            <a:off x="3635298" y="5336009"/>
            <a:ext cx="1367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802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28900"/>
            <a:ext cx="8825659" cy="3416300"/>
          </a:xfrm>
        </p:spPr>
        <p:txBody>
          <a:bodyPr/>
          <a:lstStyle/>
          <a:p>
            <a:r>
              <a:rPr lang="en-US" b="1" dirty="0"/>
              <a:t>input</a:t>
            </a:r>
            <a:r>
              <a:rPr lang="en-US" dirty="0"/>
              <a:t> function</a:t>
            </a:r>
          </a:p>
          <a:p>
            <a:r>
              <a:rPr lang="en-US" dirty="0"/>
              <a:t>returns a </a:t>
            </a:r>
            <a:r>
              <a:rPr lang="en-US" b="1" dirty="0"/>
              <a:t>string</a:t>
            </a:r>
            <a:r>
              <a:rPr lang="en-US" dirty="0"/>
              <a:t> (like </a:t>
            </a:r>
            <a:r>
              <a:rPr lang="en-US" dirty="0" err="1"/>
              <a:t>readLine</a:t>
            </a:r>
            <a:r>
              <a:rPr lang="en-US" dirty="0"/>
              <a:t>, </a:t>
            </a:r>
            <a:r>
              <a:rPr lang="en-US" dirty="0" err="1"/>
              <a:t>getline</a:t>
            </a:r>
            <a:r>
              <a:rPr lang="en-US" dirty="0"/>
              <a:t>, etc. in other languages)</a:t>
            </a:r>
          </a:p>
          <a:p>
            <a:r>
              <a:rPr lang="en-US" dirty="0"/>
              <a:t>Can convert to data with constructors or </a:t>
            </a:r>
            <a:r>
              <a:rPr lang="en-US" b="1" dirty="0" err="1"/>
              <a:t>eval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78713" y="3422346"/>
            <a:ext cx="3455987" cy="329320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s = input('Enter a number: ')</a:t>
            </a:r>
          </a:p>
          <a:p>
            <a:r>
              <a:rPr lang="en-US" sz="1600" dirty="0"/>
              <a:t>Enter a number: 7</a:t>
            </a:r>
          </a:p>
          <a:p>
            <a:r>
              <a:rPr lang="en-US" sz="1600" dirty="0"/>
              <a:t>&gt;&gt;&gt; s</a:t>
            </a:r>
          </a:p>
          <a:p>
            <a:r>
              <a:rPr lang="en-US" sz="1600" dirty="0"/>
              <a:t>'7’</a:t>
            </a:r>
          </a:p>
          <a:p>
            <a:r>
              <a:rPr lang="en-US" sz="1600" dirty="0"/>
              <a:t>&gt;&gt;&gt; </a:t>
            </a:r>
            <a:r>
              <a:rPr lang="en-US" sz="1600" dirty="0" err="1"/>
              <a:t>eval</a:t>
            </a:r>
            <a:r>
              <a:rPr lang="en-US" sz="1600" dirty="0"/>
              <a:t>(s)</a:t>
            </a:r>
          </a:p>
          <a:p>
            <a:r>
              <a:rPr lang="en-US" sz="1600" dirty="0"/>
              <a:t>7</a:t>
            </a:r>
          </a:p>
          <a:p>
            <a:r>
              <a:rPr lang="en-US" sz="1600" dirty="0"/>
              <a:t>&gt;&gt;&gt; </a:t>
            </a:r>
            <a:r>
              <a:rPr lang="en-US" sz="1600" dirty="0" err="1"/>
              <a:t>int</a:t>
            </a:r>
            <a:r>
              <a:rPr lang="en-US" sz="1600" dirty="0"/>
              <a:t>(s)</a:t>
            </a:r>
          </a:p>
          <a:p>
            <a:r>
              <a:rPr lang="en-US" sz="1600" dirty="0"/>
              <a:t>7</a:t>
            </a:r>
          </a:p>
          <a:p>
            <a:r>
              <a:rPr lang="en-US" sz="1600" dirty="0"/>
              <a:t>&gt;&gt;&gt; s = "{1:'one', 2:'two'}”</a:t>
            </a:r>
          </a:p>
          <a:p>
            <a:r>
              <a:rPr lang="en-US" sz="1600" dirty="0"/>
              <a:t>&gt;&gt;&gt; </a:t>
            </a:r>
            <a:r>
              <a:rPr lang="en-US" sz="1600" dirty="0" err="1"/>
              <a:t>eval</a:t>
            </a:r>
            <a:r>
              <a:rPr lang="en-US" sz="1600" dirty="0"/>
              <a:t>(s)</a:t>
            </a:r>
          </a:p>
          <a:p>
            <a:r>
              <a:rPr lang="en-US" sz="1600" dirty="0"/>
              <a:t>{1: 'one', 2: 'two'}</a:t>
            </a:r>
          </a:p>
          <a:p>
            <a:r>
              <a:rPr lang="en-US" sz="1600" dirty="0"/>
              <a:t>&gt;&gt;&gt; type(_)</a:t>
            </a:r>
          </a:p>
          <a:p>
            <a:r>
              <a:rPr lang="en-US" sz="1600" dirty="0"/>
              <a:t>&lt;class '</a:t>
            </a:r>
            <a:r>
              <a:rPr lang="en-US" sz="1600" dirty="0" err="1"/>
              <a:t>dict</a:t>
            </a:r>
            <a:r>
              <a:rPr lang="en-US" sz="1600" dirty="0"/>
              <a:t>'&gt;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714500" y="4557745"/>
            <a:ext cx="3708400" cy="876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Evaluates just as it would in the interactive interpreter</a:t>
            </a:r>
          </a:p>
          <a:p>
            <a:pPr algn="ctr"/>
            <a:r>
              <a:rPr lang="en-US" dirty="0"/>
              <a:t>(beware </a:t>
            </a:r>
            <a:r>
              <a:rPr lang="en-US" b="1" dirty="0"/>
              <a:t>security</a:t>
            </a:r>
            <a:r>
              <a:rPr lang="en-US" dirty="0"/>
              <a:t> issues!)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5576552" y="5203065"/>
            <a:ext cx="1827138" cy="51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44956A-5FE0-884B-AD03-D1C037DA1A8D}"/>
              </a:ext>
            </a:extLst>
          </p:cNvPr>
          <p:cNvCxnSpPr>
            <a:cxnSpLocks/>
          </p:cNvCxnSpPr>
          <p:nvPr/>
        </p:nvCxnSpPr>
        <p:spPr>
          <a:xfrm flipV="1">
            <a:off x="5576552" y="4557745"/>
            <a:ext cx="1827138" cy="38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741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5C3E-7CFB-6B42-917D-99826519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  <a:br>
              <a:rPr lang="en-US" dirty="0"/>
            </a:br>
            <a:r>
              <a:rPr lang="en-US" sz="2000" i="1" dirty="0"/>
              <a:t>A First Look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002A1-50B9-6243-95AD-08101A85D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 Tables holding &lt;</a:t>
            </a:r>
            <a:r>
              <a:rPr lang="en-US" dirty="0" err="1"/>
              <a:t>key,value</a:t>
            </a:r>
            <a:r>
              <a:rPr lang="en-US" dirty="0"/>
              <a:t>&gt; pairs</a:t>
            </a:r>
          </a:p>
          <a:p>
            <a:pPr lvl="1"/>
            <a:r>
              <a:rPr lang="en-US" dirty="0"/>
              <a:t>Aka “maps”, “associative arrays”</a:t>
            </a:r>
          </a:p>
          <a:p>
            <a:r>
              <a:rPr lang="en-US" dirty="0"/>
              <a:t>Uses key as an “index”</a:t>
            </a:r>
          </a:p>
          <a:p>
            <a:pPr lvl="1"/>
            <a:r>
              <a:rPr lang="en-US" b="1" dirty="0"/>
              <a:t>d[key]</a:t>
            </a:r>
            <a:r>
              <a:rPr lang="en-US" dirty="0"/>
              <a:t> reads or writes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EFA19-6986-C74C-83EF-6231114A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FD488C-78EE-FC4E-BC4A-938316204748}"/>
              </a:ext>
            </a:extLst>
          </p:cNvPr>
          <p:cNvSpPr/>
          <p:nvPr/>
        </p:nvSpPr>
        <p:spPr>
          <a:xfrm>
            <a:off x="6203324" y="2508310"/>
            <a:ext cx="400962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&gt;&gt;&gt; d = {1:"one", 2:"two"}</a:t>
            </a:r>
          </a:p>
          <a:p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&gt;&gt;&gt; d[3] = "three"</a:t>
            </a:r>
          </a:p>
          <a:p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&gt;&gt;&gt; d</a:t>
            </a:r>
          </a:p>
          <a:p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{1: 'one', 2: 'two', 3: 'three'}</a:t>
            </a:r>
          </a:p>
          <a:p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&gt;&gt;&gt; </a:t>
            </a:r>
            <a:r>
              <a:rPr lang="en-US" sz="1300" dirty="0" err="1">
                <a:solidFill>
                  <a:srgbClr val="000000"/>
                </a:solidFill>
                <a:latin typeface="Menlo" panose="020B0609030804020204" pitchFamily="49" charset="0"/>
              </a:rPr>
              <a:t>d.keys</a:t>
            </a:r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Menlo" panose="020B0609030804020204" pitchFamily="49" charset="0"/>
              </a:rPr>
              <a:t>dict_keys</a:t>
            </a:r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([1, 2, 3])</a:t>
            </a:r>
          </a:p>
          <a:p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&gt;&gt;&gt; list(_)</a:t>
            </a:r>
          </a:p>
          <a:p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[1, 2, 3]</a:t>
            </a:r>
          </a:p>
          <a:p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&gt;&gt;&gt; tuple(</a:t>
            </a:r>
            <a:r>
              <a:rPr lang="en-US" sz="1300" dirty="0" err="1">
                <a:solidFill>
                  <a:srgbClr val="000000"/>
                </a:solidFill>
                <a:latin typeface="Menlo" panose="020B0609030804020204" pitchFamily="49" charset="0"/>
              </a:rPr>
              <a:t>d.values</a:t>
            </a:r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())</a:t>
            </a:r>
          </a:p>
          <a:p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('one', 'two', 'three')</a:t>
            </a:r>
          </a:p>
          <a:p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&gt;&gt;&gt; 2 in d</a:t>
            </a:r>
          </a:p>
          <a:p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True</a:t>
            </a:r>
          </a:p>
          <a:p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&gt;&gt;&gt; 4 in d</a:t>
            </a:r>
          </a:p>
          <a:p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False</a:t>
            </a:r>
          </a:p>
          <a:p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&gt;&gt;&gt; for </a:t>
            </a:r>
            <a:r>
              <a:rPr lang="en-US" sz="1300" dirty="0" err="1">
                <a:solidFill>
                  <a:srgbClr val="000000"/>
                </a:solidFill>
                <a:latin typeface="Menlo" panose="020B0609030804020204" pitchFamily="49" charset="0"/>
              </a:rPr>
              <a:t>k,v</a:t>
            </a:r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 in </a:t>
            </a:r>
            <a:r>
              <a:rPr lang="en-US" sz="1300" dirty="0" err="1">
                <a:solidFill>
                  <a:srgbClr val="000000"/>
                </a:solidFill>
                <a:latin typeface="Menlo" panose="020B0609030804020204" pitchFamily="49" charset="0"/>
              </a:rPr>
              <a:t>d.items</a:t>
            </a:r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():</a:t>
            </a:r>
          </a:p>
          <a:p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...     print(f"({k}, {v})")</a:t>
            </a:r>
          </a:p>
          <a:p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... </a:t>
            </a:r>
          </a:p>
          <a:p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(1, one)</a:t>
            </a:r>
          </a:p>
          <a:p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(2, two)</a:t>
            </a:r>
          </a:p>
          <a:p>
            <a:r>
              <a:rPr 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(3, three)</a:t>
            </a:r>
            <a:endParaRPr lang="en-US" sz="13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871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AA4B-43C0-AD48-8A2D-2EE3F440D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Input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CC172-8EA8-7E4D-B910-F66AC9E6B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open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Close with the </a:t>
            </a:r>
            <a:r>
              <a:rPr lang="en-US" b="1" dirty="0"/>
              <a:t>close</a:t>
            </a:r>
            <a:r>
              <a:rPr lang="en-US" dirty="0"/>
              <a:t> method, or, better yet, use a </a:t>
            </a:r>
            <a:r>
              <a:rPr lang="en-US" b="1" dirty="0"/>
              <a:t>with</a:t>
            </a:r>
            <a:r>
              <a:rPr lang="en-US" dirty="0"/>
              <a:t> context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b="1" dirty="0" err="1"/>
              <a:t>readline</a:t>
            </a:r>
            <a:r>
              <a:rPr lang="en-US" dirty="0"/>
              <a:t>		Reads and returns the </a:t>
            </a:r>
            <a:r>
              <a:rPr lang="en-US" b="1" dirty="0"/>
              <a:t>next line </a:t>
            </a:r>
            <a:r>
              <a:rPr lang="en-US" dirty="0"/>
              <a:t>in the file</a:t>
            </a:r>
          </a:p>
          <a:p>
            <a:pPr lvl="1"/>
            <a:r>
              <a:rPr lang="en-US" b="1" dirty="0" err="1"/>
              <a:t>readlines</a:t>
            </a:r>
            <a:r>
              <a:rPr lang="en-US" dirty="0"/>
              <a:t> 		Returns all the lines in a </a:t>
            </a:r>
            <a:r>
              <a:rPr lang="en-US" b="1" dirty="0"/>
              <a:t>list</a:t>
            </a:r>
            <a:r>
              <a:rPr lang="en-US" dirty="0"/>
              <a:t> of strings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			Reads the entire file into a </a:t>
            </a:r>
            <a:r>
              <a:rPr lang="en-US" b="1" dirty="0"/>
              <a:t>single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D2C13-73DE-764A-AD74-87EFFB59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56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34E41-AE0D-A44F-9771-7B8A289A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Input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11045-17FD-4E40-BBCC-D0CED4370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are equivalent: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52F97-F73A-CA46-8D94-5CA35991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5457E-C83C-BD4B-8E7D-D5D90ECD6C71}"/>
              </a:ext>
            </a:extLst>
          </p:cNvPr>
          <p:cNvSpPr/>
          <p:nvPr/>
        </p:nvSpPr>
        <p:spPr>
          <a:xfrm>
            <a:off x="1250731" y="3320956"/>
            <a:ext cx="289034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f = open('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words.txt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')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lines = 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f.</a:t>
            </a:r>
            <a:r>
              <a:rPr lang="en-US" sz="1400" b="1" dirty="0" err="1">
                <a:solidFill>
                  <a:srgbClr val="000000"/>
                </a:solidFill>
                <a:latin typeface="Andale Mono" panose="020B0509000000000004" pitchFamily="49" charset="0"/>
              </a:rPr>
              <a:t>readlines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f.close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len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(lines)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81486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06C977-4229-484C-9888-A11F1A5DA4CB}"/>
              </a:ext>
            </a:extLst>
          </p:cNvPr>
          <p:cNvSpPr/>
          <p:nvPr/>
        </p:nvSpPr>
        <p:spPr>
          <a:xfrm>
            <a:off x="4236853" y="3320956"/>
            <a:ext cx="362606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with open('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words.txt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') as f: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...     s = 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f.</a:t>
            </a:r>
            <a:r>
              <a:rPr lang="en-US" sz="1400" b="1" dirty="0" err="1">
                <a:solidFill>
                  <a:srgbClr val="000000"/>
                </a:solidFill>
                <a:latin typeface="Andale Mono" panose="020B0509000000000004" pitchFamily="49" charset="0"/>
              </a:rPr>
              <a:t>read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...     print(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s.</a:t>
            </a:r>
            <a:r>
              <a:rPr lang="en-US" sz="1400" b="1" dirty="0" err="1">
                <a:solidFill>
                  <a:srgbClr val="000000"/>
                </a:solidFill>
                <a:latin typeface="Andale Mono" panose="020B05090000000000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('\n'))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... 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81486</a:t>
            </a:r>
            <a:endParaRPr lang="en-US" sz="1400" dirty="0">
              <a:solidFill>
                <a:srgbClr val="000000"/>
              </a:solidFill>
              <a:effectLst/>
              <a:latin typeface="Andale Mono" panose="020B050900000000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73F6FC-2964-CA45-83C2-3D4F6BF1DF68}"/>
              </a:ext>
            </a:extLst>
          </p:cNvPr>
          <p:cNvSpPr/>
          <p:nvPr/>
        </p:nvSpPr>
        <p:spPr>
          <a:xfrm>
            <a:off x="7862922" y="3320956"/>
            <a:ext cx="362606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with open('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words.txt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') as f: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...     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lcount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 = 0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...     for </a:t>
            </a:r>
            <a:r>
              <a:rPr lang="en-US" sz="1400" b="1" dirty="0">
                <a:solidFill>
                  <a:srgbClr val="000000"/>
                </a:solidFill>
                <a:latin typeface="Andale Mono" panose="020B0509000000000004" pitchFamily="49" charset="0"/>
              </a:rPr>
              <a:t>line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 in f: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...         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lcount</a:t>
            </a:r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 += 1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... </a:t>
            </a: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Andale Mono" panose="020B0509000000000004" pitchFamily="49" charset="0"/>
              </a:rPr>
              <a:t>lcount</a:t>
            </a:r>
            <a:endParaRPr lang="en-US" sz="1400" dirty="0">
              <a:solidFill>
                <a:srgbClr val="000000"/>
              </a:solidFill>
              <a:latin typeface="Andale Mono" panose="020B050900000000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Andale Mono" panose="020B0509000000000004" pitchFamily="49" charset="0"/>
              </a:rPr>
              <a:t>81486</a:t>
            </a:r>
            <a:endParaRPr lang="en-US" sz="1400" dirty="0">
              <a:solidFill>
                <a:srgbClr val="000000"/>
              </a:solidFill>
              <a:effectLst/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230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while</a:t>
            </a:r>
            <a:r>
              <a:rPr lang="en-US" dirty="0"/>
              <a:t> for general </a:t>
            </a:r>
            <a:r>
              <a:rPr lang="en-US" i="1" dirty="0"/>
              <a:t>loops</a:t>
            </a:r>
            <a:r>
              <a:rPr lang="en-US" dirty="0"/>
              <a:t>; </a:t>
            </a:r>
            <a:r>
              <a:rPr lang="en-US" b="1" dirty="0"/>
              <a:t>for</a:t>
            </a:r>
            <a:r>
              <a:rPr lang="en-US" dirty="0"/>
              <a:t> for </a:t>
            </a:r>
            <a:r>
              <a:rPr lang="en-US" i="1" dirty="0"/>
              <a:t>iterating</a:t>
            </a:r>
            <a:r>
              <a:rPr lang="en-US" dirty="0"/>
              <a:t> through </a:t>
            </a:r>
            <a:r>
              <a:rPr lang="en-US" i="1" dirty="0"/>
              <a:t>sequences</a:t>
            </a:r>
            <a:endParaRPr lang="en-US" b="1" i="1" dirty="0"/>
          </a:p>
          <a:p>
            <a:r>
              <a:rPr lang="en-US" dirty="0"/>
              <a:t>Both can have an </a:t>
            </a:r>
            <a:r>
              <a:rPr lang="en-US" b="1" dirty="0"/>
              <a:t>else</a:t>
            </a:r>
            <a:r>
              <a:rPr lang="en-US" dirty="0"/>
              <a:t> clause</a:t>
            </a:r>
          </a:p>
          <a:p>
            <a:pPr lvl="1"/>
            <a:r>
              <a:rPr lang="en-US" dirty="0"/>
              <a:t>for checking if the loop </a:t>
            </a:r>
            <a:r>
              <a:rPr lang="en-US" i="1" dirty="0"/>
              <a:t>completed</a:t>
            </a:r>
            <a:r>
              <a:rPr lang="en-US" dirty="0"/>
              <a:t>, instead of being exited via </a:t>
            </a:r>
            <a:r>
              <a:rPr lang="en-US" b="1" dirty="0"/>
              <a:t>break</a:t>
            </a:r>
          </a:p>
        </p:txBody>
      </p:sp>
      <p:sp>
        <p:nvSpPr>
          <p:cNvPr id="5" name="Rectangle 4"/>
          <p:cNvSpPr/>
          <p:nvPr/>
        </p:nvSpPr>
        <p:spPr>
          <a:xfrm>
            <a:off x="1662743" y="4070350"/>
            <a:ext cx="8027357" cy="20621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line in open("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foo.txt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"):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stripped =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line.strip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		</a:t>
            </a:r>
            <a:r>
              <a:rPr lang="en-US" sz="1600" i="1" dirty="0">
                <a:latin typeface="Courier New" charset="0"/>
                <a:ea typeface="Courier New" charset="0"/>
                <a:cs typeface="Courier New" charset="0"/>
              </a:rPr>
              <a:t># Visible after for loop ends!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if not stripped: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 break     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1600" i="1" dirty="0">
                <a:latin typeface="Courier New" charset="0"/>
                <a:ea typeface="Courier New" charset="0"/>
                <a:cs typeface="Courier New" charset="0"/>
              </a:rPr>
              <a:t># process the stripped line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...</a:t>
            </a:r>
          </a:p>
          <a:p>
            <a:r>
              <a:rPr lang="en-US" sz="1600" b="1" u="sng" dirty="0"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raise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RuntimeError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("Missing section separator")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143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Parallel Assignment in Iteration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108200" y="2809439"/>
            <a:ext cx="74298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[1,2,3]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[4,5,6]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pairs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zip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x,y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i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# </a:t>
            </a:r>
            <a:r>
              <a:rPr lang="en-US" sz="1600" i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iterator to </a:t>
            </a:r>
            <a:r>
              <a:rPr lang="en-US" sz="1600" b="1" i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[(1, 4), (2, 5), (3, 6)]</a:t>
            </a:r>
          </a:p>
          <a:p>
            <a:endParaRPr lang="mr-IN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k,v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pairs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     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'({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k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}:{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})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... 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(1:4)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(2:5)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(3:6)</a:t>
            </a:r>
            <a:endParaRPr lang="mr-IN" sz="1600" dirty="0">
              <a:solidFill>
                <a:srgbClr val="00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5237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Truthiness</a:t>
            </a:r>
            <a:br>
              <a:rPr lang="en-US" dirty="0"/>
            </a:br>
            <a:r>
              <a:rPr lang="en-US" sz="2000" i="1" dirty="0"/>
              <a:t>Zero, None, and empty structures are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399" y="2636953"/>
            <a:ext cx="43053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print(bool([]))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print({} or [])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print({} and [])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print(not 2)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print(bool(None))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print(bool(""))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print(bool([""]))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first_non_empty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a,b,c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return a or b or c or None 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print(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first_non_empty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(1,2,3))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print(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first_non_empty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(0,2,3))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print(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first_non_empty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(0,[],3))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print(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first_non_empty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(0,[],{}))</a:t>
            </a:r>
          </a:p>
        </p:txBody>
      </p:sp>
      <p:sp>
        <p:nvSpPr>
          <p:cNvPr id="6" name="Rectangle 5"/>
          <p:cNvSpPr/>
          <p:nvPr/>
        </p:nvSpPr>
        <p:spPr>
          <a:xfrm>
            <a:off x="6972303" y="3006284"/>
            <a:ext cx="801823" cy="280076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[]</a:t>
            </a: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</a:t>
            </a: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</a:p>
          <a:p>
            <a:r>
              <a:rPr lang="en-US" sz="1600" u="sng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None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EB2BB0-C6E5-0B41-944C-1EAF800EC6E3}"/>
              </a:ext>
            </a:extLst>
          </p:cNvPr>
          <p:cNvCxnSpPr>
            <a:cxnSpLocks/>
          </p:cNvCxnSpPr>
          <p:nvPr/>
        </p:nvCxnSpPr>
        <p:spPr>
          <a:xfrm>
            <a:off x="3110523" y="4314092"/>
            <a:ext cx="3778517" cy="32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77447CF-398B-9F48-B649-9382BDC539D3}"/>
              </a:ext>
            </a:extLst>
          </p:cNvPr>
          <p:cNvSpPr txBox="1"/>
          <p:nvPr/>
        </p:nvSpPr>
        <p:spPr>
          <a:xfrm>
            <a:off x="8861503" y="4475357"/>
            <a:ext cx="1605776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Length is not 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BF4A55-1111-1B42-9C36-5F1EE6E3135B}"/>
              </a:ext>
            </a:extLst>
          </p:cNvPr>
          <p:cNvCxnSpPr/>
          <p:nvPr/>
        </p:nvCxnSpPr>
        <p:spPr>
          <a:xfrm>
            <a:off x="7891272" y="4642338"/>
            <a:ext cx="886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275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Truthiness in Sequences</a:t>
            </a:r>
            <a:br>
              <a:rPr lang="en-US" dirty="0"/>
            </a:br>
            <a:r>
              <a:rPr lang="en-US" sz="2000" b="1" i="1" dirty="0"/>
              <a:t>all</a:t>
            </a:r>
            <a:r>
              <a:rPr lang="en-US" sz="2000" i="1" dirty="0"/>
              <a:t> and </a:t>
            </a:r>
            <a:r>
              <a:rPr lang="en-US" sz="2000" b="1" i="1" dirty="0"/>
              <a:t>any</a:t>
            </a:r>
            <a:endParaRPr lang="en-US" b="1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66451" y="2872910"/>
            <a:ext cx="6096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all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([1,2,3])</a:t>
            </a:r>
          </a:p>
          <a:p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endParaRPr lang="mr-IN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all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([0,1])</a:t>
            </a:r>
          </a:p>
          <a:p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False</a:t>
            </a:r>
            <a:endParaRPr lang="mr-IN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any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([0,1])</a:t>
            </a:r>
          </a:p>
          <a:p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endParaRPr lang="mr-IN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any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([{},{'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'}])</a:t>
            </a:r>
          </a:p>
          <a:p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endParaRPr lang="mr-IN" sz="1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all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([{},{'</a:t>
            </a:r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'}])</a:t>
            </a:r>
          </a:p>
          <a:p>
            <a:r>
              <a:rPr lang="mr-IN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False</a:t>
            </a:r>
            <a:endParaRPr lang="mr-IN" sz="1600" dirty="0">
              <a:solidFill>
                <a:srgbClr val="000000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08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IDEs</a:t>
            </a:r>
            <a:br>
              <a:rPr lang="en-US" dirty="0"/>
            </a:br>
            <a:r>
              <a:rPr lang="en-US" sz="1800" i="1" dirty="0"/>
              <a:t>Don’t Use Visual Studio Python Plugin!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IDLE (Built-in)</a:t>
            </a:r>
          </a:p>
          <a:p>
            <a:r>
              <a:rPr lang="en-US" dirty="0" err="1"/>
              <a:t>PyCharm</a:t>
            </a:r>
            <a:endParaRPr lang="en-US" dirty="0"/>
          </a:p>
          <a:p>
            <a:r>
              <a:rPr lang="en-US" dirty="0"/>
              <a:t>Wing IDE 101</a:t>
            </a:r>
          </a:p>
          <a:p>
            <a:r>
              <a:rPr lang="en-US" dirty="0" err="1"/>
              <a:t>Thonny</a:t>
            </a:r>
            <a:endParaRPr lang="en-US" dirty="0"/>
          </a:p>
          <a:p>
            <a:r>
              <a:rPr lang="en-US" dirty="0"/>
              <a:t>Sublime Text</a:t>
            </a:r>
          </a:p>
          <a:p>
            <a:r>
              <a:rPr lang="en-US" dirty="0"/>
              <a:t>VS Code</a:t>
            </a:r>
          </a:p>
          <a:p>
            <a:r>
              <a:rPr lang="en-US" dirty="0" err="1"/>
              <a:t>Xcode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032D0-AB8A-AC44-9FFE-82AEFED335FB}"/>
              </a:ext>
            </a:extLst>
          </p:cNvPr>
          <p:cNvSpPr txBox="1"/>
          <p:nvPr/>
        </p:nvSpPr>
        <p:spPr>
          <a:xfrm>
            <a:off x="4096214" y="3988484"/>
            <a:ext cx="399957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Note</a:t>
            </a:r>
            <a:r>
              <a:rPr lang="en-US" dirty="0"/>
              <a:t>: Very few online IDEs support Python 3.10</a:t>
            </a:r>
          </a:p>
        </p:txBody>
      </p:sp>
    </p:spTree>
    <p:extLst>
      <p:ext uri="{BB962C8B-B14F-4D97-AF65-F5344CB8AC3E}">
        <p14:creationId xmlns:p14="http://schemas.microsoft.com/office/powerpoint/2010/main" val="9315604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169E9-6F36-5C42-B51B-7428B259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+ and * are Overloaded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B634B6-CEE6-6C41-AF32-DAEDF027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88B060-7317-6C4E-9B2E-480D1AB278F0}"/>
              </a:ext>
            </a:extLst>
          </p:cNvPr>
          <p:cNvSpPr/>
          <p:nvPr/>
        </p:nvSpPr>
        <p:spPr>
          <a:xfrm>
            <a:off x="1776248" y="2670501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2 + 3			</a:t>
            </a:r>
            <a:r>
              <a:rPr lang="en-US" sz="1600" i="1" dirty="0">
                <a:solidFill>
                  <a:srgbClr val="000000"/>
                </a:solidFill>
                <a:latin typeface="Andale Mono" panose="020B0509000000000004" pitchFamily="49" charset="0"/>
              </a:rPr>
              <a:t># Addition</a:t>
            </a:r>
            <a:endParaRPr lang="en-US" sz="1600" dirty="0">
              <a:solidFill>
                <a:srgbClr val="000000"/>
              </a:solidFill>
              <a:latin typeface="Andale Mono" panose="020B050900000000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5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"a" + "b"	 	</a:t>
            </a:r>
            <a:r>
              <a:rPr lang="en-US" sz="1600" i="1" dirty="0">
                <a:solidFill>
                  <a:srgbClr val="000000"/>
                </a:solidFill>
                <a:latin typeface="Andale Mono" panose="020B0509000000000004" pitchFamily="49" charset="0"/>
              </a:rPr>
              <a:t># Concatenation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'ab'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"a" * 5			</a:t>
            </a:r>
            <a:r>
              <a:rPr lang="en-US" sz="1600" i="1" dirty="0">
                <a:solidFill>
                  <a:srgbClr val="000000"/>
                </a:solidFill>
                <a:latin typeface="Andale Mono" panose="020B0509000000000004" pitchFamily="49" charset="0"/>
              </a:rPr>
              <a:t># Sequence Duplication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'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aaaaa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'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2 * (1,2)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(1, 2, 1, 2)		</a:t>
            </a:r>
            <a:r>
              <a:rPr lang="en-US" sz="1600" i="1" dirty="0">
                <a:solidFill>
                  <a:srgbClr val="000000"/>
                </a:solidFill>
                <a:latin typeface="Andale Mono" panose="020B0509000000000004" pitchFamily="49" charset="0"/>
              </a:rPr>
              <a:t># NOT ((1,2),(1,2))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[1,2] * 2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[1, 2, 1, 2]		</a:t>
            </a:r>
            <a:r>
              <a:rPr lang="en-US" sz="1600" i="1" dirty="0">
                <a:solidFill>
                  <a:srgbClr val="000000"/>
                </a:solidFill>
                <a:latin typeface="Andale Mono" panose="020B0509000000000004" pitchFamily="49" charset="0"/>
              </a:rPr>
              <a:t># NOT [[1,2],[1,2]]</a:t>
            </a:r>
            <a:endParaRPr lang="en-US" sz="1600" i="1" dirty="0">
              <a:solidFill>
                <a:srgbClr val="000000"/>
              </a:solidFill>
              <a:effectLst/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871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7526-8FC8-8040-9428-7223EE44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144" y="711372"/>
            <a:ext cx="8825659" cy="70408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Assignment Expressions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>The Walrus Operator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AEF9C3-CF19-6149-8DCD-AF1E10B9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F91F0-15F0-1445-9CF6-841A629C89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13102" y="1704929"/>
            <a:ext cx="7550855" cy="47473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FF1C90-B58E-7145-9F80-92526357EDE9}"/>
              </a:ext>
            </a:extLst>
          </p:cNvPr>
          <p:cNvSpPr txBox="1"/>
          <p:nvPr/>
        </p:nvSpPr>
        <p:spPr>
          <a:xfrm rot="5400000">
            <a:off x="3844202" y="1194779"/>
            <a:ext cx="72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:=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9D5F1C-B9B1-8340-99D8-8AA9D722D88D}"/>
              </a:ext>
            </a:extLst>
          </p:cNvPr>
          <p:cNvCxnSpPr/>
          <p:nvPr/>
        </p:nvCxnSpPr>
        <p:spPr>
          <a:xfrm flipH="1">
            <a:off x="6190149" y="5244513"/>
            <a:ext cx="1240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2182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6A308-A90A-CB4E-B7E4-D9608F26A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in</a:t>
            </a:r>
            <a:r>
              <a:rPr lang="en-US" dirty="0"/>
              <a:t>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BFBB1-51BA-0A48-88B4-8F98EC25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E49325-E2C0-CB45-BAAE-F57655F24459}"/>
              </a:ext>
            </a:extLst>
          </p:cNvPr>
          <p:cNvSpPr/>
          <p:nvPr/>
        </p:nvSpPr>
        <p:spPr>
          <a:xfrm>
            <a:off x="1496087" y="2518011"/>
            <a:ext cx="413880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b="1" dirty="0">
                <a:solidFill>
                  <a:srgbClr val="000000"/>
                </a:solidFill>
                <a:latin typeface="Andale Mono" panose="020B05090000000000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 = [1,2,3]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b="1" dirty="0">
                <a:solidFill>
                  <a:srgbClr val="000000"/>
                </a:solidFill>
                <a:latin typeface="Andale Mono" panose="020B0509000000000004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 = (1, "one")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b="1" dirty="0">
                <a:solidFill>
                  <a:srgbClr val="000000"/>
                </a:solidFill>
                <a:latin typeface="Andale Mono" panose="020B0509000000000004" pitchFamily="49" charset="0"/>
              </a:rPr>
              <a:t>1 in x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True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b="1" dirty="0">
                <a:solidFill>
                  <a:srgbClr val="000000"/>
                </a:solidFill>
                <a:latin typeface="Andale Mono" panose="020B0509000000000004" pitchFamily="49" charset="0"/>
              </a:rPr>
              <a:t>5 in x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False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b="1" dirty="0">
                <a:solidFill>
                  <a:srgbClr val="000000"/>
                </a:solidFill>
                <a:latin typeface="Andale Mono" panose="020B0509000000000004" pitchFamily="49" charset="0"/>
              </a:rPr>
              <a:t>1 in y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True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b="1" dirty="0">
                <a:solidFill>
                  <a:srgbClr val="000000"/>
                </a:solidFill>
                <a:latin typeface="Andale Mono" panose="020B0509000000000004" pitchFamily="49" charset="0"/>
              </a:rPr>
              <a:t>'e' in y[1]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True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</a:t>
            </a:r>
            <a:r>
              <a:rPr lang="en-US" sz="1600" b="1" dirty="0">
                <a:solidFill>
                  <a:srgbClr val="000000"/>
                </a:solidFill>
                <a:latin typeface="Andale Mono" panose="020B0509000000000004" pitchFamily="49" charset="0"/>
              </a:rPr>
              <a:t>'f' in y[1]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False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d = {1:"one", 2:"two"}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1 </a:t>
            </a:r>
            <a:r>
              <a:rPr lang="en-US" sz="1600" b="1" dirty="0">
                <a:solidFill>
                  <a:srgbClr val="000000"/>
                </a:solidFill>
                <a:latin typeface="Andale Mono" panose="020B05090000000000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 d, 3 </a:t>
            </a:r>
            <a:r>
              <a:rPr lang="en-US" sz="1600" b="1" dirty="0">
                <a:solidFill>
                  <a:srgbClr val="000000"/>
                </a:solidFill>
                <a:latin typeface="Andale Mono" panose="020B05090000000000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 d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(True, False)</a:t>
            </a:r>
            <a:endParaRPr lang="en-US" sz="1600" dirty="0">
              <a:solidFill>
                <a:srgbClr val="000000"/>
              </a:solidFill>
              <a:effectLst/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410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E9A2-9F80-2048-8E4C-76D1BFDB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</a:t>
            </a:r>
            <a:br>
              <a:rPr lang="en-US" dirty="0"/>
            </a:br>
            <a:r>
              <a:rPr lang="en-US" sz="2000" i="1" dirty="0"/>
              <a:t>A First Look</a:t>
            </a:r>
            <a:endParaRPr lang="en-US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B56E76-9BF3-CD43-A21D-5F23B759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E0D1E2-1D42-4F4B-A8C8-4841310348C7}"/>
              </a:ext>
            </a:extLst>
          </p:cNvPr>
          <p:cNvSpPr/>
          <p:nvPr/>
        </p:nvSpPr>
        <p:spPr>
          <a:xfrm>
            <a:off x="1373746" y="2719056"/>
            <a:ext cx="437023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def f(x, y):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...     print(f"{x=}, {y=}")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...     return </a:t>
            </a:r>
            <a:r>
              <a:rPr lang="en-US" sz="1600" dirty="0" err="1">
                <a:solidFill>
                  <a:srgbClr val="000000"/>
                </a:solidFill>
                <a:latin typeface="Andale Mono" panose="020B0509000000000004" pitchFamily="49" charset="0"/>
              </a:rPr>
              <a:t>x+y</a:t>
            </a:r>
            <a:endParaRPr lang="en-US" sz="1600" dirty="0">
              <a:solidFill>
                <a:srgbClr val="000000"/>
              </a:solidFill>
              <a:latin typeface="Andale Mono" panose="020B050900000000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... 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&gt;&gt;&gt; print(f(1,2))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x=1, y=2</a:t>
            </a:r>
          </a:p>
          <a:p>
            <a:r>
              <a:rPr lang="en-US" sz="1600" dirty="0">
                <a:solidFill>
                  <a:srgbClr val="000000"/>
                </a:solidFill>
                <a:latin typeface="Andale Mono" panose="020B0509000000000004" pitchFamily="49" charset="0"/>
              </a:rPr>
              <a:t>3</a:t>
            </a:r>
            <a:endParaRPr lang="en-US" sz="1600" dirty="0">
              <a:solidFill>
                <a:srgbClr val="000000"/>
              </a:solidFill>
              <a:effectLst/>
              <a:latin typeface="Andale Mono" panose="020B050900000000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AC47E7-A731-244D-8871-601F983B0211}"/>
              </a:ext>
            </a:extLst>
          </p:cNvPr>
          <p:cNvSpPr txBox="1"/>
          <p:nvPr/>
        </p:nvSpPr>
        <p:spPr>
          <a:xfrm>
            <a:off x="4787590" y="3546088"/>
            <a:ext cx="1992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Debug print (3.8+)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932DFF-09ED-2641-9A87-748060DBEA96}"/>
              </a:ext>
            </a:extLst>
          </p:cNvPr>
          <p:cNvCxnSpPr/>
          <p:nvPr/>
        </p:nvCxnSpPr>
        <p:spPr>
          <a:xfrm flipH="1" flipV="1">
            <a:off x="4445620" y="3278459"/>
            <a:ext cx="341970" cy="26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229E71-03F3-9645-97D9-9D33C06C6A27}"/>
              </a:ext>
            </a:extLst>
          </p:cNvPr>
          <p:cNvCxnSpPr/>
          <p:nvPr/>
        </p:nvCxnSpPr>
        <p:spPr>
          <a:xfrm flipH="1" flipV="1">
            <a:off x="3761678" y="3289610"/>
            <a:ext cx="1025912" cy="40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3472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BCE9-CC99-564A-9D94-4B286485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Checking with </a:t>
            </a:r>
            <a:r>
              <a:rPr lang="en-US" b="1" dirty="0" err="1"/>
              <a:t>pylint</a:t>
            </a:r>
            <a:br>
              <a:rPr lang="en-US" b="1" dirty="0"/>
            </a:br>
            <a:r>
              <a:rPr lang="en-US" sz="2000" i="1" dirty="0"/>
              <a:t>Doesn’t support 3.10 yet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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5269E-B70F-F84D-B8F9-ED61C8EAE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Install:</a:t>
            </a:r>
          </a:p>
          <a:p>
            <a:pPr lvl="1"/>
            <a:r>
              <a:rPr lang="en-US" b="1" dirty="0"/>
              <a:t>$ pip install </a:t>
            </a:r>
            <a:r>
              <a:rPr lang="en-US" b="1" dirty="0" err="1"/>
              <a:t>pylint</a:t>
            </a:r>
            <a:endParaRPr lang="en-US" b="1" dirty="0"/>
          </a:p>
          <a:p>
            <a:r>
              <a:rPr lang="en-US" dirty="0"/>
              <a:t>To run:</a:t>
            </a:r>
          </a:p>
          <a:p>
            <a:pPr lvl="1"/>
            <a:r>
              <a:rPr lang="en-US" b="1" dirty="0"/>
              <a:t>$ </a:t>
            </a:r>
            <a:r>
              <a:rPr lang="en-US" b="1" dirty="0" err="1"/>
              <a:t>pylint</a:t>
            </a:r>
            <a:r>
              <a:rPr lang="en-US" b="1" dirty="0"/>
              <a:t> </a:t>
            </a:r>
            <a:r>
              <a:rPr lang="en-US" b="1" dirty="0" err="1"/>
              <a:t>myfile.py</a:t>
            </a:r>
            <a:endParaRPr lang="en-US" b="1" dirty="0"/>
          </a:p>
          <a:p>
            <a:r>
              <a:rPr lang="en-US" dirty="0"/>
              <a:t>Exceptions</a:t>
            </a:r>
          </a:p>
          <a:p>
            <a:pPr lvl="1"/>
            <a:r>
              <a:rPr lang="en-US" b="1" dirty="0"/>
              <a:t># </a:t>
            </a:r>
            <a:r>
              <a:rPr lang="en-US" b="1" dirty="0" err="1"/>
              <a:t>pylint</a:t>
            </a:r>
            <a:r>
              <a:rPr lang="en-US" b="1"/>
              <a:t>: disable=invalid-name</a:t>
            </a:r>
            <a:r>
              <a:rPr lang="en-US" b="1" dirty="0"/>
              <a:t>,…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16578B-8481-DD4B-9534-12374DCE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62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Sample Program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1573" y="2442482"/>
            <a:ext cx="799185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b="1" i="1" dirty="0">
                <a:solidFill>
                  <a:srgbClr val="000000"/>
                </a:solidFill>
                <a:latin typeface="Courier New" charset="0"/>
              </a:rPr>
              <a:t># interest.py</a:t>
            </a:r>
            <a:r>
              <a:rPr lang="is-IS" dirty="0">
                <a:solidFill>
                  <a:srgbClr val="000000"/>
                </a:solidFill>
                <a:latin typeface="Courier New" charset="0"/>
              </a:rPr>
              <a:t> </a:t>
            </a:r>
          </a:p>
          <a:p>
            <a:r>
              <a:rPr lang="is-IS" dirty="0">
                <a:solidFill>
                  <a:srgbClr val="000000"/>
                </a:solidFill>
                <a:latin typeface="Courier New" charset="0"/>
              </a:rPr>
              <a:t>principal = 1000           # Initial amount</a:t>
            </a:r>
          </a:p>
          <a:p>
            <a:r>
              <a:rPr lang="is-IS" dirty="0">
                <a:solidFill>
                  <a:srgbClr val="000000"/>
                </a:solidFill>
                <a:latin typeface="Courier New" charset="0"/>
              </a:rPr>
              <a:t>rate = 0.05                # Interest rate 5%</a:t>
            </a:r>
          </a:p>
          <a:p>
            <a:r>
              <a:rPr lang="is-IS" dirty="0">
                <a:solidFill>
                  <a:srgbClr val="000000"/>
                </a:solidFill>
                <a:latin typeface="Courier New" charset="0"/>
              </a:rPr>
              <a:t>numyears = 5               # Number of years</a:t>
            </a:r>
          </a:p>
          <a:p>
            <a:r>
              <a:rPr lang="is-IS" dirty="0">
                <a:solidFill>
                  <a:srgbClr val="000000"/>
                </a:solidFill>
                <a:latin typeface="Courier New" charset="0"/>
              </a:rPr>
              <a:t>year = 1</a:t>
            </a:r>
          </a:p>
          <a:p>
            <a:r>
              <a:rPr lang="is-IS" dirty="0">
                <a:solidFill>
                  <a:srgbClr val="000000"/>
                </a:solidFill>
                <a:latin typeface="Courier New" charset="0"/>
              </a:rPr>
              <a:t>while year &lt;= numyears:</a:t>
            </a:r>
          </a:p>
          <a:p>
            <a:r>
              <a:rPr lang="is-IS" dirty="0">
                <a:solidFill>
                  <a:srgbClr val="000000"/>
                </a:solidFill>
                <a:latin typeface="Courier New" charset="0"/>
              </a:rPr>
              <a:t>    principal = principal * (1 + rate)</a:t>
            </a:r>
          </a:p>
          <a:p>
            <a:r>
              <a:rPr lang="is-IS" dirty="0">
                <a:solidFill>
                  <a:srgbClr val="000000"/>
                </a:solidFill>
                <a:latin typeface="Courier New" charset="0"/>
              </a:rPr>
              <a:t>    print(year, principal)</a:t>
            </a:r>
          </a:p>
          <a:p>
            <a:r>
              <a:rPr lang="is-IS" dirty="0">
                <a:solidFill>
                  <a:srgbClr val="000000"/>
                </a:solidFill>
                <a:latin typeface="Courier New" charset="0"/>
              </a:rPr>
              <a:t>    year += 1</a:t>
            </a:r>
          </a:p>
          <a:p>
            <a:endParaRPr lang="is-IS" dirty="0">
              <a:solidFill>
                <a:srgbClr val="000000"/>
              </a:solidFill>
              <a:latin typeface="Andale Mono" charset="0"/>
            </a:endParaRPr>
          </a:p>
          <a:p>
            <a:r>
              <a:rPr lang="is-IS" sz="1400" dirty="0">
                <a:solidFill>
                  <a:srgbClr val="000000"/>
                </a:solidFill>
                <a:latin typeface="Monaco" charset="0"/>
              </a:rPr>
              <a:t>1 1050.0</a:t>
            </a:r>
          </a:p>
          <a:p>
            <a:r>
              <a:rPr lang="is-IS" sz="1400" dirty="0">
                <a:solidFill>
                  <a:srgbClr val="000000"/>
                </a:solidFill>
                <a:latin typeface="Monaco" charset="0"/>
              </a:rPr>
              <a:t>2 1102.5</a:t>
            </a:r>
          </a:p>
          <a:p>
            <a:r>
              <a:rPr lang="is-IS" sz="1400" dirty="0">
                <a:solidFill>
                  <a:srgbClr val="000000"/>
                </a:solidFill>
                <a:latin typeface="Monaco" charset="0"/>
              </a:rPr>
              <a:t>3 1157.625</a:t>
            </a:r>
          </a:p>
          <a:p>
            <a:r>
              <a:rPr lang="is-IS" sz="1400" dirty="0">
                <a:solidFill>
                  <a:srgbClr val="000000"/>
                </a:solidFill>
                <a:latin typeface="Monaco" charset="0"/>
              </a:rPr>
              <a:t>4 1215.5062500000001</a:t>
            </a:r>
          </a:p>
          <a:p>
            <a:r>
              <a:rPr lang="is-IS" sz="1400" dirty="0">
                <a:solidFill>
                  <a:srgbClr val="000000"/>
                </a:solidFill>
                <a:latin typeface="Monaco" charset="0"/>
              </a:rPr>
              <a:t>5 1276.2815625000003</a:t>
            </a:r>
            <a:endParaRPr lang="is-IS" sz="1400" dirty="0">
              <a:solidFill>
                <a:srgbClr val="000000"/>
              </a:solidFill>
              <a:effectLst/>
              <a:latin typeface="Monaco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37339" y="3196045"/>
            <a:ext cx="1556025" cy="58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Indentation is </a:t>
            </a:r>
          </a:p>
          <a:p>
            <a:pPr algn="ctr"/>
            <a:r>
              <a:rPr lang="en-US" sz="1600" dirty="0"/>
              <a:t>required!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24891" y="3910149"/>
            <a:ext cx="1175658" cy="5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4F16FF-3DF9-EE40-A8C9-AF6308B0AFB4}"/>
              </a:ext>
            </a:extLst>
          </p:cNvPr>
          <p:cNvSpPr txBox="1"/>
          <p:nvPr/>
        </p:nvSpPr>
        <p:spPr>
          <a:xfrm>
            <a:off x="7813288" y="3740872"/>
            <a:ext cx="184366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Start a comment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FDD6F2-4AD0-824B-833B-EAAF86C8E16D}"/>
              </a:ext>
            </a:extLst>
          </p:cNvPr>
          <p:cNvCxnSpPr/>
          <p:nvPr/>
        </p:nvCxnSpPr>
        <p:spPr>
          <a:xfrm flipH="1" flipV="1">
            <a:off x="6988098" y="3575824"/>
            <a:ext cx="698809" cy="33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EA4C2A-E33F-F74E-A9A6-35699D02E2F9}"/>
              </a:ext>
            </a:extLst>
          </p:cNvPr>
          <p:cNvSpPr txBox="1"/>
          <p:nvPr/>
        </p:nvSpPr>
        <p:spPr>
          <a:xfrm>
            <a:off x="7025268" y="4807531"/>
            <a:ext cx="341970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Starts a </a:t>
            </a:r>
            <a:r>
              <a:rPr lang="en-US" sz="1600" i="1" dirty="0"/>
              <a:t>block</a:t>
            </a:r>
            <a:r>
              <a:rPr lang="en-US" sz="1600" dirty="0"/>
              <a:t> (</a:t>
            </a:r>
            <a:r>
              <a:rPr lang="en-US" sz="1600" b="1" dirty="0"/>
              <a:t>not</a:t>
            </a:r>
            <a:r>
              <a:rPr lang="en-US" sz="1600" dirty="0"/>
              <a:t> a new scope!)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70635B-4264-CD47-A733-890311A17BDB}"/>
              </a:ext>
            </a:extLst>
          </p:cNvPr>
          <p:cNvCxnSpPr/>
          <p:nvPr/>
        </p:nvCxnSpPr>
        <p:spPr>
          <a:xfrm flipH="1" flipV="1">
            <a:off x="6371063" y="4014439"/>
            <a:ext cx="817757" cy="69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4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IDLE Session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run the previous program in IDLE</a:t>
            </a:r>
          </a:p>
          <a:p>
            <a:r>
              <a:rPr lang="en-US" dirty="0"/>
              <a:t>And then in </a:t>
            </a:r>
            <a:r>
              <a:rPr lang="en-US" i="1" dirty="0" err="1"/>
              <a:t>pythontutor.com</a:t>
            </a:r>
            <a:endParaRPr lang="en-US" i="1" dirty="0"/>
          </a:p>
          <a:p>
            <a:r>
              <a:rPr lang="en-US" dirty="0"/>
              <a:t>Then from the command line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38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Docs on </a:t>
            </a:r>
            <a:r>
              <a:rPr lang="en-US" b="1" dirty="0" err="1"/>
              <a:t>python.org</a:t>
            </a:r>
            <a:endParaRPr lang="en-US" b="1" dirty="0"/>
          </a:p>
          <a:p>
            <a:r>
              <a:rPr lang="en-US" dirty="0"/>
              <a:t>The </a:t>
            </a:r>
            <a:r>
              <a:rPr lang="en-US" b="1" dirty="0"/>
              <a:t>help</a:t>
            </a:r>
            <a:r>
              <a:rPr lang="en-US" dirty="0"/>
              <a:t> function in the interpreter</a:t>
            </a:r>
          </a:p>
          <a:p>
            <a:endParaRPr lang="en-US" dirty="0"/>
          </a:p>
          <a:p>
            <a:r>
              <a:rPr lang="en-US" b="1" dirty="0" err="1"/>
              <a:t>pythontutor.com</a:t>
            </a:r>
            <a:endParaRPr lang="en-US" b="1" dirty="0"/>
          </a:p>
          <a:p>
            <a:pPr lvl="1"/>
            <a:r>
              <a:rPr lang="en-US" dirty="0"/>
              <a:t>debugger and memory visualizer</a:t>
            </a:r>
          </a:p>
        </p:txBody>
      </p:sp>
    </p:spTree>
    <p:extLst>
      <p:ext uri="{BB962C8B-B14F-4D97-AF65-F5344CB8AC3E}">
        <p14:creationId xmlns:p14="http://schemas.microsoft.com/office/powerpoint/2010/main" val="376592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2441" y="2682135"/>
            <a:ext cx="79918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charset="0"/>
              </a:rPr>
              <a:t>if</a:t>
            </a:r>
            <a:r>
              <a:rPr lang="en-US" dirty="0">
                <a:latin typeface="Courier New" charset="0"/>
              </a:rPr>
              <a:t> product == "game" </a:t>
            </a:r>
            <a:r>
              <a:rPr lang="en-US" b="1" dirty="0">
                <a:latin typeface="Courier New" charset="0"/>
              </a:rPr>
              <a:t>and</a:t>
            </a:r>
            <a:r>
              <a:rPr lang="en-US" dirty="0">
                <a:latin typeface="Courier New" charset="0"/>
              </a:rPr>
              <a:t> type == "pirate memory" \</a:t>
            </a:r>
          </a:p>
          <a:p>
            <a:r>
              <a:rPr lang="en-US" dirty="0">
                <a:latin typeface="Courier New" charset="0"/>
              </a:rPr>
              <a:t>                     and </a:t>
            </a:r>
            <a:r>
              <a:rPr lang="en-US" b="1" dirty="0">
                <a:latin typeface="Courier New" charset="0"/>
              </a:rPr>
              <a:t>not</a:t>
            </a:r>
            <a:r>
              <a:rPr lang="en-US" dirty="0">
                <a:latin typeface="Courier New" charset="0"/>
              </a:rPr>
              <a:t> (age &lt; 4 or age &gt; 8):</a:t>
            </a:r>
          </a:p>
          <a:p>
            <a:r>
              <a:rPr lang="en-US" dirty="0">
                <a:latin typeface="Courier New" charset="0"/>
              </a:rPr>
              <a:t>    print("I'll take it!")</a:t>
            </a:r>
          </a:p>
          <a:p>
            <a:endParaRPr lang="en-US" dirty="0">
              <a:latin typeface="Courier New" charset="0"/>
            </a:endParaRPr>
          </a:p>
          <a:p>
            <a:r>
              <a:rPr lang="en-US" b="1" dirty="0">
                <a:latin typeface="Courier New" charset="0"/>
              </a:rPr>
              <a:t>if</a:t>
            </a:r>
            <a:r>
              <a:rPr lang="en-US" dirty="0">
                <a:latin typeface="Courier New" charset="0"/>
              </a:rPr>
              <a:t> suffix == ".</a:t>
            </a:r>
            <a:r>
              <a:rPr lang="en-US" dirty="0" err="1">
                <a:latin typeface="Courier New" charset="0"/>
              </a:rPr>
              <a:t>htm</a:t>
            </a:r>
            <a:r>
              <a:rPr lang="en-US" dirty="0">
                <a:latin typeface="Courier New" charset="0"/>
              </a:rPr>
              <a:t>": </a:t>
            </a:r>
          </a:p>
          <a:p>
            <a:r>
              <a:rPr lang="en-US" dirty="0">
                <a:latin typeface="Courier New" charset="0"/>
              </a:rPr>
              <a:t>    content = "text/html"</a:t>
            </a:r>
          </a:p>
          <a:p>
            <a:r>
              <a:rPr lang="en-US" b="1" dirty="0" err="1">
                <a:latin typeface="Courier New" charset="0"/>
              </a:rPr>
              <a:t>elif</a:t>
            </a:r>
            <a:r>
              <a:rPr lang="en-US" dirty="0">
                <a:latin typeface="Courier New" charset="0"/>
              </a:rPr>
              <a:t> suffix == ".jpg":</a:t>
            </a:r>
          </a:p>
          <a:p>
            <a:r>
              <a:rPr lang="en-US" dirty="0">
                <a:latin typeface="Courier New" charset="0"/>
              </a:rPr>
              <a:t>    content = "image/jpeg"</a:t>
            </a:r>
          </a:p>
          <a:p>
            <a:r>
              <a:rPr lang="en-US" b="1" dirty="0" err="1">
                <a:latin typeface="Courier New" charset="0"/>
              </a:rPr>
              <a:t>elif</a:t>
            </a:r>
            <a:r>
              <a:rPr lang="en-US" dirty="0">
                <a:latin typeface="Courier New" charset="0"/>
              </a:rPr>
              <a:t> suffix == ".</a:t>
            </a:r>
            <a:r>
              <a:rPr lang="en-US" dirty="0" err="1">
                <a:latin typeface="Courier New" charset="0"/>
              </a:rPr>
              <a:t>png</a:t>
            </a:r>
            <a:r>
              <a:rPr lang="en-US" dirty="0">
                <a:latin typeface="Courier New" charset="0"/>
              </a:rPr>
              <a:t>":</a:t>
            </a:r>
          </a:p>
          <a:p>
            <a:r>
              <a:rPr lang="en-US" dirty="0">
                <a:latin typeface="Courier New" charset="0"/>
              </a:rPr>
              <a:t>    content = "image/</a:t>
            </a:r>
            <a:r>
              <a:rPr lang="en-US" dirty="0" err="1">
                <a:latin typeface="Courier New" charset="0"/>
              </a:rPr>
              <a:t>png</a:t>
            </a:r>
            <a:r>
              <a:rPr lang="en-US" dirty="0">
                <a:latin typeface="Courier New" charset="0"/>
              </a:rPr>
              <a:t>"</a:t>
            </a:r>
          </a:p>
          <a:p>
            <a:r>
              <a:rPr lang="en-US" b="1" dirty="0">
                <a:latin typeface="Courier New" charset="0"/>
              </a:rPr>
              <a:t>else</a:t>
            </a:r>
            <a:r>
              <a:rPr lang="en-US" dirty="0">
                <a:latin typeface="Courier New" charset="0"/>
              </a:rPr>
              <a:t>:</a:t>
            </a:r>
          </a:p>
          <a:p>
            <a:r>
              <a:rPr lang="en-US" dirty="0">
                <a:latin typeface="Courier New" charset="0"/>
              </a:rPr>
              <a:t>    </a:t>
            </a:r>
            <a:r>
              <a:rPr lang="en-US" b="1" dirty="0">
                <a:latin typeface="Courier New" charset="0"/>
              </a:rPr>
              <a:t>raise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Courier New" charset="0"/>
              </a:rPr>
              <a:t>RuntimeError</a:t>
            </a:r>
            <a:r>
              <a:rPr lang="en-US" dirty="0">
                <a:latin typeface="Courier New" charset="0"/>
              </a:rPr>
              <a:t>("Unknown content type")</a:t>
            </a:r>
            <a:endParaRPr lang="en-US" dirty="0">
              <a:effectLst/>
              <a:latin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88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FD4C-12F8-E54A-960E-68BAD217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match</a:t>
            </a:r>
            <a:r>
              <a:rPr lang="en-US" dirty="0"/>
              <a:t> statement</a:t>
            </a:r>
            <a:br>
              <a:rPr lang="en-US" dirty="0"/>
            </a:br>
            <a:r>
              <a:rPr lang="en-US" sz="2000" dirty="0"/>
              <a:t>“Structural Pattern” Matching (</a:t>
            </a:r>
            <a:r>
              <a:rPr lang="en-US" sz="2000" i="1" dirty="0"/>
              <a:t>3.10+ Only)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08699-155B-A34C-A505-3328CE8E5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Switch statement on steroids!</a:t>
            </a:r>
          </a:p>
          <a:p>
            <a:pPr lvl="1"/>
            <a:r>
              <a:rPr lang="en-US" dirty="0"/>
              <a:t>Inspired by ML, Rust</a:t>
            </a:r>
          </a:p>
          <a:p>
            <a:r>
              <a:rPr lang="en-US" dirty="0"/>
              <a:t>Cases use </a:t>
            </a:r>
            <a:r>
              <a:rPr lang="en-US" b="1" dirty="0"/>
              <a:t>pattern matching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Values</a:t>
            </a:r>
          </a:p>
          <a:p>
            <a:pPr lvl="1"/>
            <a:r>
              <a:rPr lang="en-US" dirty="0"/>
              <a:t>Types</a:t>
            </a:r>
          </a:p>
          <a:p>
            <a:pPr lvl="1"/>
            <a:r>
              <a:rPr lang="en-US" dirty="0"/>
              <a:t>Data Structures</a:t>
            </a:r>
          </a:p>
          <a:p>
            <a:pPr lvl="2"/>
            <a:r>
              <a:rPr lang="en-US" dirty="0"/>
              <a:t>Can nest</a:t>
            </a:r>
          </a:p>
          <a:p>
            <a:pPr lvl="1"/>
            <a:r>
              <a:rPr lang="en-US" dirty="0"/>
              <a:t>Alternation with </a:t>
            </a:r>
            <a:r>
              <a:rPr lang="en-US" b="1" dirty="0"/>
              <a:t>|</a:t>
            </a:r>
          </a:p>
          <a:p>
            <a:pPr lvl="1"/>
            <a:r>
              <a:rPr lang="en-US" dirty="0"/>
              <a:t>Conditions with </a:t>
            </a:r>
            <a:r>
              <a:rPr lang="en-US" b="1" dirty="0"/>
              <a:t>if</a:t>
            </a:r>
          </a:p>
          <a:p>
            <a:pPr lvl="1"/>
            <a:r>
              <a:rPr lang="en-US" dirty="0"/>
              <a:t>Capture </a:t>
            </a:r>
            <a:r>
              <a:rPr lang="en-US" dirty="0" err="1"/>
              <a:t>subpatterns</a:t>
            </a:r>
            <a:r>
              <a:rPr lang="en-US" dirty="0"/>
              <a:t> with </a:t>
            </a:r>
            <a:r>
              <a:rPr lang="en-US" b="1" dirty="0"/>
              <a:t>as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CB629-9ED8-AC4D-936F-A4F58772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B626A0-F72F-D74B-B5F4-9E5782B8974F}"/>
              </a:ext>
            </a:extLst>
          </p:cNvPr>
          <p:cNvSpPr txBox="1"/>
          <p:nvPr/>
        </p:nvSpPr>
        <p:spPr>
          <a:xfrm>
            <a:off x="5567782" y="3244334"/>
            <a:ext cx="39795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Patterns can capture nested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068F93-2474-DE4E-8CBA-08CFA17C2923}"/>
              </a:ext>
            </a:extLst>
          </p:cNvPr>
          <p:cNvSpPr txBox="1"/>
          <p:nvPr/>
        </p:nvSpPr>
        <p:spPr>
          <a:xfrm>
            <a:off x="5567783" y="4006894"/>
            <a:ext cx="546926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See:</a:t>
            </a:r>
          </a:p>
          <a:p>
            <a:endParaRPr lang="en-US" sz="1600" dirty="0"/>
          </a:p>
          <a:p>
            <a:r>
              <a:rPr lang="en-US" sz="1600" u="sng" dirty="0">
                <a:hlinkClick r:id="rId2"/>
              </a:rPr>
              <a:t>https://mathspp.com/blog/pydonts/pattern-matching-tutorial-for-pythonic-code</a:t>
            </a:r>
            <a:endParaRPr lang="en-US" sz="16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600" dirty="0">
                <a:hlinkClick r:id="rId3"/>
              </a:rPr>
              <a:t>https://www.python.org/dev/peps/pep-0636/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549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3602</TotalTime>
  <Words>3884</Words>
  <Application>Microsoft Macintosh PowerPoint</Application>
  <PresentationFormat>Widescreen</PresentationFormat>
  <Paragraphs>726</Paragraphs>
  <Slides>44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Andale Mono</vt:lpstr>
      <vt:lpstr>Arial</vt:lpstr>
      <vt:lpstr>Calibri</vt:lpstr>
      <vt:lpstr>Century Gothic</vt:lpstr>
      <vt:lpstr>Courier New</vt:lpstr>
      <vt:lpstr>Menlo</vt:lpstr>
      <vt:lpstr>Monaco</vt:lpstr>
      <vt:lpstr>Wingdings 3</vt:lpstr>
      <vt:lpstr>Ion Boardroom</vt:lpstr>
      <vt:lpstr>Introduction</vt:lpstr>
      <vt:lpstr>About Python</vt:lpstr>
      <vt:lpstr>More About Python</vt:lpstr>
      <vt:lpstr>IDEs Don’t Use Visual Studio Python Plugin!</vt:lpstr>
      <vt:lpstr>A Sample Program</vt:lpstr>
      <vt:lpstr>An IDLE Session</vt:lpstr>
      <vt:lpstr>Getting Help</vt:lpstr>
      <vt:lpstr>Conditionals</vt:lpstr>
      <vt:lpstr>The match statement “Structural Pattern” Matching (3.10+ Only)</vt:lpstr>
      <vt:lpstr>Factorial Using Patterns</vt:lpstr>
      <vt:lpstr>Capture</vt:lpstr>
      <vt:lpstr>PowerPoint Presentation</vt:lpstr>
      <vt:lpstr>Built-in Data Types</vt:lpstr>
      <vt:lpstr>Division and Exponentiation</vt:lpstr>
      <vt:lpstr>Numeric Literals and Conversions</vt:lpstr>
      <vt:lpstr>Everything is an Object</vt:lpstr>
      <vt:lpstr>Everything Really is an Object</vt:lpstr>
      <vt:lpstr>PowerPoint Presentation</vt:lpstr>
      <vt:lpstr>String Literals</vt:lpstr>
      <vt:lpstr>String Formatting</vt:lpstr>
      <vt:lpstr>String Format Descriptors</vt:lpstr>
      <vt:lpstr>The str.format( ) Method</vt:lpstr>
      <vt:lpstr>Ranges</vt:lpstr>
      <vt:lpstr>str vs. repr</vt:lpstr>
      <vt:lpstr>Strings are Immutable</vt:lpstr>
      <vt:lpstr>Slices Works for All Sequences (str, list, tuple)</vt:lpstr>
      <vt:lpstr>Slicing with Negative Indices and Strides</vt:lpstr>
      <vt:lpstr>Slice Practice</vt:lpstr>
      <vt:lpstr>Basic String Operations</vt:lpstr>
      <vt:lpstr>More String Operations</vt:lpstr>
      <vt:lpstr>The sorted function</vt:lpstr>
      <vt:lpstr>Console Input</vt:lpstr>
      <vt:lpstr>Dictionaries A First Look</vt:lpstr>
      <vt:lpstr>Processing Input Files</vt:lpstr>
      <vt:lpstr>File Input Example</vt:lpstr>
      <vt:lpstr>Loops</vt:lpstr>
      <vt:lpstr>Using Parallel Assignment in Iteration</vt:lpstr>
      <vt:lpstr>Truthiness Zero, None, and empty structures are False</vt:lpstr>
      <vt:lpstr>Testing Truthiness in Sequences all and any</vt:lpstr>
      <vt:lpstr>+ and * are Overloaded</vt:lpstr>
      <vt:lpstr>Assignment Expressions The Walrus Operator</vt:lpstr>
      <vt:lpstr>The in Operator</vt:lpstr>
      <vt:lpstr>Defining Functions A First Look</vt:lpstr>
      <vt:lpstr>Style Checking with pylint Doesn’t support 3.10 yet 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Chuck Allison</dc:creator>
  <cp:lastModifiedBy>Chuck Allison</cp:lastModifiedBy>
  <cp:revision>143</cp:revision>
  <dcterms:created xsi:type="dcterms:W3CDTF">2017-01-07T20:37:14Z</dcterms:created>
  <dcterms:modified xsi:type="dcterms:W3CDTF">2021-12-26T08:52:16Z</dcterms:modified>
</cp:coreProperties>
</file>