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90" r:id="rId9"/>
    <p:sldId id="430" r:id="rId10"/>
    <p:sldId id="432" r:id="rId11"/>
    <p:sldId id="433" r:id="rId12"/>
    <p:sldId id="261" r:id="rId13"/>
    <p:sldId id="263" r:id="rId14"/>
    <p:sldId id="262" r:id="rId15"/>
    <p:sldId id="280" r:id="rId16"/>
    <p:sldId id="274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434" r:id="rId25"/>
    <p:sldId id="435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67"/>
  </p:normalViewPr>
  <p:slideViewPr>
    <p:cSldViewPr snapToGrid="0" snapToObjects="1">
      <p:cViewPr varScale="1">
        <p:scale>
          <a:sx n="157" d="100"/>
          <a:sy n="157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the last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7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some live examples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3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some more live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7</a:t>
            </a:r>
          </a:p>
        </p:txBody>
      </p:sp>
    </p:spTree>
    <p:extLst>
      <p:ext uri="{BB962C8B-B14F-4D97-AF65-F5344CB8AC3E}">
        <p14:creationId xmlns:p14="http://schemas.microsoft.com/office/powerpoint/2010/main" val="189183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en-US" b="1" dirty="0"/>
              <a:t>[</a:t>
            </a:r>
            <a:r>
              <a:rPr lang="en-US" dirty="0"/>
              <a:t>&lt;expression&gt; &lt;input-sequence&gt; &lt;optional condition&gt;</a:t>
            </a:r>
            <a:r>
              <a:rPr lang="en-US" b="1" dirty="0"/>
              <a:t>]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3555395"/>
            <a:ext cx="53029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[x*x for x in range(1,5)]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[1, 4, 9, 16]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list2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['one', 'two', 'three', 'four']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[x+'!' for x in list2]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['one!', 'two!', 'three!', 'four!']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[x+'!' for x in list2 if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(x) &gt; 3]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['three!', 'four!']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9416" y="3324595"/>
            <a:ext cx="3328988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result = []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x in range(1,5):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result.append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(x*x)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res = []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x in list2: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res.append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(x + '!')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14900" y="3714750"/>
            <a:ext cx="1814516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14900" y="4680933"/>
            <a:ext cx="1814516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Comprehensions</a:t>
            </a:r>
            <a:br>
              <a:rPr lang="en-US" dirty="0"/>
            </a:br>
            <a:r>
              <a:rPr lang="en-US" sz="2000" i="1" dirty="0"/>
              <a:t>Similar to Nested Loops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152144" y="2929235"/>
            <a:ext cx="90713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set1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abc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set2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(1, 2, 3)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cartesian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[(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for x in set1 for y in set2 if x != 'b' if y &lt; 3]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cartesian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[('a', 1), ('a', 2), ('c', 1), ('c', 2)]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immutable</a:t>
            </a:r>
            <a:r>
              <a:rPr lang="en-US" dirty="0"/>
              <a:t> sequence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(“answer”,42)</a:t>
            </a:r>
          </a:p>
          <a:p>
            <a:r>
              <a:rPr lang="en-US" dirty="0"/>
              <a:t>Also heterogeneous, like lists</a:t>
            </a:r>
          </a:p>
          <a:p>
            <a:r>
              <a:rPr lang="en-US" dirty="0"/>
              <a:t>Create an empty tuple:</a:t>
            </a:r>
          </a:p>
          <a:p>
            <a:pPr lvl="1"/>
            <a:r>
              <a:rPr lang="en-US" dirty="0"/>
              <a:t>tuple( )</a:t>
            </a:r>
          </a:p>
          <a:p>
            <a:pPr lvl="1"/>
            <a:r>
              <a:rPr lang="en-US" dirty="0"/>
              <a:t>( )</a:t>
            </a:r>
          </a:p>
          <a:p>
            <a:r>
              <a:rPr lang="en-US" dirty="0"/>
              <a:t>Special syntax for tuple of length 1: 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 = ('a',), v = (3,)</a:t>
            </a:r>
          </a:p>
        </p:txBody>
      </p:sp>
    </p:spTree>
    <p:extLst>
      <p:ext uri="{BB962C8B-B14F-4D97-AF65-F5344CB8AC3E}">
        <p14:creationId xmlns:p14="http://schemas.microsoft.com/office/powerpoint/2010/main" val="90029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(1,1,2,3).count(1) == 2</a:t>
            </a:r>
          </a:p>
          <a:p>
            <a:r>
              <a:rPr lang="en-US" b="1" dirty="0"/>
              <a:t>index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(1,1,2,3).index(1,0) == 0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(1,1,2,3).index(1,1) == 1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Tuple assignment: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a,b,c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1,2,3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8176" y="2575757"/>
            <a:ext cx="91140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</a:rPr>
              <a:t>stock = ('GOOG', 100, 490.10)</a:t>
            </a:r>
          </a:p>
          <a:p>
            <a:r>
              <a:rPr lang="en-US" sz="1600" dirty="0">
                <a:latin typeface="Courier New" charset="0"/>
              </a:rPr>
              <a:t>address = ('</a:t>
            </a:r>
            <a:r>
              <a:rPr lang="en-US" sz="1600" dirty="0" err="1">
                <a:latin typeface="Courier New" charset="0"/>
              </a:rPr>
              <a:t>www.python.org</a:t>
            </a:r>
            <a:r>
              <a:rPr lang="en-US" sz="1600" dirty="0">
                <a:latin typeface="Courier New" charset="0"/>
              </a:rPr>
              <a:t>', 80)</a:t>
            </a:r>
          </a:p>
          <a:p>
            <a:r>
              <a:rPr lang="en-US" sz="1600" dirty="0">
                <a:latin typeface="Courier New" charset="0"/>
              </a:rPr>
              <a:t>person = (</a:t>
            </a:r>
            <a:r>
              <a:rPr lang="en-US" sz="1600" dirty="0" err="1">
                <a:latin typeface="Courier New" charset="0"/>
              </a:rPr>
              <a:t>first_name</a:t>
            </a:r>
            <a:r>
              <a:rPr lang="en-US" sz="1600" dirty="0">
                <a:latin typeface="Courier New" charset="0"/>
              </a:rPr>
              <a:t>, </a:t>
            </a:r>
            <a:r>
              <a:rPr lang="en-US" sz="1600" dirty="0" err="1">
                <a:latin typeface="Courier New" charset="0"/>
              </a:rPr>
              <a:t>last_name</a:t>
            </a:r>
            <a:r>
              <a:rPr lang="en-US" sz="1600" dirty="0">
                <a:latin typeface="Courier New" charset="0"/>
              </a:rPr>
              <a:t>, phone)   </a:t>
            </a:r>
            <a:r>
              <a:rPr lang="en-US" sz="1600" i="1" dirty="0">
                <a:latin typeface="Courier New" charset="0"/>
              </a:rPr>
              <a:t># assume these variables exist</a:t>
            </a:r>
          </a:p>
          <a:p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stock = 'GOOG' , 100, 490.10</a:t>
            </a:r>
          </a:p>
          <a:p>
            <a:r>
              <a:rPr lang="en-US" sz="1600" dirty="0">
                <a:latin typeface="Courier New" charset="0"/>
              </a:rPr>
              <a:t>address = '</a:t>
            </a:r>
            <a:r>
              <a:rPr lang="en-US" sz="1600" u="sng" dirty="0">
                <a:latin typeface="Courier New" charset="0"/>
                <a:hlinkClick r:id="rId3"/>
              </a:rPr>
              <a:t>www.python.org</a:t>
            </a:r>
            <a:r>
              <a:rPr lang="en-US" sz="1600" dirty="0">
                <a:latin typeface="Courier New" charset="0"/>
              </a:rPr>
              <a:t>', 80</a:t>
            </a:r>
          </a:p>
          <a:p>
            <a:r>
              <a:rPr lang="en-US" sz="1600" dirty="0">
                <a:latin typeface="Courier New" charset="0"/>
              </a:rPr>
              <a:t>person = </a:t>
            </a:r>
            <a:r>
              <a:rPr lang="en-US" sz="1600" dirty="0" err="1">
                <a:latin typeface="Courier New" charset="0"/>
              </a:rPr>
              <a:t>first_name</a:t>
            </a:r>
            <a:r>
              <a:rPr lang="en-US" sz="1600" dirty="0">
                <a:latin typeface="Courier New" charset="0"/>
              </a:rPr>
              <a:t>, </a:t>
            </a:r>
            <a:r>
              <a:rPr lang="en-US" sz="1600" dirty="0" err="1">
                <a:latin typeface="Courier New" charset="0"/>
              </a:rPr>
              <a:t>last_name</a:t>
            </a:r>
            <a:r>
              <a:rPr lang="en-US" sz="1600" dirty="0">
                <a:latin typeface="Courier New" charset="0"/>
              </a:rPr>
              <a:t>, phone</a:t>
            </a:r>
          </a:p>
          <a:p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a = ()         # 0-tuple (empty tuple)</a:t>
            </a:r>
          </a:p>
          <a:p>
            <a:r>
              <a:rPr lang="en-US" sz="1600" dirty="0">
                <a:latin typeface="Courier New" charset="0"/>
              </a:rPr>
              <a:t>b = (item,)    # 1-tuple (note the trailing comma)</a:t>
            </a:r>
          </a:p>
          <a:p>
            <a:r>
              <a:rPr lang="en-US" sz="1600" dirty="0">
                <a:latin typeface="Courier New" charset="0"/>
              </a:rPr>
              <a:t>c = item,      # 1-tuple (note the trailing comma) </a:t>
            </a:r>
          </a:p>
          <a:p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name, shares, price = stock</a:t>
            </a:r>
          </a:p>
          <a:p>
            <a:r>
              <a:rPr lang="en-US" sz="1600" dirty="0">
                <a:latin typeface="Courier New" charset="0"/>
              </a:rPr>
              <a:t>host, port = address</a:t>
            </a:r>
          </a:p>
          <a:p>
            <a:r>
              <a:rPr lang="en-US" sz="1600" dirty="0" err="1">
                <a:latin typeface="Courier New" charset="0"/>
              </a:rPr>
              <a:t>first_name</a:t>
            </a:r>
            <a:r>
              <a:rPr lang="en-US" sz="1600" dirty="0">
                <a:latin typeface="Courier New" charset="0"/>
              </a:rPr>
              <a:t>, </a:t>
            </a:r>
            <a:r>
              <a:rPr lang="en-US" sz="1600" dirty="0" err="1">
                <a:latin typeface="Courier New" charset="0"/>
              </a:rPr>
              <a:t>last_name</a:t>
            </a:r>
            <a:r>
              <a:rPr lang="en-US" sz="1600" dirty="0">
                <a:latin typeface="Courier New" charset="0"/>
              </a:rPr>
              <a:t>, phone = person</a:t>
            </a:r>
            <a:endParaRPr lang="en-US" sz="1600" dirty="0"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1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Tuples as Loop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88630" y="30885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20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stuff = [(1,2),(3,4)]</a:t>
            </a:r>
          </a:p>
          <a:p>
            <a:r>
              <a:rPr lang="is-IS" sz="20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for x,y in stuff:</a:t>
            </a:r>
          </a:p>
          <a:p>
            <a:r>
              <a:rPr lang="is-IS" sz="20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...     print(x+y)</a:t>
            </a:r>
          </a:p>
          <a:p>
            <a:r>
              <a:rPr lang="is-IS" sz="20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... </a:t>
            </a:r>
          </a:p>
          <a:p>
            <a:r>
              <a:rPr lang="is-IS" sz="20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3</a:t>
            </a:r>
          </a:p>
          <a:p>
            <a:r>
              <a:rPr lang="is-IS" sz="20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7</a:t>
            </a:r>
            <a:endParaRPr lang="is-IS" sz="2000" dirty="0">
              <a:solidFill>
                <a:srgbClr val="00000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1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“multiply” a sequence by an integer to </a:t>
            </a:r>
            <a:r>
              <a:rPr lang="en-US" b="1" dirty="0"/>
              <a:t>replicate</a:t>
            </a:r>
            <a:r>
              <a:rPr lang="en-US" dirty="0"/>
              <a:t>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0700" y="336703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*3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hellohellohello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(1,'two')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*3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[1,2]*2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2, 1, 2]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6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Arbitrary Subsets by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operator.itemgetter</a:t>
            </a:r>
            <a:r>
              <a:rPr lang="en-US" b="1" dirty="0"/>
              <a:t>(&lt;indexes&gt;)</a:t>
            </a:r>
          </a:p>
          <a:p>
            <a:r>
              <a:rPr lang="en-US" dirty="0"/>
              <a:t>Returns a </a:t>
            </a:r>
            <a:r>
              <a:rPr lang="en-US" b="1" i="1" dirty="0"/>
              <a:t>function</a:t>
            </a:r>
            <a:r>
              <a:rPr lang="en-US" dirty="0"/>
              <a:t> that will extract items by position</a:t>
            </a:r>
          </a:p>
          <a:p>
            <a:r>
              <a:rPr lang="en-US" dirty="0"/>
              <a:t>That function returns a </a:t>
            </a:r>
            <a:r>
              <a:rPr lang="en-US" i="1" dirty="0"/>
              <a:t>tuple</a:t>
            </a:r>
            <a:r>
              <a:rPr lang="en-US" dirty="0"/>
              <a:t> when multiple indexes are requested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8500" y="3896142"/>
            <a:ext cx="478790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stuff = list(range(1,11))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stuff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2, 3, 4, 5, 6, 7, 8, 9, 10]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from operator import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itemgetter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(1)(stuff)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(3,7,8,9)(stuff)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(4, 8, 9, 10)</a:t>
            </a:r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variables can refer to the </a:t>
            </a:r>
            <a:r>
              <a:rPr lang="en-US" i="1" dirty="0"/>
              <a:t>same object</a:t>
            </a:r>
          </a:p>
          <a:p>
            <a:r>
              <a:rPr lang="en-US" dirty="0"/>
              <a:t>Python keeps a </a:t>
            </a:r>
            <a:r>
              <a:rPr lang="en-US" i="1" dirty="0"/>
              <a:t>reference count </a:t>
            </a:r>
            <a:r>
              <a:rPr lang="en-US" dirty="0"/>
              <a:t>for all objects</a:t>
            </a:r>
            <a:endParaRPr lang="en-US" i="1" dirty="0"/>
          </a:p>
          <a:p>
            <a:r>
              <a:rPr lang="en-US" dirty="0"/>
              <a:t>When the reference count reaches zero, the object can be garbage collected</a:t>
            </a:r>
          </a:p>
          <a:p>
            <a:r>
              <a:rPr lang="en-US" dirty="0"/>
              <a:t>See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27264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9273" y="546347"/>
            <a:ext cx="743512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import sys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print(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sys.getrefcount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(37))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8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a = 37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print(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sys.getrefcount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(37))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9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b = a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print(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sys.getrefcount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(37))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10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c = [b]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print(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sys.getrefcount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(37))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11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del a 	</a:t>
            </a:r>
            <a:r>
              <a:rPr lang="en-US" i="1" dirty="0">
                <a:solidFill>
                  <a:srgbClr val="000000"/>
                </a:solidFill>
                <a:latin typeface="Menlo" charset="0"/>
              </a:rPr>
              <a:t># unbind a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print(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sys.getrefcount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(37))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10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b = 42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print(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sys.getrefcount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(37))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9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c[0] = 2.0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&gt;&gt;&gt; print(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sys.getrefcount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(37))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8 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(</a:t>
            </a:r>
            <a:r>
              <a:rPr lang="en-US" b="1" dirty="0"/>
              <a:t>str</a:t>
            </a:r>
            <a:r>
              <a:rPr lang="en-US" dirty="0"/>
              <a:t>)</a:t>
            </a:r>
          </a:p>
          <a:p>
            <a:r>
              <a:rPr lang="en-US" dirty="0"/>
              <a:t>Lists (</a:t>
            </a:r>
            <a:r>
              <a:rPr lang="en-US" b="1" dirty="0"/>
              <a:t>list</a:t>
            </a:r>
            <a:r>
              <a:rPr lang="en-US" dirty="0"/>
              <a:t>)</a:t>
            </a:r>
          </a:p>
          <a:p>
            <a:r>
              <a:rPr lang="en-US" dirty="0"/>
              <a:t>Tuples (</a:t>
            </a:r>
            <a:r>
              <a:rPr lang="en-US" b="1" dirty="0"/>
              <a:t>tuple</a:t>
            </a:r>
            <a:r>
              <a:rPr lang="en-US" dirty="0"/>
              <a:t>)</a:t>
            </a:r>
          </a:p>
          <a:p>
            <a:r>
              <a:rPr lang="en-US" b="1" dirty="0"/>
              <a:t>range </a:t>
            </a:r>
            <a:r>
              <a:rPr lang="en-US" dirty="0"/>
              <a:t>(a </a:t>
            </a:r>
            <a:r>
              <a:rPr lang="en-US" i="1"/>
              <a:t>lazy</a:t>
            </a:r>
            <a:r>
              <a:rPr lang="en-US"/>
              <a:t> sequence for </a:t>
            </a:r>
            <a:r>
              <a:rPr lang="en-US" dirty="0"/>
              <a:t>a numerical sequence)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Sequences are </a:t>
            </a:r>
            <a:r>
              <a:rPr lang="en-US" i="1" dirty="0"/>
              <a:t>ordered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s[0], s[1], s[2], ...</a:t>
            </a:r>
          </a:p>
        </p:txBody>
      </p:sp>
    </p:spTree>
    <p:extLst>
      <p:ext uri="{BB962C8B-B14F-4D97-AF65-F5344CB8AC3E}">
        <p14:creationId xmlns:p14="http://schemas.microsoft.com/office/powerpoint/2010/main" val="38035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Copies Must Be Requested</a:t>
            </a:r>
            <a:br>
              <a:rPr lang="en-US" dirty="0"/>
            </a:br>
            <a:r>
              <a:rPr lang="en-US" sz="2000" i="1" dirty="0"/>
              <a:t>2 Choices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c1 is a container to be copied: </a:t>
            </a:r>
          </a:p>
          <a:p>
            <a:r>
              <a:rPr lang="en-US" dirty="0"/>
              <a:t>Shallow Copy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c2 = c1[:]		</a:t>
            </a:r>
            <a:r>
              <a:rPr lang="en-US" dirty="0">
                <a:ea typeface="Andale Mono" charset="0"/>
                <a:cs typeface="Andale Mono" charset="0"/>
              </a:rPr>
              <a:t>(slice; returns new container with </a:t>
            </a:r>
            <a:r>
              <a:rPr lang="en-US" i="1" dirty="0">
                <a:ea typeface="Andale Mono" charset="0"/>
                <a:cs typeface="Andale Mono" charset="0"/>
              </a:rPr>
              <a:t>same</a:t>
            </a:r>
            <a:r>
              <a:rPr lang="en-US" dirty="0">
                <a:ea typeface="Andale Mono" charset="0"/>
                <a:cs typeface="Andale Mono" charset="0"/>
              </a:rPr>
              <a:t> contents)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c2 = list(c1) </a:t>
            </a:r>
            <a:r>
              <a:rPr lang="en-US" dirty="0"/>
              <a:t>	(creates a new </a:t>
            </a:r>
            <a:r>
              <a:rPr lang="en-US" b="1" dirty="0"/>
              <a:t>list</a:t>
            </a:r>
            <a:r>
              <a:rPr lang="en-US" dirty="0"/>
              <a:t> container; could use </a:t>
            </a:r>
            <a:r>
              <a:rPr lang="en-US" b="1" dirty="0"/>
              <a:t>tuple</a:t>
            </a:r>
            <a:r>
              <a:rPr lang="en-US" dirty="0"/>
              <a:t>, </a:t>
            </a:r>
            <a:r>
              <a:rPr lang="en-US" b="1" dirty="0"/>
              <a:t>str</a:t>
            </a:r>
            <a:r>
              <a:rPr lang="en-US" dirty="0"/>
              <a:t>, ...)</a:t>
            </a:r>
          </a:p>
          <a:p>
            <a:r>
              <a:rPr lang="en-US" dirty="0"/>
              <a:t>Deep Copy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import copy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c2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copy.deepcopy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(c1)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Makes a difference with multiple levels of nesting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2B443-BD80-E942-A603-70824AC9D118}"/>
              </a:ext>
            </a:extLst>
          </p:cNvPr>
          <p:cNvSpPr txBox="1"/>
          <p:nvPr/>
        </p:nvSpPr>
        <p:spPr>
          <a:xfrm>
            <a:off x="7304690" y="252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Makin’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following in </a:t>
            </a:r>
            <a:r>
              <a:rPr lang="en-US" dirty="0" err="1"/>
              <a:t>pythontutor.com</a:t>
            </a:r>
            <a:r>
              <a:rPr lang="en-US" dirty="0"/>
              <a:t>: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 = [1,2,[3,4]]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 = list(a)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b.append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(100)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b[2][0] = -100</a:t>
            </a:r>
          </a:p>
        </p:txBody>
      </p:sp>
    </p:spTree>
    <p:extLst>
      <p:ext uri="{BB962C8B-B14F-4D97-AF65-F5344CB8AC3E}">
        <p14:creationId xmlns:p14="http://schemas.microsoft.com/office/powerpoint/2010/main" val="48716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following in </a:t>
            </a:r>
            <a:r>
              <a:rPr lang="en-US" dirty="0" err="1"/>
              <a:t>pythontutor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import copy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 = [1,2,[3,4]]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copy.deepcopy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(a)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b[2][0] = -100</a:t>
            </a:r>
          </a:p>
        </p:txBody>
      </p:sp>
    </p:spTree>
    <p:extLst>
      <p:ext uri="{BB962C8B-B14F-4D97-AF65-F5344CB8AC3E}">
        <p14:creationId xmlns:p14="http://schemas.microsoft.com/office/powerpoint/2010/main" val="144026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following in </a:t>
            </a:r>
            <a:r>
              <a:rPr lang="en-US" dirty="0" err="1"/>
              <a:t>pythontutor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import copy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part = [1,2]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whole = 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part,part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shallow = whole[:]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deep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copy.deepcopy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(whole)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del deep[0][0]</a:t>
            </a:r>
          </a:p>
        </p:txBody>
      </p:sp>
    </p:spTree>
    <p:extLst>
      <p:ext uri="{BB962C8B-B14F-4D97-AF65-F5344CB8AC3E}">
        <p14:creationId xmlns:p14="http://schemas.microsoft.com/office/powerpoint/2010/main" val="171101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8B6F6D-972B-8F44-A5DA-AC2C3FE5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3" y="2401715"/>
            <a:ext cx="7646330" cy="389878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59A9E33-2DF7-1445-A235-942DA199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Copies</a:t>
            </a:r>
            <a:br>
              <a:rPr lang="en-US" dirty="0"/>
            </a:br>
            <a:r>
              <a:rPr lang="en-US" sz="2000" dirty="0"/>
              <a:t>Before </a:t>
            </a:r>
            <a:r>
              <a:rPr lang="en-US" sz="2000" dirty="0">
                <a:latin typeface="Andale Mono" panose="020B0509000000000004" pitchFamily="49" charset="0"/>
              </a:rPr>
              <a:t>del deep[0][0]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23E19-5AF2-D94D-AFD9-316F4C65C771}"/>
              </a:ext>
            </a:extLst>
          </p:cNvPr>
          <p:cNvSpPr txBox="1"/>
          <p:nvPr/>
        </p:nvSpPr>
        <p:spPr>
          <a:xfrm>
            <a:off x="8019205" y="3429000"/>
            <a:ext cx="305879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import copy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part = [1,2]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whole = 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part,part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]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shallow = whole[:]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deep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copy.deepcopy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(whole)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del deep[0][0]</a:t>
            </a:r>
          </a:p>
        </p:txBody>
      </p:sp>
    </p:spTree>
    <p:extLst>
      <p:ext uri="{BB962C8B-B14F-4D97-AF65-F5344CB8AC3E}">
        <p14:creationId xmlns:p14="http://schemas.microsoft.com/office/powerpoint/2010/main" val="199914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8B6F6D-972B-8F44-A5DA-AC2C3FE5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8933" y="2401715"/>
            <a:ext cx="7646329" cy="389878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59A9E33-2DF7-1445-A235-942DA199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Copies</a:t>
            </a:r>
            <a:br>
              <a:rPr lang="en-US" dirty="0"/>
            </a:br>
            <a:r>
              <a:rPr lang="en-US" sz="2000" dirty="0"/>
              <a:t>After </a:t>
            </a:r>
            <a:r>
              <a:rPr lang="en-US" sz="2000" dirty="0">
                <a:latin typeface="Andale Mono" panose="020B0509000000000004" pitchFamily="49" charset="0"/>
              </a:rPr>
              <a:t>del deep[0][0]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23E19-5AF2-D94D-AFD9-316F4C65C771}"/>
              </a:ext>
            </a:extLst>
          </p:cNvPr>
          <p:cNvSpPr txBox="1"/>
          <p:nvPr/>
        </p:nvSpPr>
        <p:spPr>
          <a:xfrm>
            <a:off x="8019205" y="3429000"/>
            <a:ext cx="305879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import copy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part = [1,2]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whole = 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part,part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]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shallow = whole[:]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deep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copy.deepcopy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(whole)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b="1" dirty="0">
                <a:latin typeface="Andale Mono" charset="0"/>
              </a:rPr>
              <a:t>del deep[0][0]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259095-6877-6A49-B3B2-45C77AF52CC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578827" y="2743340"/>
            <a:ext cx="1211102" cy="85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CFE6A-E099-4B4C-A3A8-DD6CF8C9A2F6}"/>
              </a:ext>
            </a:extLst>
          </p:cNvPr>
          <p:cNvSpPr txBox="1"/>
          <p:nvPr/>
        </p:nvSpPr>
        <p:spPr>
          <a:xfrm>
            <a:off x="7789929" y="2589451"/>
            <a:ext cx="218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the change here</a:t>
            </a:r>
          </a:p>
        </p:txBody>
      </p:sp>
    </p:spTree>
    <p:extLst>
      <p:ext uri="{BB962C8B-B14F-4D97-AF65-F5344CB8AC3E}">
        <p14:creationId xmlns:p14="http://schemas.microsoft.com/office/powerpoint/2010/main" val="2322809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sequences</a:t>
            </a:r>
          </a:p>
          <a:p>
            <a:r>
              <a:rPr lang="en-US" b="1" dirty="0"/>
              <a:t>range</a:t>
            </a:r>
            <a:r>
              <a:rPr lang="en-US" dirty="0"/>
              <a:t>(stop)		# 0-based, non-inclusive</a:t>
            </a:r>
          </a:p>
          <a:p>
            <a:r>
              <a:rPr lang="en-US" b="1" dirty="0"/>
              <a:t>range</a:t>
            </a:r>
            <a:r>
              <a:rPr lang="en-US" dirty="0"/>
              <a:t>(</a:t>
            </a:r>
            <a:r>
              <a:rPr lang="en-US" dirty="0" err="1"/>
              <a:t>start,stop</a:t>
            </a:r>
            <a:r>
              <a:rPr lang="en-US" dirty="0"/>
              <a:t>,</a:t>
            </a:r>
            <a:r>
              <a:rPr lang="en-US" b="1" dirty="0"/>
              <a:t>[</a:t>
            </a:r>
            <a:r>
              <a:rPr lang="en-US" dirty="0"/>
              <a:t>step</a:t>
            </a:r>
            <a:r>
              <a:rPr lang="en-US" b="1" dirty="0"/>
              <a:t>]</a:t>
            </a:r>
            <a:r>
              <a:rPr lang="en-US" dirty="0"/>
              <a:t>)</a:t>
            </a:r>
          </a:p>
          <a:p>
            <a:r>
              <a:rPr lang="en-US" dirty="0"/>
              <a:t>Returns an </a:t>
            </a:r>
            <a:r>
              <a:rPr lang="en-US" i="1" dirty="0"/>
              <a:t>iterator</a:t>
            </a:r>
            <a:r>
              <a:rPr lang="en-US" dirty="0"/>
              <a:t> (not a fully-formed sequence)</a:t>
            </a:r>
          </a:p>
          <a:p>
            <a:pPr lvl="1"/>
            <a:r>
              <a:rPr lang="en-US" dirty="0"/>
              <a:t>Actually, it is a </a:t>
            </a:r>
            <a:r>
              <a:rPr lang="en-US" b="1" dirty="0" err="1"/>
              <a:t>restartable</a:t>
            </a:r>
            <a:r>
              <a:rPr lang="en-US" dirty="0"/>
              <a:t> iterator: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Andale Mono" panose="020B0509000000000004" pitchFamily="49" charset="0"/>
              </a:rPr>
              <a:t>r = range(2)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for n in r: print(</a:t>
            </a:r>
            <a:r>
              <a:rPr lang="en-US" dirty="0" err="1">
                <a:latin typeface="Andale Mono" panose="020B0509000000000004" pitchFamily="49" charset="0"/>
              </a:rPr>
              <a:t>n,end</a:t>
            </a:r>
            <a:r>
              <a:rPr lang="en-US" dirty="0">
                <a:latin typeface="Andale Mono" panose="020B0509000000000004" pitchFamily="49" charset="0"/>
              </a:rPr>
              <a:t>=‘ ‘)		// Prints 0 1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for n in r: print(</a:t>
            </a:r>
            <a:r>
              <a:rPr lang="en-US" dirty="0" err="1">
                <a:latin typeface="Andale Mono" panose="020B0509000000000004" pitchFamily="49" charset="0"/>
              </a:rPr>
              <a:t>n,end</a:t>
            </a:r>
            <a:r>
              <a:rPr lang="en-US" dirty="0">
                <a:latin typeface="Andale Mono" panose="020B0509000000000004" pitchFamily="49" charset="0"/>
              </a:rPr>
              <a:t>=‘ ‘)		// Prints 0 1</a:t>
            </a:r>
          </a:p>
        </p:txBody>
      </p:sp>
    </p:spTree>
    <p:extLst>
      <p:ext uri="{BB962C8B-B14F-4D97-AF65-F5344CB8AC3E}">
        <p14:creationId xmlns:p14="http://schemas.microsoft.com/office/powerpoint/2010/main" val="107766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200" y="279450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(4)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(0, 4)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r2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(2,10)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r2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(2, 10)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4973" y="279450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r3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(2,10,2)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r3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(2, 10, 2)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r3: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8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&gt;&gt;&gt; r3[2]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r3[:2]		</a:t>
            </a:r>
            <a:r>
              <a:rPr lang="en-US" sz="1600" b="1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 Slicing a range</a:t>
            </a:r>
          </a:p>
          <a:p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range(2, 16, 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2)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Expandable arrays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linked lists!</a:t>
            </a:r>
          </a:p>
          <a:p>
            <a:pPr lvl="1"/>
            <a:r>
              <a:rPr lang="en-US" dirty="0"/>
              <a:t>Implemented as an array of </a:t>
            </a:r>
            <a:r>
              <a:rPr lang="en-US" b="1" dirty="0"/>
              <a:t>pointers</a:t>
            </a:r>
          </a:p>
          <a:p>
            <a:pPr lvl="1"/>
            <a:r>
              <a:rPr lang="en-US" i="1" dirty="0"/>
              <a:t>Heterogeneous</a:t>
            </a:r>
            <a:r>
              <a:rPr lang="en-US" dirty="0"/>
              <a:t> collections</a:t>
            </a:r>
          </a:p>
          <a:p>
            <a:r>
              <a:rPr lang="en-US" dirty="0"/>
              <a:t>Create an empty list: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list()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[]</a:t>
            </a:r>
          </a:p>
          <a:p>
            <a:r>
              <a:rPr lang="en-US" dirty="0"/>
              <a:t>Use 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en-US" dirty="0"/>
              <a:t> constructor to convert other sequences to lists</a:t>
            </a:r>
          </a:p>
        </p:txBody>
      </p:sp>
    </p:spTree>
    <p:extLst>
      <p:ext uri="{BB962C8B-B14F-4D97-AF65-F5344CB8AC3E}">
        <p14:creationId xmlns:p14="http://schemas.microsoft.com/office/powerpoint/2010/main" val="199229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  <a:p>
            <a:r>
              <a:rPr lang="en-US" dirty="0"/>
              <a:t>extend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reverse</a:t>
            </a:r>
          </a:p>
          <a:p>
            <a:r>
              <a:rPr lang="en-US" dirty="0"/>
              <a:t>clear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copy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index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5695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8383" y="2414016"/>
            <a:ext cx="9384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names = ["Dave","Mark","Ann","Phil"]</a:t>
            </a:r>
          </a:p>
          <a:p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a = names[2]            	</a:t>
            </a:r>
            <a:r>
              <a:rPr lang="is-IS" sz="1600" i="1" dirty="0">
                <a:latin typeface="Courier New" charset="0"/>
                <a:ea typeface="Courier New" charset="0"/>
                <a:cs typeface="Courier New" charset="0"/>
              </a:rPr>
              <a:t># "Ann"</a:t>
            </a: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names[0] = "Jeff"        	</a:t>
            </a:r>
            <a:r>
              <a:rPr lang="is-IS" sz="1600" i="1" dirty="0">
                <a:latin typeface="Courier New" charset="0"/>
                <a:ea typeface="Courier New" charset="0"/>
                <a:cs typeface="Courier New" charset="0"/>
              </a:rPr>
              <a:t># Changes the first item to "Jeff"</a:t>
            </a:r>
            <a:br>
              <a:rPr lang="is-IS" sz="1600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names.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(2, "Thomas")	</a:t>
            </a:r>
            <a:r>
              <a:rPr lang="is-IS" sz="1600" i="1" dirty="0">
                <a:latin typeface="Courier New" charset="0"/>
                <a:ea typeface="Courier New" charset="0"/>
                <a:cs typeface="Courier New" charset="0"/>
              </a:rPr>
              <a:t># ["Jeff","Mark","Thomas","Ann","Phil"]</a:t>
            </a:r>
          </a:p>
          <a:p>
            <a:br>
              <a:rPr lang="is-IS" sz="1600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b = names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[0:2]</a:t>
            </a: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           	</a:t>
            </a:r>
            <a:r>
              <a:rPr lang="is-IS" sz="1600" i="1" dirty="0">
                <a:latin typeface="Courier New" charset="0"/>
                <a:ea typeface="Courier New" charset="0"/>
                <a:cs typeface="Courier New" charset="0"/>
              </a:rPr>
              <a:t># ["Jeff","Mark"]</a:t>
            </a: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c = names[2:]            	</a:t>
            </a:r>
            <a:r>
              <a:rPr lang="is-IS" sz="1600" i="1" dirty="0">
                <a:latin typeface="Courier New" charset="0"/>
                <a:ea typeface="Courier New" charset="0"/>
                <a:cs typeface="Courier New" charset="0"/>
              </a:rPr>
              <a:t># ["Thomas","Ann","Phil"]</a:t>
            </a: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names[1] = 'Jeff'        	</a:t>
            </a:r>
            <a:r>
              <a:rPr lang="is-IS" sz="1600" i="1" dirty="0">
                <a:latin typeface="Courier New" charset="0"/>
                <a:ea typeface="Courier New" charset="0"/>
                <a:cs typeface="Courier New" charset="0"/>
              </a:rPr>
              <a:t># Replace 'Mark' with 'Jeff'</a:t>
            </a: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names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[0:2] </a:t>
            </a: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= ['Dave','Mark','Jeff']</a:t>
            </a: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print(names)</a:t>
            </a:r>
          </a:p>
          <a:p>
            <a:r>
              <a:rPr lang="is-IS" sz="1600" i="1" dirty="0">
                <a:latin typeface="Courier New" charset="0"/>
                <a:ea typeface="Courier New" charset="0"/>
                <a:cs typeface="Courier New" charset="0"/>
              </a:rPr>
              <a:t>['Dave', 'Mark', 'Jeff', 'Thomas', 'Ann', 'Phil']</a:t>
            </a: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Assignment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2144" y="221187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[1,2,3,4]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[1:3] = [22,33,44]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endParaRPr lang="pt-BR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22, 33, 44, 4]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[1:4] = [2,3]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endParaRPr lang="pt-BR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2, 3, 4]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[1:1] = (100, 200) </a:t>
            </a:r>
            <a:r>
              <a:rPr lang="pt-BR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 Note </a:t>
            </a:r>
            <a:r>
              <a:rPr lang="pt-BR" i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tuple</a:t>
            </a:r>
            <a:endParaRPr lang="pt-BR" i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endParaRPr lang="pt-BR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100, 200, 2, 3, 4]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[1:2] = []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endParaRPr lang="pt-BR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200, 2, 3, 4]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endParaRPr lang="pt-BR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2, 3, 4]</a:t>
            </a:r>
            <a:endParaRPr lang="pt-BR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Assignment with Strides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2143" y="2817236"/>
            <a:ext cx="7576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x = [1,2,3,4]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x[::2] = ['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x','y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     # Same as x[0:4:2] = …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x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['x', 2, 'y', 4]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x[::2] = ['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x','y','z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Traceback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(most recent call last):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File "&lt;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stdin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&gt;", line 1, in ?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attempt to assign sequence of size 3 to extended slice of size 2</a:t>
            </a:r>
            <a:endParaRPr lang="en-US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05856" y="3908016"/>
            <a:ext cx="2220685" cy="403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Sizes must match!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225144" y="4109896"/>
            <a:ext cx="1721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2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2C9E-4D63-E744-B234-544830FB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38190-29D4-4744-BE8D-EAAF735C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ndale Mono" panose="020B0509000000000004" pitchFamily="49" charset="0"/>
              </a:rPr>
              <a:t>slice(start,stop_plus1,stride)</a:t>
            </a:r>
          </a:p>
          <a:p>
            <a:r>
              <a:rPr lang="en-US" dirty="0"/>
              <a:t>Specify the slice range </a:t>
            </a:r>
            <a:r>
              <a:rPr lang="en-US" i="1" dirty="0"/>
              <a:t>once</a:t>
            </a:r>
          </a:p>
          <a:p>
            <a:r>
              <a:rPr lang="en-US" dirty="0"/>
              <a:t>Can be used on any sequence repeatedly thereafter</a:t>
            </a:r>
          </a:p>
          <a:p>
            <a:r>
              <a:rPr lang="en-US" dirty="0"/>
              <a:t>See </a:t>
            </a:r>
            <a:r>
              <a:rPr lang="en-US" i="1" dirty="0" err="1"/>
              <a:t>invoice.txt</a:t>
            </a:r>
            <a:r>
              <a:rPr lang="en-US" dirty="0"/>
              <a:t>, </a:t>
            </a:r>
            <a:r>
              <a:rPr lang="en-US" i="1" dirty="0" err="1"/>
              <a:t>invoice.py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270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806DAC-C5B0-3044-BAAB-C8ED72D8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Caution about +=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513B1-39F9-F047-B250-E64D8263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= a + b</a:t>
            </a:r>
            <a:r>
              <a:rPr lang="en-US" dirty="0"/>
              <a:t> and </a:t>
            </a:r>
            <a:r>
              <a:rPr lang="en-US" b="1" dirty="0"/>
              <a:t>a += b</a:t>
            </a:r>
            <a:r>
              <a:rPr lang="en-US" dirty="0"/>
              <a:t> can behave differently!</a:t>
            </a:r>
          </a:p>
          <a:p>
            <a:r>
              <a:rPr lang="en-US" dirty="0"/>
              <a:t>When </a:t>
            </a:r>
            <a:r>
              <a:rPr lang="en-US" i="1" dirty="0"/>
              <a:t>aliasing</a:t>
            </a:r>
            <a:r>
              <a:rPr lang="en-US" dirty="0"/>
              <a:t> and </a:t>
            </a:r>
            <a:r>
              <a:rPr lang="en-US" i="1" dirty="0"/>
              <a:t>mutable data structures</a:t>
            </a:r>
            <a:r>
              <a:rPr lang="en-US" dirty="0"/>
              <a:t>, like lists, are involved</a:t>
            </a:r>
          </a:p>
          <a:p>
            <a:r>
              <a:rPr lang="en-US" dirty="0"/>
              <a:t>See </a:t>
            </a:r>
            <a:r>
              <a:rPr lang="en-US" i="1" dirty="0" err="1"/>
              <a:t>a_plus_b.py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5236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1614</TotalTime>
  <Words>1735</Words>
  <Application>Microsoft Macintosh PowerPoint</Application>
  <PresentationFormat>Widescreen</PresentationFormat>
  <Paragraphs>260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Andale Mono</vt:lpstr>
      <vt:lpstr>Arial</vt:lpstr>
      <vt:lpstr>Calibri</vt:lpstr>
      <vt:lpstr>Century Gothic</vt:lpstr>
      <vt:lpstr>Courier New</vt:lpstr>
      <vt:lpstr>Menlo</vt:lpstr>
      <vt:lpstr>Wingdings 3</vt:lpstr>
      <vt:lpstr>Ion Boardroom</vt:lpstr>
      <vt:lpstr>Lists and Tuples</vt:lpstr>
      <vt:lpstr>Sequences</vt:lpstr>
      <vt:lpstr>Lists</vt:lpstr>
      <vt:lpstr>List Methods</vt:lpstr>
      <vt:lpstr>List Example</vt:lpstr>
      <vt:lpstr>Slice Assignment</vt:lpstr>
      <vt:lpstr>Slice Assignment with Strides</vt:lpstr>
      <vt:lpstr>Slice Objects</vt:lpstr>
      <vt:lpstr>A Caution about +=</vt:lpstr>
      <vt:lpstr>List Comprehensions</vt:lpstr>
      <vt:lpstr>Nested Comprehensions Similar to Nested Loops</vt:lpstr>
      <vt:lpstr>Tuples</vt:lpstr>
      <vt:lpstr>Tuple Operations</vt:lpstr>
      <vt:lpstr>Tuple Example</vt:lpstr>
      <vt:lpstr>Using Tuples as Loop Variables</vt:lpstr>
      <vt:lpstr>Sequence Replication</vt:lpstr>
      <vt:lpstr>Extract Arbitrary Subsets by Index</vt:lpstr>
      <vt:lpstr>Memory and Variables</vt:lpstr>
      <vt:lpstr>PowerPoint Presentation</vt:lpstr>
      <vt:lpstr>Copies Must Be Requested 2 Choices</vt:lpstr>
      <vt:lpstr>Makin’ Copies</vt:lpstr>
      <vt:lpstr>Deep Copies</vt:lpstr>
      <vt:lpstr>More Copies</vt:lpstr>
      <vt:lpstr>More Copies Before del deep[0][0]</vt:lpstr>
      <vt:lpstr>More Copies After del deep[0][0]</vt:lpstr>
      <vt:lpstr>Ranges</vt:lpstr>
      <vt:lpstr>Range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116</cp:revision>
  <dcterms:created xsi:type="dcterms:W3CDTF">2017-01-07T20:37:14Z</dcterms:created>
  <dcterms:modified xsi:type="dcterms:W3CDTF">2021-02-17T00:43:29Z</dcterms:modified>
</cp:coreProperties>
</file>