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22"/>
  </p:notesMasterIdLst>
  <p:sldIdLst>
    <p:sldId id="256" r:id="rId2"/>
    <p:sldId id="264" r:id="rId3"/>
    <p:sldId id="265" r:id="rId4"/>
    <p:sldId id="266" r:id="rId5"/>
    <p:sldId id="295" r:id="rId6"/>
    <p:sldId id="276" r:id="rId7"/>
    <p:sldId id="340" r:id="rId8"/>
    <p:sldId id="337" r:id="rId9"/>
    <p:sldId id="338" r:id="rId10"/>
    <p:sldId id="273" r:id="rId11"/>
    <p:sldId id="334" r:id="rId12"/>
    <p:sldId id="341" r:id="rId13"/>
    <p:sldId id="321" r:id="rId14"/>
    <p:sldId id="267" r:id="rId15"/>
    <p:sldId id="268" r:id="rId16"/>
    <p:sldId id="275" r:id="rId17"/>
    <p:sldId id="339" r:id="rId18"/>
    <p:sldId id="336" r:id="rId19"/>
    <p:sldId id="315" r:id="rId20"/>
    <p:sldId id="33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argument to join is a generator comprehension, which we haven’t discussed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if we only used </a:t>
            </a:r>
            <a:r>
              <a:rPr lang="en-US" b="1" dirty="0" err="1"/>
              <a:t>lname</a:t>
            </a:r>
            <a:r>
              <a:rPr lang="en-US" dirty="0"/>
              <a:t>, then Brian would precede Big because sorted is </a:t>
            </a:r>
            <a:r>
              <a:rPr lang="en-US" i="1" dirty="0"/>
              <a:t>stable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see ** later in function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help(set)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5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Dictionaries and 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 3</a:t>
            </a:r>
          </a:p>
        </p:txBody>
      </p:sp>
    </p:spTree>
    <p:extLst>
      <p:ext uri="{BB962C8B-B14F-4D97-AF65-F5344CB8AC3E}">
        <p14:creationId xmlns:p14="http://schemas.microsoft.com/office/powerpoint/2010/main" val="189183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sorted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useful keyword parameters with default arguments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sorted(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key=None, reverse=False)</a:t>
            </a:r>
          </a:p>
          <a:p>
            <a:r>
              <a:rPr lang="en-US" dirty="0"/>
              <a:t>Returns a </a:t>
            </a:r>
            <a:r>
              <a:rPr lang="en-US" b="1" dirty="0"/>
              <a:t>list</a:t>
            </a:r>
          </a:p>
          <a:p>
            <a:r>
              <a:rPr lang="en-US" dirty="0"/>
              <a:t>To sort in descending order: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sorted(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stuff,reverse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352" y="3711476"/>
            <a:ext cx="49571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d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{'three': 3, 'one': 1, 'two': 2}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for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a,b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in sorted(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d.items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(),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... key=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(1),reverse=True):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...     print(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a,b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three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two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one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654F1-5EE6-BA44-978C-8CDD17BC410E}"/>
              </a:ext>
            </a:extLst>
          </p:cNvPr>
          <p:cNvSpPr txBox="1"/>
          <p:nvPr/>
        </p:nvSpPr>
        <p:spPr>
          <a:xfrm>
            <a:off x="1154954" y="5082363"/>
            <a:ext cx="21943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i="1" dirty="0" err="1"/>
              <a:t>itemgetter.py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313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0DDE-189C-C24B-9288-2EF27B8D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List of Dictionaries by Key</a:t>
            </a:r>
            <a:br>
              <a:rPr lang="en-US" dirty="0"/>
            </a:br>
            <a:r>
              <a:rPr lang="en-US" sz="2000" i="1" dirty="0"/>
              <a:t>Example from Python Cookbook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CCE0-C508-8F40-A409-C6A2F320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b="1" dirty="0" err="1"/>
              <a:t>itemgetter</a:t>
            </a:r>
            <a:r>
              <a:rPr lang="en-US" dirty="0"/>
              <a:t> can take a dictionary key as a sort “</a:t>
            </a:r>
            <a:r>
              <a:rPr lang="en-US" i="1" dirty="0"/>
              <a:t>index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B234C-F6D2-0042-A651-14A7F13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CF1B26-6F51-614E-8EBF-210D5E5F0159}"/>
              </a:ext>
            </a:extLst>
          </p:cNvPr>
          <p:cNvSpPr/>
          <p:nvPr/>
        </p:nvSpPr>
        <p:spPr>
          <a:xfrm>
            <a:off x="1240106" y="3018565"/>
            <a:ext cx="865535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rows = [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{'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'Brian',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'Jones',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1003},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{'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'David',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'Beazley',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1002},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{'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'John',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'Cleese',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1001},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{'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'Big',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'Jones',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1004}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]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sorted(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rows,key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itemgetter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'))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[{'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'Big',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'Jones',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1004}, {'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'Brian',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'Jones',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1003}, {'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'David',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'Beazley',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1002}, {'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'John',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'Cleese',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1001}]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sorted(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rows,key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itemgetter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','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'))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[{'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'David',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'Beazley',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1002}, {'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'John',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'Cleese',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1001}, {'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'Big',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'Jones',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1004}, {'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'Brian',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'Jones', 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1003}]</a:t>
            </a:r>
            <a:endParaRPr lang="en-US" sz="1400" dirty="0">
              <a:solidFill>
                <a:srgbClr val="000000"/>
              </a:solidFill>
              <a:effectLst/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1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37A6-3DB5-EA40-8C84-C24C539E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Dictionaries</a:t>
            </a:r>
            <a:br>
              <a:rPr lang="en-US" dirty="0"/>
            </a:br>
            <a:r>
              <a:rPr lang="en-US" sz="2000" i="1" dirty="0"/>
              <a:t>** and </a:t>
            </a:r>
            <a:r>
              <a:rPr lang="en-US" sz="2000" b="1" i="1" dirty="0"/>
              <a:t>update</a:t>
            </a:r>
            <a:endParaRPr lang="en-US" b="1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B24797-0936-A244-847C-F077EAF2C7D3}"/>
              </a:ext>
            </a:extLst>
          </p:cNvPr>
          <p:cNvSpPr/>
          <p:nvPr/>
        </p:nvSpPr>
        <p:spPr>
          <a:xfrm>
            <a:off x="1152144" y="289031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{1: "one", 2: "too"}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{2: "two", 3: "three"}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{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a,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b}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{1: 'one', 2: 'two', 3: 'three'}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a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{1: 'one', 2: 'too'}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a.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(b)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a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{1: 'one', 2: 'two', 3: 'three'}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A7E73-C342-354D-B68D-0B1A8E8A0ACF}"/>
              </a:ext>
            </a:extLst>
          </p:cNvPr>
          <p:cNvSpPr txBox="1"/>
          <p:nvPr/>
        </p:nvSpPr>
        <p:spPr>
          <a:xfrm>
            <a:off x="6657475" y="3429000"/>
            <a:ext cx="2703094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Returns new dictionary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C11060-17B6-BE43-9777-B66D3EDB72EA}"/>
              </a:ext>
            </a:extLst>
          </p:cNvPr>
          <p:cNvCxnSpPr/>
          <p:nvPr/>
        </p:nvCxnSpPr>
        <p:spPr>
          <a:xfrm flipH="1">
            <a:off x="3513221" y="3633537"/>
            <a:ext cx="2871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F08D6B-4CDC-804F-8F21-41400038789A}"/>
              </a:ext>
            </a:extLst>
          </p:cNvPr>
          <p:cNvSpPr txBox="1"/>
          <p:nvPr/>
        </p:nvSpPr>
        <p:spPr>
          <a:xfrm>
            <a:off x="6657475" y="4506462"/>
            <a:ext cx="1443790" cy="3689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Changes </a:t>
            </a:r>
            <a:r>
              <a:rPr lang="en-US" b="1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FC978-F9DB-0540-A227-5DF366CC7097}"/>
              </a:ext>
            </a:extLst>
          </p:cNvPr>
          <p:cNvCxnSpPr>
            <a:cxnSpLocks/>
          </p:cNvCxnSpPr>
          <p:nvPr/>
        </p:nvCxnSpPr>
        <p:spPr>
          <a:xfrm flipH="1">
            <a:off x="3513222" y="4715009"/>
            <a:ext cx="2871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Wrangle the Gettysburg Address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Word count (alphabetical, preserve case):</a:t>
            </a:r>
          </a:p>
          <a:p>
            <a:pPr lvl="1"/>
            <a:r>
              <a:rPr lang="en-US" dirty="0" err="1"/>
              <a:t>file.</a:t>
            </a:r>
            <a:r>
              <a:rPr lang="en-US" b="1" dirty="0" err="1"/>
              <a:t>read</a:t>
            </a:r>
            <a:endParaRPr lang="en-US" b="1" dirty="0"/>
          </a:p>
          <a:p>
            <a:pPr lvl="1"/>
            <a:r>
              <a:rPr lang="en-US" dirty="0" err="1"/>
              <a:t>str.</a:t>
            </a:r>
            <a:r>
              <a:rPr lang="en-US" b="1" dirty="0" err="1"/>
              <a:t>split</a:t>
            </a:r>
            <a:endParaRPr lang="en-US" b="1" dirty="0"/>
          </a:p>
          <a:p>
            <a:pPr lvl="1"/>
            <a:r>
              <a:rPr lang="en-US" dirty="0" err="1"/>
              <a:t>str.</a:t>
            </a:r>
            <a:r>
              <a:rPr lang="en-US" b="1" dirty="0" err="1"/>
              <a:t>isalpha</a:t>
            </a:r>
            <a:endParaRPr lang="en-US" b="1" dirty="0"/>
          </a:p>
          <a:p>
            <a:pPr lvl="1"/>
            <a:r>
              <a:rPr lang="en-US" dirty="0" err="1"/>
              <a:t>dict.</a:t>
            </a:r>
            <a:r>
              <a:rPr lang="en-US" b="1" dirty="0" err="1"/>
              <a:t>get</a:t>
            </a:r>
            <a:endParaRPr lang="en-US" b="1" dirty="0"/>
          </a:p>
          <a:p>
            <a:pPr lvl="1"/>
            <a:r>
              <a:rPr lang="en-US" b="1" dirty="0"/>
              <a:t>sorted</a:t>
            </a:r>
          </a:p>
          <a:p>
            <a:pPr marL="457200" lvl="1" indent="0">
              <a:buNone/>
            </a:pPr>
            <a:r>
              <a:rPr lang="en-US" dirty="0"/>
              <a:t>a 7</a:t>
            </a:r>
          </a:p>
          <a:p>
            <a:pPr marL="457200" lvl="1" indent="0">
              <a:buNone/>
            </a:pPr>
            <a:r>
              <a:rPr lang="en-US" dirty="0"/>
              <a:t>above 1</a:t>
            </a:r>
          </a:p>
          <a:p>
            <a:pPr marL="457200" lvl="1" indent="0">
              <a:buNone/>
            </a:pPr>
            <a:r>
              <a:rPr lang="en-US" dirty="0"/>
              <a:t>add 1</a:t>
            </a:r>
          </a:p>
          <a:p>
            <a:pPr marL="457200" lvl="1" indent="0">
              <a:buNone/>
            </a:pPr>
            <a:r>
              <a:rPr lang="en-US" dirty="0"/>
              <a:t>ago 1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08775" y="2603500"/>
            <a:ext cx="4981963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Cross-Reference:</a:t>
            </a:r>
          </a:p>
          <a:p>
            <a:pPr lvl="1"/>
            <a:r>
              <a:rPr lang="en-US" dirty="0"/>
              <a:t>Using the functions on the left plus:</a:t>
            </a:r>
          </a:p>
          <a:p>
            <a:pPr lvl="1"/>
            <a:r>
              <a:rPr lang="en-US" b="1" dirty="0" err="1"/>
              <a:t>readlines</a:t>
            </a:r>
            <a:endParaRPr lang="en-US" b="1" dirty="0"/>
          </a:p>
          <a:p>
            <a:pPr lvl="1"/>
            <a:r>
              <a:rPr lang="en-US" b="1" dirty="0"/>
              <a:t>enumerate</a:t>
            </a:r>
          </a:p>
          <a:p>
            <a:pPr marL="457200" lvl="1" indent="0">
              <a:buNone/>
            </a:pPr>
            <a:endParaRPr lang="is-IS" dirty="0"/>
          </a:p>
          <a:p>
            <a:pPr marL="457200" lvl="1" indent="0">
              <a:buNone/>
            </a:pPr>
            <a:r>
              <a:rPr lang="is-IS" sz="1300" dirty="0">
                <a:latin typeface="Andale Mono" panose="020B0509000000000004" pitchFamily="49" charset="0"/>
              </a:rPr>
              <a:t>a: (2, 1) (5, 1) (6, 2) (7, 1) (10, 1) (17, 1) </a:t>
            </a:r>
          </a:p>
          <a:p>
            <a:pPr marL="457200" lvl="1" indent="0">
              <a:buNone/>
            </a:pPr>
            <a:r>
              <a:rPr lang="is-IS" sz="1300" dirty="0">
                <a:latin typeface="Andale Mono" panose="020B0509000000000004" pitchFamily="49" charset="0"/>
              </a:rPr>
              <a:t>above: (11, 1) </a:t>
            </a:r>
          </a:p>
          <a:p>
            <a:pPr marL="457200" lvl="1" indent="0">
              <a:buNone/>
            </a:pPr>
            <a:r>
              <a:rPr lang="is-IS" sz="1300" dirty="0">
                <a:latin typeface="Andale Mono" panose="020B0509000000000004" pitchFamily="49" charset="0"/>
              </a:rPr>
              <a:t>add: (12, 1) </a:t>
            </a:r>
          </a:p>
          <a:p>
            <a:pPr marL="457200" lvl="1" indent="0">
              <a:buNone/>
            </a:pPr>
            <a:r>
              <a:rPr lang="is-IS" sz="1300" dirty="0">
                <a:latin typeface="Andale Mono" panose="020B0509000000000004" pitchFamily="49" charset="0"/>
              </a:rPr>
              <a:t>ago: (1, 1)</a:t>
            </a:r>
          </a:p>
          <a:p>
            <a:pPr marL="457200" lvl="1" indent="0">
              <a:buNone/>
            </a:pPr>
            <a:r>
              <a:rPr lang="is-IS" sz="1300" dirty="0">
                <a:latin typeface="Andale Mono" panose="020B0509000000000004" pitchFamily="49" charset="0"/>
              </a:rPr>
              <a:t>... </a:t>
            </a:r>
            <a:endParaRPr lang="en-US" sz="1300" dirty="0">
              <a:latin typeface="Andale Mono" panose="020B05090000000000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dictionaries, but </a:t>
            </a:r>
            <a:r>
              <a:rPr lang="en-US" i="1" dirty="0"/>
              <a:t>without a value</a:t>
            </a:r>
          </a:p>
          <a:p>
            <a:r>
              <a:rPr lang="en-US" dirty="0"/>
              <a:t>Still stored as a hash table for fast lookup</a:t>
            </a:r>
          </a:p>
          <a:p>
            <a:pPr lvl="1"/>
            <a:r>
              <a:rPr lang="en-US" dirty="0"/>
              <a:t>But in </a:t>
            </a:r>
            <a:r>
              <a:rPr lang="en-US" i="1" dirty="0"/>
              <a:t>hash order </a:t>
            </a:r>
            <a:r>
              <a:rPr lang="en-US" dirty="0"/>
              <a:t>(</a:t>
            </a:r>
            <a:r>
              <a:rPr lang="en-US" b="1" dirty="0"/>
              <a:t>not</a:t>
            </a:r>
            <a:r>
              <a:rPr lang="en-US" dirty="0"/>
              <a:t> insertion order)</a:t>
            </a:r>
          </a:p>
          <a:p>
            <a:r>
              <a:rPr lang="en-US" dirty="0"/>
              <a:t>Create an empty set:</a:t>
            </a:r>
          </a:p>
          <a:p>
            <a:pPr lvl="1"/>
            <a:r>
              <a:rPr lang="en-US" dirty="0"/>
              <a:t>s = set(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1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add</a:t>
            </a:r>
          </a:p>
          <a:p>
            <a:r>
              <a:rPr lang="en-US" dirty="0"/>
              <a:t>clear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difference (</a:t>
            </a:r>
            <a:r>
              <a:rPr lang="en-US" dirty="0">
                <a:latin typeface="Andale Mono" charset="0"/>
              </a:rPr>
              <a:t>–</a:t>
            </a:r>
            <a:r>
              <a:rPr lang="en-US" dirty="0"/>
              <a:t>)</a:t>
            </a:r>
          </a:p>
          <a:p>
            <a:r>
              <a:rPr lang="en-US" dirty="0" err="1"/>
              <a:t>difference_update</a:t>
            </a:r>
            <a:r>
              <a:rPr lang="en-US" dirty="0"/>
              <a:t> (</a:t>
            </a:r>
            <a:r>
              <a:rPr lang="en-US" dirty="0">
                <a:latin typeface="Andale Mono" charset="0"/>
              </a:rPr>
              <a:t>–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lang="en-US" dirty="0"/>
              <a:t>)</a:t>
            </a:r>
          </a:p>
          <a:p>
            <a:r>
              <a:rPr lang="en-US" b="1" dirty="0"/>
              <a:t>discard</a:t>
            </a:r>
            <a:r>
              <a:rPr lang="en-US" dirty="0"/>
              <a:t> (</a:t>
            </a:r>
            <a:r>
              <a:rPr lang="en-US" i="1" dirty="0"/>
              <a:t>ignores</a:t>
            </a:r>
            <a:r>
              <a:rPr lang="en-US" dirty="0"/>
              <a:t> if not present)</a:t>
            </a:r>
            <a:endParaRPr lang="en-US" b="1" dirty="0"/>
          </a:p>
          <a:p>
            <a:r>
              <a:rPr lang="en-US" dirty="0"/>
              <a:t>intersection (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&amp;</a:t>
            </a:r>
            <a:r>
              <a:rPr lang="en-US" dirty="0"/>
              <a:t>)</a:t>
            </a:r>
          </a:p>
          <a:p>
            <a:r>
              <a:rPr lang="en-US" dirty="0" err="1"/>
              <a:t>intersection_update</a:t>
            </a:r>
            <a:r>
              <a:rPr lang="en-US" dirty="0"/>
              <a:t> (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&amp;=</a:t>
            </a:r>
            <a:r>
              <a:rPr lang="en-US" dirty="0"/>
              <a:t>)</a:t>
            </a:r>
          </a:p>
          <a:p>
            <a:r>
              <a:rPr lang="en-US" dirty="0" err="1"/>
              <a:t>isdisjoint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issubset</a:t>
            </a:r>
            <a:r>
              <a:rPr lang="en-US" dirty="0"/>
              <a:t> (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&lt;, &lt;=</a:t>
            </a:r>
            <a:r>
              <a:rPr lang="en-US" dirty="0"/>
              <a:t>)</a:t>
            </a:r>
          </a:p>
          <a:p>
            <a:r>
              <a:rPr lang="en-US" dirty="0" err="1"/>
              <a:t>issuperset</a:t>
            </a:r>
            <a:r>
              <a:rPr lang="en-US" dirty="0"/>
              <a:t> (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&gt;, &gt;=</a:t>
            </a:r>
            <a:r>
              <a:rPr lang="en-US" dirty="0"/>
              <a:t>)</a:t>
            </a:r>
          </a:p>
          <a:p>
            <a:r>
              <a:rPr lang="en-US" dirty="0"/>
              <a:t>pop</a:t>
            </a:r>
          </a:p>
          <a:p>
            <a:r>
              <a:rPr lang="en-US" b="1" dirty="0"/>
              <a:t>remove</a:t>
            </a:r>
            <a:r>
              <a:rPr lang="en-US" dirty="0"/>
              <a:t> (</a:t>
            </a:r>
            <a:r>
              <a:rPr lang="en-US" i="1" dirty="0"/>
              <a:t>error</a:t>
            </a:r>
            <a:r>
              <a:rPr lang="en-US" dirty="0"/>
              <a:t> if not present)</a:t>
            </a:r>
            <a:endParaRPr lang="en-US" b="1" dirty="0"/>
          </a:p>
          <a:p>
            <a:r>
              <a:rPr lang="en-US" dirty="0" err="1"/>
              <a:t>symmetric_difference</a:t>
            </a:r>
            <a:r>
              <a:rPr lang="en-US" dirty="0"/>
              <a:t> (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^</a:t>
            </a:r>
            <a:r>
              <a:rPr lang="en-US" dirty="0"/>
              <a:t>)</a:t>
            </a:r>
          </a:p>
          <a:p>
            <a:r>
              <a:rPr lang="en-US" dirty="0" err="1"/>
              <a:t>symmetric_difference_update</a:t>
            </a:r>
            <a:r>
              <a:rPr lang="en-US" dirty="0"/>
              <a:t> (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^=</a:t>
            </a:r>
            <a:r>
              <a:rPr lang="en-US" dirty="0"/>
              <a:t>)</a:t>
            </a:r>
          </a:p>
          <a:p>
            <a:r>
              <a:rPr lang="en-US" dirty="0"/>
              <a:t>union (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|</a:t>
            </a:r>
            <a:r>
              <a:rPr lang="en-US" dirty="0"/>
              <a:t>)</a:t>
            </a:r>
          </a:p>
          <a:p>
            <a:r>
              <a:rPr lang="en-US" dirty="0"/>
              <a:t>update (a union update: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|=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75049B-BF93-7948-A255-19D066082656}"/>
              </a:ext>
            </a:extLst>
          </p:cNvPr>
          <p:cNvCxnSpPr/>
          <p:nvPr/>
        </p:nvCxnSpPr>
        <p:spPr>
          <a:xfrm flipV="1">
            <a:off x="5037221" y="3922295"/>
            <a:ext cx="1564105" cy="7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8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4300" y="261824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'}</a:t>
            </a: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'}</a:t>
            </a: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-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'}</a:t>
            </a: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'}</a:t>
            </a: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&amp;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'a' in s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'd' in s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mr-IN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3059" y="26182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^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'}</a:t>
            </a: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&lt;=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mr-IN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{'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','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'} &lt;=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mr-IN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{'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','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'} &lt;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mr-IN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-=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'}</a:t>
            </a:r>
            <a:endParaRPr lang="mr-IN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9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671E-5222-D741-9BE7-C7D10D8A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Creating a Set of keys from a Dictionary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0C0ADD-830E-5C4F-93A8-937A090C8D46}"/>
              </a:ext>
            </a:extLst>
          </p:cNvPr>
          <p:cNvSpPr/>
          <p:nvPr/>
        </p:nvSpPr>
        <p:spPr>
          <a:xfrm>
            <a:off x="1528292" y="2828630"/>
            <a:ext cx="88256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{}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c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'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abcd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':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d[c]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(c)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d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{'a': 97, 'b': 98, 'c': 99, 'd': 100}	</a:t>
            </a:r>
            <a:r>
              <a:rPr lang="en-US" i="1" dirty="0">
                <a:solidFill>
                  <a:srgbClr val="000000"/>
                </a:solidFill>
                <a:latin typeface="Menlo" panose="020B0609030804020204" pitchFamily="49" charset="0"/>
              </a:rPr>
              <a:t># Insertion order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(d)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{'c', 'b', 'd', 'a’}						</a:t>
            </a:r>
            <a:r>
              <a:rPr lang="en-US" i="1" dirty="0">
                <a:solidFill>
                  <a:srgbClr val="000000"/>
                </a:solidFill>
                <a:latin typeface="Menlo" panose="020B0609030804020204" pitchFamily="49" charset="0"/>
              </a:rPr>
              <a:t># Hash order</a:t>
            </a:r>
            <a:endParaRPr lang="en-US" i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1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Dictionary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{</a:t>
            </a:r>
            <a:r>
              <a:rPr lang="en-US" dirty="0"/>
              <a:t>&lt;expression&gt; &lt;input-sequence&gt; &lt;optional condition&gt;</a:t>
            </a:r>
            <a:r>
              <a:rPr lang="en-US" b="1" dirty="0"/>
              <a:t>}	</a:t>
            </a:r>
          </a:p>
          <a:p>
            <a:r>
              <a:rPr lang="en-US" dirty="0"/>
              <a:t>A </a:t>
            </a:r>
            <a:r>
              <a:rPr lang="en-US" b="1" dirty="0"/>
              <a:t>dictionary</a:t>
            </a:r>
            <a:r>
              <a:rPr lang="en-US" dirty="0"/>
              <a:t> comprehension constructs </a:t>
            </a:r>
            <a:r>
              <a:rPr lang="en-US" b="1" dirty="0" err="1"/>
              <a:t>key:value</a:t>
            </a:r>
            <a:r>
              <a:rPr lang="en-US" dirty="0"/>
              <a:t> pairs</a:t>
            </a:r>
          </a:p>
          <a:p>
            <a:r>
              <a:rPr lang="en-US" dirty="0"/>
              <a:t>A </a:t>
            </a:r>
            <a:r>
              <a:rPr lang="en-US" b="1" dirty="0"/>
              <a:t>set</a:t>
            </a:r>
            <a:r>
              <a:rPr lang="en-US" dirty="0"/>
              <a:t> comprehension constructs </a:t>
            </a:r>
            <a:r>
              <a:rPr lang="en-US" b="1" dirty="0"/>
              <a:t>single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6599" y="3957697"/>
            <a:ext cx="8737601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keys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['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one','two','three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[1,2,3]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{k for k in keys if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k.startswith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("t")}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# Set comprehension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set(['two', 'three'])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zip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keys,values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[('one', 1), ('two', 2), ('three', 3)]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{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x:y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for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in zip(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keys,values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if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(x)==3}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# Dict. Comp.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{'one': 1, 'two': 2}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zip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keys,values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))		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# Special behavior for list of pairs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{'one': 1, 'two': 2, 'three': 3}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8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Sets from File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(Hint for Project B)</a:t>
            </a:r>
          </a:p>
          <a:p>
            <a:r>
              <a:rPr lang="en-US" dirty="0"/>
              <a:t>See </a:t>
            </a:r>
            <a:r>
              <a:rPr lang="en-US" i="1" dirty="0" err="1"/>
              <a:t>parts.py</a:t>
            </a:r>
            <a:r>
              <a:rPr lang="en-US" dirty="0"/>
              <a:t>, </a:t>
            </a:r>
            <a:r>
              <a:rPr lang="en-US" i="1" dirty="0" err="1"/>
              <a:t>queries.py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Now look at </a:t>
            </a:r>
            <a:r>
              <a:rPr lang="en-US" i="1" dirty="0" err="1"/>
              <a:t>comprehensions.docx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Hash tables (aka “maps”)</a:t>
            </a:r>
          </a:p>
          <a:p>
            <a:pPr lvl="1"/>
            <a:r>
              <a:rPr lang="en-US" dirty="0"/>
              <a:t>fast lookup</a:t>
            </a:r>
          </a:p>
          <a:p>
            <a:r>
              <a:rPr lang="en-US" dirty="0"/>
              <a:t>A collection of &lt;key, value&gt; pairs</a:t>
            </a:r>
          </a:p>
          <a:p>
            <a:pPr lvl="1"/>
            <a:r>
              <a:rPr lang="en-US" dirty="0"/>
              <a:t>indexed by hashing on the </a:t>
            </a:r>
            <a:r>
              <a:rPr lang="en-US" i="1" dirty="0"/>
              <a:t>key</a:t>
            </a:r>
          </a:p>
          <a:p>
            <a:pPr lvl="1"/>
            <a:r>
              <a:rPr lang="en-US" dirty="0"/>
              <a:t>the key is </a:t>
            </a:r>
            <a:r>
              <a:rPr lang="en-US" i="1" dirty="0"/>
              <a:t>unique</a:t>
            </a:r>
            <a:r>
              <a:rPr lang="en-US" dirty="0"/>
              <a:t> (only one entry per key), and must be </a:t>
            </a:r>
            <a:r>
              <a:rPr lang="en-US" b="1" dirty="0"/>
              <a:t>immutable</a:t>
            </a:r>
          </a:p>
          <a:p>
            <a:r>
              <a:rPr lang="en-US" dirty="0"/>
              <a:t>Create empty dictionary:</a:t>
            </a:r>
          </a:p>
          <a:p>
            <a:pPr lvl="1"/>
            <a:r>
              <a:rPr lang="en-US" dirty="0"/>
              <a:t>{ }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( )		(constructor; can also convert sequences of pairs)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mr-IN" dirty="0"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mr-IN" dirty="0" err="1">
                <a:latin typeface="Andale Mono" charset="0"/>
                <a:ea typeface="Andale Mono" charset="0"/>
                <a:cs typeface="Andale Mono" charset="0"/>
              </a:rPr>
              <a:t>dict</a:t>
            </a:r>
            <a:r>
              <a:rPr lang="mr-IN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dirty="0" err="1">
                <a:latin typeface="Andale Mono" charset="0"/>
                <a:ea typeface="Andale Mono" charset="0"/>
                <a:cs typeface="Andale Mono" charset="0"/>
              </a:rPr>
              <a:t>stuff</a:t>
            </a:r>
            <a:r>
              <a:rPr lang="mr-IN" dirty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	// stuff was [(1,2),(3,4)]</a:t>
            </a:r>
            <a:endParaRPr lang="mr-IN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mr-IN" dirty="0">
                <a:latin typeface="Andale Mono" charset="0"/>
                <a:ea typeface="Andale Mono" charset="0"/>
                <a:cs typeface="Andale Mono" charset="0"/>
              </a:rPr>
              <a:t>{1: 2, 3: 4}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07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EB77-AC3A-8A47-AE36-F0462043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EA24-830F-C847-B6BF-04E17168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slots </a:t>
            </a:r>
            <a:r>
              <a:rPr lang="en-US" b="1" dirty="0"/>
              <a:t>by name</a:t>
            </a:r>
          </a:p>
          <a:p>
            <a:pPr lvl="1"/>
            <a:r>
              <a:rPr lang="en-US" dirty="0"/>
              <a:t>Helps </a:t>
            </a:r>
            <a:r>
              <a:rPr lang="en-US" b="1" dirty="0"/>
              <a:t>readability</a:t>
            </a:r>
          </a:p>
          <a:p>
            <a:pPr lvl="1"/>
            <a:r>
              <a:rPr lang="en-US" dirty="0"/>
              <a:t>Defined in the </a:t>
            </a:r>
            <a:r>
              <a:rPr lang="en-US" b="1" dirty="0"/>
              <a:t>collections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You can still access them by position as well</a:t>
            </a:r>
          </a:p>
          <a:p>
            <a:r>
              <a:rPr lang="en-US" b="1" dirty="0" err="1"/>
              <a:t>namedtuple</a:t>
            </a:r>
            <a:r>
              <a:rPr lang="en-US" dirty="0"/>
              <a:t>(&lt;name&gt;,[&lt;slot names&gt;])</a:t>
            </a:r>
          </a:p>
          <a:p>
            <a:r>
              <a:rPr lang="en-US" dirty="0"/>
              <a:t>See </a:t>
            </a:r>
            <a:r>
              <a:rPr lang="en-US" i="1" dirty="0"/>
              <a:t>parts2.py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7F0CA-798A-844E-A3BC-94207577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E8AD4-C96D-7443-9687-6349FEFC8416}"/>
              </a:ext>
            </a:extLst>
          </p:cNvPr>
          <p:cNvSpPr txBox="1"/>
          <p:nvPr/>
        </p:nvSpPr>
        <p:spPr>
          <a:xfrm>
            <a:off x="7286632" y="4126984"/>
            <a:ext cx="2279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Project B now</a:t>
            </a:r>
          </a:p>
        </p:txBody>
      </p:sp>
    </p:spTree>
    <p:extLst>
      <p:ext uri="{BB962C8B-B14F-4D97-AF65-F5344CB8AC3E}">
        <p14:creationId xmlns:p14="http://schemas.microsoft.com/office/powerpoint/2010/main" val="61333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clear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fromkeys</a:t>
            </a:r>
            <a:endParaRPr lang="en-US" dirty="0"/>
          </a:p>
          <a:p>
            <a:r>
              <a:rPr lang="en-US" b="1" dirty="0"/>
              <a:t>get</a:t>
            </a:r>
          </a:p>
          <a:p>
            <a:r>
              <a:rPr lang="en-US" dirty="0" err="1"/>
              <a:t>has_key</a:t>
            </a:r>
            <a:r>
              <a:rPr lang="en-US" dirty="0"/>
              <a:t> (or </a:t>
            </a:r>
            <a:r>
              <a:rPr lang="en-US" b="1" dirty="0"/>
              <a:t>in</a:t>
            </a:r>
            <a:r>
              <a:rPr lang="en-US" dirty="0"/>
              <a:t>)</a:t>
            </a:r>
          </a:p>
          <a:p>
            <a:r>
              <a:rPr lang="en-US" b="1" dirty="0"/>
              <a:t>items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keys</a:t>
            </a:r>
          </a:p>
          <a:p>
            <a:r>
              <a:rPr lang="en-US" dirty="0"/>
              <a:t>pop</a:t>
            </a:r>
          </a:p>
          <a:p>
            <a:r>
              <a:rPr lang="en-US" dirty="0" err="1"/>
              <a:t>popitem</a:t>
            </a:r>
            <a:r>
              <a:rPr lang="en-US" dirty="0"/>
              <a:t> (pop last pair)</a:t>
            </a:r>
          </a:p>
          <a:p>
            <a:r>
              <a:rPr lang="en-US" b="1" dirty="0" err="1"/>
              <a:t>setdefault</a:t>
            </a:r>
            <a:endParaRPr lang="en-US" b="1" dirty="0"/>
          </a:p>
          <a:p>
            <a:r>
              <a:rPr lang="en-US" b="1" dirty="0"/>
              <a:t>update</a:t>
            </a:r>
          </a:p>
          <a:p>
            <a:r>
              <a:rPr lang="en-US" b="1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1633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2144" y="2371910"/>
            <a:ext cx="81198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stock = {"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name":"GOOG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", "shares":100, "price":490.10}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name  = stock["name"]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value = stock["shares"] * stock["price"]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stock["shares"] = 75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stock["date"]   = "June 7, 2007"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prices =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{}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   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# An empty dictionary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prices =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# An empty dictionary</a:t>
            </a:r>
          </a:p>
          <a:p>
            <a:r>
              <a:rPr lang="en-US" sz="1600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if "SCOX" </a:t>
            </a:r>
            <a:r>
              <a:rPr lang="en-US" sz="1600" b="1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sz="1600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 prices:</a:t>
            </a:r>
          </a:p>
          <a:p>
            <a:r>
              <a:rPr lang="en-US" sz="1600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    p = prices["SCOX"]</a:t>
            </a:r>
          </a:p>
          <a:p>
            <a:r>
              <a:rPr lang="en-US" sz="1600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else:</a:t>
            </a:r>
          </a:p>
          <a:p>
            <a:r>
              <a:rPr lang="en-US" sz="1600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    p = 0.0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 =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prices.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("SCOX", 0.0) </a:t>
            </a:r>
            <a:r>
              <a:rPr lang="en-US" sz="1600" i="1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# same as previous 4 lines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 =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prices.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setdefault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("SCOX", 0.0) 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adds to dictionary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del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prices["SCOX"]</a:t>
            </a:r>
            <a:endParaRPr lang="en-US" sz="1600" dirty="0"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2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collections.defaultdict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supply a </a:t>
            </a:r>
            <a:r>
              <a:rPr lang="en-US" i="1" dirty="0"/>
              <a:t>function</a:t>
            </a:r>
            <a:r>
              <a:rPr lang="en-US" dirty="0"/>
              <a:t> to construct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4791" y="3388310"/>
            <a:ext cx="978594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sizes = 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collections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defaultdict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words = ['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each','peach','pear','plum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for w in words: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sizes[w] =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(w)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sizes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defaultdict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(&lt;class '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'&gt;, {'each': 4, 'pear': 4, 'peach': 5, 'plum': 4})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sizes['foo']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sizes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defaultdict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(&lt;class '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'&gt;, {'each': 4, 'pear': 4, 'peach': 5, 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'foo': 0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'plum': 4})</a:t>
            </a:r>
            <a:endParaRPr lang="en-US" sz="15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90485" y="3037436"/>
            <a:ext cx="3381154" cy="350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int</a:t>
            </a:r>
            <a:r>
              <a:rPr lang="en-US" dirty="0"/>
              <a:t> constructor 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37274" y="3264195"/>
            <a:ext cx="1275907" cy="20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3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6844" y="551289"/>
            <a:ext cx="894539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sz="1600" b="1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dict.fromkeys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600" b="1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{'a': None, 'b': None, 'c': None, 'd': None}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k in d:</a:t>
            </a:r>
          </a:p>
          <a:p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d[k] = </a:t>
            </a:r>
            <a:r>
              <a:rPr lang="en-US" sz="1600" b="1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(k)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{'a': 97, 'b': 98, 'c': 99, 'd': 100}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b="1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d.keys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6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dict_keys</a:t>
            </a:r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(['a', 'b', 'c', 'd'])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b="1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d.values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6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dict_values</a:t>
            </a:r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([97, 98, 99, 100])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list(_)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[97, 98, 99, 100]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 d['b']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{'a': 97, 'c': 99, 'd': 100}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d2 = {'c':999, 'e':1000}</a:t>
            </a:r>
          </a:p>
          <a:p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d2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{'c': 999, 'e': 1000}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 |= d2		</a:t>
            </a:r>
            <a:r>
              <a:rPr lang="en-US" sz="1600" b="1" i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Same as </a:t>
            </a:r>
            <a:r>
              <a:rPr lang="en-US" sz="1600" b="1" i="1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d.update</a:t>
            </a:r>
            <a:r>
              <a:rPr lang="en-US" sz="1600" b="1" i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(d2); 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|=</a:t>
            </a:r>
            <a:r>
              <a:rPr lang="en-US" sz="1600" b="1" i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operator new in Python 3.9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b="1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r>
              <a:rPr lang="en-US" sz="16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{'a': 97, 'c': 999, 'd': 100, 'e': 1000}</a:t>
            </a:r>
            <a:endParaRPr lang="en-US" sz="1600" dirty="0">
              <a:effectLst/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25896-2912-BB40-890A-04C41604577C}"/>
              </a:ext>
            </a:extLst>
          </p:cNvPr>
          <p:cNvSpPr txBox="1"/>
          <p:nvPr/>
        </p:nvSpPr>
        <p:spPr>
          <a:xfrm>
            <a:off x="5800117" y="3050751"/>
            <a:ext cx="30113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Entry order is maintained!</a:t>
            </a:r>
          </a:p>
        </p:txBody>
      </p:sp>
    </p:spTree>
    <p:extLst>
      <p:ext uri="{BB962C8B-B14F-4D97-AF65-F5344CB8AC3E}">
        <p14:creationId xmlns:p14="http://schemas.microsoft.com/office/powerpoint/2010/main" val="158037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419C-5C37-054D-BACD-4ECA09E5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Duplicates with </a:t>
            </a:r>
            <a:r>
              <a:rPr lang="en-US" b="1" dirty="0" err="1"/>
              <a:t>fromkeys</a:t>
            </a:r>
            <a:br>
              <a:rPr lang="en-US" b="1" dirty="0"/>
            </a:br>
            <a:r>
              <a:rPr lang="en-US" sz="2000" i="1" dirty="0"/>
              <a:t>Courtesy of Denver Madsen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BBA2-0C45-4840-A6AA-CF1320B1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</a:t>
            </a:r>
            <a:r>
              <a:rPr lang="en-US" i="1" dirty="0"/>
              <a:t>original order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comprehension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04BF5-6496-5E47-850B-13C6C5A521C1}"/>
              </a:ext>
            </a:extLst>
          </p:cNvPr>
          <p:cNvSpPr txBox="1"/>
          <p:nvPr/>
        </p:nvSpPr>
        <p:spPr>
          <a:xfrm>
            <a:off x="1371598" y="3711485"/>
            <a:ext cx="63161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x = [3,2,6,1,1,3,1,8,2]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list(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dict.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fromkeys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(x))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 2, 6, 1, 8]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s = "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nowisthetimeforallgoodunits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''.join(c for c in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dict.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fromkeys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(s))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nowisthemfralgdu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02CD-F955-8C41-92C0-E51F4B8F9E29}"/>
              </a:ext>
            </a:extLst>
          </p:cNvPr>
          <p:cNvSpPr txBox="1"/>
          <p:nvPr/>
        </p:nvSpPr>
        <p:spPr>
          <a:xfrm>
            <a:off x="4136025" y="5576554"/>
            <a:ext cx="28635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 “generator comprehension”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F9DFB-1F5F-E848-B3FC-E406C66B6C0C}"/>
              </a:ext>
            </a:extLst>
          </p:cNvPr>
          <p:cNvCxnSpPr/>
          <p:nvPr/>
        </p:nvCxnSpPr>
        <p:spPr>
          <a:xfrm flipH="1" flipV="1">
            <a:off x="4136025" y="5013158"/>
            <a:ext cx="1350375" cy="44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5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CC8219-97F6-554D-8F1B-DEAF073525B8}"/>
              </a:ext>
            </a:extLst>
          </p:cNvPr>
          <p:cNvSpPr/>
          <p:nvPr/>
        </p:nvSpPr>
        <p:spPr>
          <a:xfrm>
            <a:off x="835891" y="2188990"/>
            <a:ext cx="105202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pythons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{'Chapman': 'Graham', 'Cleese': 'John', 'Idle': 'Eric', 'Jones': 'Terry', 'Palin': 'Michael'}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pythons.get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('Marx', 'Groucho (not a python)')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'Groucho (not a python)'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pythons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{'Chapman': 'Graham', 'Cleese': 'John', 'Idle': 'Eric', 'Jones': 'Terry', 'Palin': 'Michael'}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pythons.setdefault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('Marx', 'Groucho (not a python)')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'Groucho (not a python)'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pythons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{'Chapman': 'Graham', 'Cleese': 'John', 'Idle': 'Eric', 'Jones': 'Terry', 'Palin': 'Michael', 'Marx': 'Groucho (not a python)'}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pythons['van Rossum'] 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= 'Guido'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pythons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{'Chapman': 'Graham', 'Cleese': 'John', 'Idle': 'Eric', 'Jones': 'Terry', 'Palin': 'Michael', 'Marx': 'Groucho (not a python)', 'van Rossum': 'Guido'}</a:t>
            </a:r>
            <a:endParaRPr lang="en-US" sz="160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4BB9AE-EC9B-254B-8FC9-6B396B6E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get</a:t>
            </a:r>
            <a:r>
              <a:rPr lang="en-US"/>
              <a:t> and </a:t>
            </a:r>
            <a:r>
              <a:rPr lang="en-US" b="1"/>
              <a:t>setdefault</a:t>
            </a:r>
            <a:r>
              <a:rPr lang="en-US"/>
              <a:t>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2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C388-B83D-254B-B341-41624141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operator.itemgetter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7A8D-A881-C743-8E8A-246FB44E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b="1" dirty="0"/>
              <a:t>extract</a:t>
            </a:r>
            <a:r>
              <a:rPr lang="en-US" dirty="0"/>
              <a:t> elements of a sequence by </a:t>
            </a:r>
            <a:r>
              <a:rPr lang="en-US" b="1" dirty="0"/>
              <a:t>position</a:t>
            </a:r>
          </a:p>
          <a:p>
            <a:pPr lvl="1"/>
            <a:r>
              <a:rPr lang="en-US" dirty="0"/>
              <a:t>Returns a </a:t>
            </a:r>
            <a:r>
              <a:rPr lang="en-US" b="1" dirty="0"/>
              <a:t>function</a:t>
            </a:r>
            <a:r>
              <a:rPr lang="en-US" dirty="0"/>
              <a:t> to apply to the sequence</a:t>
            </a:r>
          </a:p>
          <a:p>
            <a:pPr lvl="1"/>
            <a:r>
              <a:rPr lang="en-US" dirty="0"/>
              <a:t>Multiple positions return a </a:t>
            </a:r>
            <a:r>
              <a:rPr lang="en-US" b="1" dirty="0"/>
              <a:t>tuple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CE62D2-F4D3-B74D-B0B8-34AB02F22284}"/>
              </a:ext>
            </a:extLst>
          </p:cNvPr>
          <p:cNvSpPr/>
          <p:nvPr/>
        </p:nvSpPr>
        <p:spPr>
          <a:xfrm>
            <a:off x="1154954" y="3896142"/>
            <a:ext cx="76670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from </a:t>
            </a:r>
            <a:r>
              <a:rPr lang="en-US" sz="1600" b="1" dirty="0">
                <a:solidFill>
                  <a:srgbClr val="0000FF"/>
                </a:solidFill>
                <a:latin typeface="Andale Mono" panose="020B0509000000000004" pitchFamily="49" charset="0"/>
              </a:rPr>
              <a:t>operator </a:t>
            </a:r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import </a:t>
            </a:r>
            <a:r>
              <a:rPr lang="en-US" sz="1600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itemgetter</a:t>
            </a:r>
            <a:endParaRPr lang="en-US" sz="1600" b="1" dirty="0">
              <a:solidFill>
                <a:srgbClr val="008000"/>
              </a:solidFill>
              <a:latin typeface="Andale Mono" panose="020B0509000000000004" pitchFamily="49" charset="0"/>
            </a:endParaRPr>
          </a:p>
          <a:p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i="1" dirty="0">
                <a:solidFill>
                  <a:srgbClr val="408080"/>
                </a:solidFill>
                <a:latin typeface="Andale Mono" panose="020B0509000000000004" pitchFamily="49" charset="0"/>
              </a:rPr>
              <a:t># Numeric indexes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x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 [</a:t>
            </a:r>
            <a:r>
              <a:rPr lang="en-US" sz="1600" dirty="0">
                <a:solidFill>
                  <a:srgbClr val="BA2121"/>
                </a:solidFill>
                <a:latin typeface="Andale Mono" panose="020B0509000000000004" pitchFamily="49" charset="0"/>
              </a:rPr>
              <a:t>"now", "is", "the", "time"]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f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itemgetter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(1)</a:t>
            </a:r>
          </a:p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print(f(x))         </a:t>
            </a:r>
            <a:r>
              <a:rPr lang="en-US" sz="1600" b="1" i="1" dirty="0">
                <a:solidFill>
                  <a:srgbClr val="408080"/>
                </a:solidFill>
                <a:latin typeface="Andale Mono" panose="020B0509000000000004" pitchFamily="49" charset="0"/>
              </a:rPr>
              <a:t># is 				(= x[1])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g 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sz="1600" dirty="0" err="1">
                <a:solidFill>
                  <a:srgbClr val="666666"/>
                </a:solidFill>
                <a:latin typeface="Andale Mono" panose="020B0509000000000004" pitchFamily="49" charset="0"/>
              </a:rPr>
              <a:t>itemgetter</a:t>
            </a:r>
            <a:r>
              <a:rPr lang="en-US" sz="1600" dirty="0">
                <a:solidFill>
                  <a:srgbClr val="666666"/>
                </a:solidFill>
                <a:latin typeface="Andale Mono" panose="020B0509000000000004" pitchFamily="49" charset="0"/>
              </a:rPr>
              <a:t>(1,3)</a:t>
            </a:r>
          </a:p>
          <a:p>
            <a:r>
              <a:rPr lang="en-US" sz="1600" b="1" dirty="0">
                <a:solidFill>
                  <a:srgbClr val="008000"/>
                </a:solidFill>
                <a:latin typeface="Andale Mono" panose="020B0509000000000004" pitchFamily="49" charset="0"/>
              </a:rPr>
              <a:t>print(g(x))         </a:t>
            </a:r>
            <a:r>
              <a:rPr lang="en-US" sz="1600" b="1" i="1" dirty="0">
                <a:solidFill>
                  <a:srgbClr val="408080"/>
                </a:solidFill>
                <a:latin typeface="Andale Mono" panose="020B0509000000000004" pitchFamily="49" charset="0"/>
              </a:rPr>
              <a:t># ('is', 'time’)	(= (x[1], x[3])</a:t>
            </a:r>
          </a:p>
        </p:txBody>
      </p:sp>
    </p:spTree>
    <p:extLst>
      <p:ext uri="{BB962C8B-B14F-4D97-AF65-F5344CB8AC3E}">
        <p14:creationId xmlns:p14="http://schemas.microsoft.com/office/powerpoint/2010/main" val="75548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1998</TotalTime>
  <Words>1952</Words>
  <Application>Microsoft Macintosh PowerPoint</Application>
  <PresentationFormat>Widescreen</PresentationFormat>
  <Paragraphs>282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Andale Mono</vt:lpstr>
      <vt:lpstr>Arial</vt:lpstr>
      <vt:lpstr>Calibri</vt:lpstr>
      <vt:lpstr>Century Gothic</vt:lpstr>
      <vt:lpstr>Courier New</vt:lpstr>
      <vt:lpstr>Menlo</vt:lpstr>
      <vt:lpstr>Wingdings 3</vt:lpstr>
      <vt:lpstr>Ion Boardroom</vt:lpstr>
      <vt:lpstr>Dictionaries and Sets</vt:lpstr>
      <vt:lpstr>Dictionaries</vt:lpstr>
      <vt:lpstr>Dictionary Methods</vt:lpstr>
      <vt:lpstr>Dictionary Example</vt:lpstr>
      <vt:lpstr>collections.defaultdict</vt:lpstr>
      <vt:lpstr>PowerPoint Presentation</vt:lpstr>
      <vt:lpstr>Eliminating Duplicates with fromkeys Courtesy of Denver Madsen</vt:lpstr>
      <vt:lpstr>get and setdefault Methods</vt:lpstr>
      <vt:lpstr>operator.itemgetter</vt:lpstr>
      <vt:lpstr>The sorted Function</vt:lpstr>
      <vt:lpstr>Sorting a List of Dictionaries by Key Example from Python Cookbook</vt:lpstr>
      <vt:lpstr>Combining Dictionaries ** and update</vt:lpstr>
      <vt:lpstr>Let’s Wrangle the Gettysburg Address</vt:lpstr>
      <vt:lpstr>Sets</vt:lpstr>
      <vt:lpstr>Set Operations</vt:lpstr>
      <vt:lpstr>Set Operations Example</vt:lpstr>
      <vt:lpstr>Creating a Set of keys from a Dictionary</vt:lpstr>
      <vt:lpstr>Set and Dictionary Comprehensions</vt:lpstr>
      <vt:lpstr>Building Sets from File Records</vt:lpstr>
      <vt:lpstr>Named Tuples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136</cp:revision>
  <dcterms:created xsi:type="dcterms:W3CDTF">2017-01-07T20:37:14Z</dcterms:created>
  <dcterms:modified xsi:type="dcterms:W3CDTF">2021-12-26T08:22:33Z</dcterms:modified>
</cp:coreProperties>
</file>