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68"/>
  </p:notesMasterIdLst>
  <p:sldIdLst>
    <p:sldId id="256" r:id="rId2"/>
    <p:sldId id="257" r:id="rId3"/>
    <p:sldId id="267" r:id="rId4"/>
    <p:sldId id="269" r:id="rId5"/>
    <p:sldId id="271" r:id="rId6"/>
    <p:sldId id="270" r:id="rId7"/>
    <p:sldId id="272" r:id="rId8"/>
    <p:sldId id="331" r:id="rId9"/>
    <p:sldId id="275" r:id="rId10"/>
    <p:sldId id="341" r:id="rId11"/>
    <p:sldId id="342" r:id="rId12"/>
    <p:sldId id="276" r:id="rId13"/>
    <p:sldId id="277" r:id="rId14"/>
    <p:sldId id="278" r:id="rId15"/>
    <p:sldId id="279" r:id="rId16"/>
    <p:sldId id="282" r:id="rId17"/>
    <p:sldId id="311" r:id="rId18"/>
    <p:sldId id="280" r:id="rId19"/>
    <p:sldId id="281" r:id="rId20"/>
    <p:sldId id="283" r:id="rId21"/>
    <p:sldId id="284" r:id="rId22"/>
    <p:sldId id="292" r:id="rId23"/>
    <p:sldId id="319" r:id="rId24"/>
    <p:sldId id="336" r:id="rId25"/>
    <p:sldId id="320" r:id="rId26"/>
    <p:sldId id="344" r:id="rId27"/>
    <p:sldId id="299" r:id="rId28"/>
    <p:sldId id="309" r:id="rId29"/>
    <p:sldId id="332" r:id="rId30"/>
    <p:sldId id="300" r:id="rId31"/>
    <p:sldId id="337" r:id="rId32"/>
    <p:sldId id="286" r:id="rId33"/>
    <p:sldId id="285" r:id="rId34"/>
    <p:sldId id="288" r:id="rId35"/>
    <p:sldId id="289" r:id="rId36"/>
    <p:sldId id="318" r:id="rId37"/>
    <p:sldId id="290" r:id="rId38"/>
    <p:sldId id="291" r:id="rId39"/>
    <p:sldId id="326" r:id="rId40"/>
    <p:sldId id="328" r:id="rId41"/>
    <p:sldId id="339" r:id="rId42"/>
    <p:sldId id="266" r:id="rId43"/>
    <p:sldId id="343" r:id="rId44"/>
    <p:sldId id="330" r:id="rId45"/>
    <p:sldId id="338" r:id="rId46"/>
    <p:sldId id="324" r:id="rId47"/>
    <p:sldId id="327" r:id="rId48"/>
    <p:sldId id="325" r:id="rId49"/>
    <p:sldId id="329" r:id="rId50"/>
    <p:sldId id="298" r:id="rId51"/>
    <p:sldId id="287" r:id="rId52"/>
    <p:sldId id="293" r:id="rId53"/>
    <p:sldId id="296" r:id="rId54"/>
    <p:sldId id="301" r:id="rId55"/>
    <p:sldId id="312" r:id="rId56"/>
    <p:sldId id="340" r:id="rId57"/>
    <p:sldId id="303" r:id="rId58"/>
    <p:sldId id="304" r:id="rId59"/>
    <p:sldId id="305" r:id="rId60"/>
    <p:sldId id="333" r:id="rId61"/>
    <p:sldId id="306" r:id="rId62"/>
    <p:sldId id="316" r:id="rId63"/>
    <p:sldId id="317" r:id="rId64"/>
    <p:sldId id="308" r:id="rId65"/>
    <p:sldId id="307" r:id="rId66"/>
    <p:sldId id="313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57"/>
    <p:restoredTop sz="94137"/>
  </p:normalViewPr>
  <p:slideViewPr>
    <p:cSldViewPr snapToGrid="0" snapToObjects="1">
      <p:cViewPr varScale="1">
        <p:scale>
          <a:sx n="187" d="100"/>
          <a:sy n="187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8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stack frames on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 state machine in </a:t>
            </a:r>
            <a:r>
              <a:rPr lang="en-US" dirty="0" err="1"/>
              <a:t>no_comment.png</a:t>
            </a:r>
            <a:r>
              <a:rPr lang="en-US" dirty="0"/>
              <a:t> using </a:t>
            </a:r>
            <a:r>
              <a:rPr lang="en-US" dirty="0" err="1"/>
              <a:t>madebyevan.com</a:t>
            </a:r>
            <a:r>
              <a:rPr lang="en-US" dirty="0"/>
              <a:t>/</a:t>
            </a:r>
            <a:r>
              <a:rPr lang="en-US" dirty="0" err="1"/>
              <a:t>fsm</a:t>
            </a:r>
            <a:r>
              <a:rPr lang="en-US" dirty="0"/>
              <a:t>. Then develop </a:t>
            </a:r>
            <a:r>
              <a:rPr lang="en-US" dirty="0" err="1"/>
              <a:t>no_comment.py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1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2 lines at time. Creates a dictionary where each name is the key and the value is the list of ratings. Alternative: list(map(</a:t>
            </a:r>
            <a:r>
              <a:rPr lang="en-US" dirty="0" err="1"/>
              <a:t>int,next</a:t>
            </a:r>
            <a:r>
              <a:rPr lang="en-US" dirty="0"/>
              <a:t>(f).split())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code do? (Skips any character after ‘a’)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2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call </a:t>
            </a:r>
            <a:r>
              <a:rPr lang="en-US" dirty="0" err="1"/>
              <a:t>emp_sort</a:t>
            </a:r>
            <a:r>
              <a:rPr lang="en-US" dirty="0"/>
              <a:t> many times. It was created by specializing </a:t>
            </a:r>
            <a:r>
              <a:rPr lang="en-US" dirty="0" err="1"/>
              <a:t>custom_sort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print(x) precedes a local definition of x. Remove the print(x) and rerun.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2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on board or in </a:t>
            </a:r>
            <a:r>
              <a:rPr lang="en-US" dirty="0" err="1"/>
              <a:t>pythontutor.com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in </a:t>
            </a:r>
            <a:r>
              <a:rPr lang="en-US" dirty="0" err="1"/>
              <a:t>pythontutor.com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print’s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use the return value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Typically, we want the decorated to appear as the original function to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2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9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__wrapped__ is bound to the original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7088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9</a:t>
            </a:r>
          </a:p>
        </p:txBody>
      </p:sp>
    </p:spTree>
    <p:extLst>
      <p:ext uri="{BB962C8B-B14F-4D97-AF65-F5344CB8AC3E}">
        <p14:creationId xmlns:p14="http://schemas.microsoft.com/office/powerpoint/2010/main" val="189183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659B2A-7732-C240-997E-D7C2E5F8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D7A8-CA4A-BD4C-B8D5-075A1CE7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AB9493-1A17-B74D-8E99-79E21AED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562913"/>
            <a:ext cx="8404529" cy="36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659B2A-7732-C240-997E-D7C2E5F8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D7A8-CA4A-BD4C-B8D5-075A1CE7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7E3C9E-E8B0-E949-B001-14F9591A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04" y="2849681"/>
            <a:ext cx="5505615" cy="27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into a </a:t>
            </a:r>
            <a:r>
              <a:rPr lang="en-US" b="1" dirty="0"/>
              <a:t>dictionary</a:t>
            </a:r>
          </a:p>
          <a:p>
            <a:r>
              <a:rPr lang="en-US" dirty="0"/>
              <a:t>Use ** as a parameter prefix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4400" y="3975784"/>
            <a:ext cx="39624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f(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     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f(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a=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1,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b=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'two',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c=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[3])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{'a': 1, 'c': [3], 'b': 'two'}</a:t>
            </a:r>
          </a:p>
        </p:txBody>
      </p:sp>
    </p:spTree>
    <p:extLst>
      <p:ext uri="{BB962C8B-B14F-4D97-AF65-F5344CB8AC3E}">
        <p14:creationId xmlns:p14="http://schemas.microsoft.com/office/powerpoint/2010/main" val="183095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Unpacking Dictionaries in a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Only</a:t>
            </a:r>
            <a:r>
              <a:rPr lang="en-US" dirty="0"/>
              <a:t> works in a function </a:t>
            </a:r>
            <a:r>
              <a:rPr lang="en-US" b="1" dirty="0"/>
              <a:t>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2443" y="3526820"/>
            <a:ext cx="717068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end = ' ')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'b':2,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':[3]}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(**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mr-IN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mr-IN" sz="1600" i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Same</a:t>
            </a:r>
            <a:r>
              <a:rPr lang="mr-IN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i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mr-IN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i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i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i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en-US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i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=2,</a:t>
            </a:r>
            <a:r>
              <a:rPr lang="en-US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i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=[3])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2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[3]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3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Arguments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Positional</a:t>
            </a:r>
          </a:p>
          <a:p>
            <a:r>
              <a:rPr lang="en-US" dirty="0"/>
              <a:t>2) Default</a:t>
            </a:r>
          </a:p>
          <a:p>
            <a:r>
              <a:rPr lang="en-US" dirty="0"/>
              <a:t>3) Variable-length non-keyword (using *)</a:t>
            </a:r>
          </a:p>
          <a:p>
            <a:r>
              <a:rPr lang="en-US" dirty="0"/>
              <a:t>4) Variable-length keyword (using **)</a:t>
            </a:r>
          </a:p>
          <a:p>
            <a:endParaRPr lang="en-US" dirty="0"/>
          </a:p>
          <a:p>
            <a:r>
              <a:rPr lang="en-US" dirty="0"/>
              <a:t>All are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9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2800" y="270783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f(fix1,def1=1,def2=2,*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,**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print('fix1 =',fix1)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print('def1 =',def1)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print('def2 =',def2)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=',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=',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f(1,2,3,4,5,6,foo=7,bar='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baz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f(4,5,6,foo=7,bar='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baz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f(6,foo=7,bar='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baz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4571" y="2427487"/>
            <a:ext cx="4222664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fix1 = 1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def1 = 2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def2 = 3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(4, 5, 6)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{'foo': 7, 'bar': 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baz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’}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fix1 = 4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def1 = 5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def2 = 6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{'foo': 7, 'bar': 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baz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'}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fix1 = 6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def1 = 1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def2 = 2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{'foo': 7, 'bar': 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baz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27061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(like everything else in Python) are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They can have </a:t>
            </a:r>
            <a:r>
              <a:rPr lang="en-US" b="1" dirty="0"/>
              <a:t>attributes</a:t>
            </a:r>
            <a:r>
              <a:rPr lang="en-US" dirty="0"/>
              <a:t> (</a:t>
            </a:r>
            <a:r>
              <a:rPr lang="en-US" i="1" dirty="0"/>
              <a:t>independent</a:t>
            </a:r>
            <a:r>
              <a:rPr lang="en-US" dirty="0"/>
              <a:t> of its parameters)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5133" y="3386941"/>
            <a:ext cx="6845300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f():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"A function that returns the next counting number"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f.x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return 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f.x</a:t>
            </a:r>
            <a:endParaRPr lang="en-US" sz="15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f.x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0		</a:t>
            </a:r>
            <a:r>
              <a:rPr lang="en-US" sz="15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# f must have been previously defined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f.__doc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'A function that returns the next counting number'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for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in range(5):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print(f(),end=' ')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1 2 3 4 5</a:t>
            </a:r>
          </a:p>
          <a:p>
            <a:r>
              <a:rPr lang="mr-IN" sz="15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500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5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vars</a:t>
            </a:r>
            <a:r>
              <a:rPr lang="mr-IN" sz="15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500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500" dirty="0">
                <a:latin typeface="Courier New" charset="0"/>
                <a:ea typeface="Courier New" charset="0"/>
                <a:cs typeface="Courier New" charset="0"/>
              </a:rPr>
              <a:t>))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	#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vars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returns attributes in a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endParaRPr lang="mr-IN" sz="15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dirty="0">
                <a:latin typeface="Courier New" charset="0"/>
                <a:ea typeface="Courier New" charset="0"/>
                <a:cs typeface="Courier New" charset="0"/>
              </a:rPr>
              <a:t>{'</a:t>
            </a:r>
            <a:r>
              <a:rPr lang="mr-IN" sz="15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500" dirty="0">
                <a:latin typeface="Courier New" charset="0"/>
                <a:ea typeface="Courier New" charset="0"/>
                <a:cs typeface="Courier New" charset="0"/>
              </a:rPr>
              <a:t>': 5}</a:t>
            </a:r>
          </a:p>
        </p:txBody>
      </p:sp>
    </p:spTree>
    <p:extLst>
      <p:ext uri="{BB962C8B-B14F-4D97-AF65-F5344CB8AC3E}">
        <p14:creationId xmlns:p14="http://schemas.microsoft.com/office/powerpoint/2010/main" val="111440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describing a function’s </a:t>
            </a:r>
            <a:r>
              <a:rPr lang="en-US" b="1" i="1" dirty="0"/>
              <a:t>signature</a:t>
            </a:r>
          </a:p>
          <a:p>
            <a:r>
              <a:rPr lang="en-US" dirty="0"/>
              <a:t>No error checking is done</a:t>
            </a:r>
          </a:p>
          <a:p>
            <a:pPr lvl="1"/>
            <a:r>
              <a:rPr lang="en-US" dirty="0"/>
              <a:t>it’s just documentation</a:t>
            </a:r>
          </a:p>
          <a:p>
            <a:pPr lvl="1"/>
            <a:r>
              <a:rPr lang="en-US" dirty="0"/>
              <a:t>But </a:t>
            </a:r>
            <a:r>
              <a:rPr lang="en-US" b="1" dirty="0" err="1"/>
              <a:t>mypy</a:t>
            </a:r>
            <a:r>
              <a:rPr lang="en-US" dirty="0"/>
              <a:t> and </a:t>
            </a:r>
            <a:r>
              <a:rPr lang="en-US" b="1" dirty="0"/>
              <a:t>pyre</a:t>
            </a:r>
            <a:r>
              <a:rPr lang="en-US" dirty="0"/>
              <a:t> check them</a:t>
            </a:r>
          </a:p>
          <a:p>
            <a:r>
              <a:rPr lang="en-US" dirty="0"/>
              <a:t>See </a:t>
            </a:r>
            <a:r>
              <a:rPr lang="en-US" i="1" dirty="0" err="1"/>
              <a:t>annotations.py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7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Useful Function Pattern</a:t>
            </a:r>
            <a:br>
              <a:rPr lang="en-US" dirty="0"/>
            </a:br>
            <a:r>
              <a:rPr lang="en-US" sz="2000" i="1" dirty="0"/>
              <a:t>Used for </a:t>
            </a:r>
            <a:r>
              <a:rPr lang="en-US" sz="2000" b="1" i="1" dirty="0"/>
              <a:t>Decorators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2867504"/>
            <a:ext cx="4699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f(*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**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for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for key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print(key, '=',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[key])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f(1,2,t=3,f=4)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2100" y="4979959"/>
            <a:ext cx="801823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t = 3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 =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83939" y="3067050"/>
            <a:ext cx="36957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Takes any number of positional </a:t>
            </a:r>
            <a:r>
              <a:rPr lang="en-US" dirty="0" err="1"/>
              <a:t>args</a:t>
            </a:r>
            <a:r>
              <a:rPr lang="en-US" dirty="0"/>
              <a:t> followed by keyword </a:t>
            </a:r>
            <a:r>
              <a:rPr lang="en-US" dirty="0" err="1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decorator is a function that “wraps” another function with new behavior</a:t>
            </a:r>
          </a:p>
          <a:p>
            <a:pPr lvl="1"/>
            <a:r>
              <a:rPr lang="en-US" dirty="0"/>
              <a:t>enables pre-and-post processing around the original function</a:t>
            </a:r>
          </a:p>
          <a:p>
            <a:r>
              <a:rPr lang="en-US" dirty="0"/>
              <a:t>Decorators can be </a:t>
            </a:r>
            <a:r>
              <a:rPr lang="en-US" b="1" dirty="0"/>
              <a:t>composed</a:t>
            </a:r>
            <a:r>
              <a:rPr lang="en-US" dirty="0"/>
              <a:t> to have </a:t>
            </a:r>
            <a:r>
              <a:rPr lang="en-US" i="1" dirty="0"/>
              <a:t>many layers </a:t>
            </a:r>
            <a:r>
              <a:rPr lang="en-US" dirty="0"/>
              <a:t>of added functionality</a:t>
            </a:r>
          </a:p>
          <a:p>
            <a:endParaRPr lang="en-US" dirty="0"/>
          </a:p>
          <a:p>
            <a:r>
              <a:rPr lang="en-US" i="1" dirty="0"/>
              <a:t>So</a:t>
            </a:r>
            <a:r>
              <a:rPr lang="en-US" dirty="0"/>
              <a:t> cool!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Generators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Example</a:t>
            </a:r>
            <a:br>
              <a:rPr lang="en-US" dirty="0"/>
            </a:br>
            <a:r>
              <a:rPr lang="en-US" sz="2000" i="1" dirty="0"/>
              <a:t>(The Old-Fashioned Way)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5472" y="2781638"/>
            <a:ext cx="56364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trace(f):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wrapper(*args1, **args2):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print(f.__name__,'with',args1,args2)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return f(*args1, **args2)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wrapper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foo(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foo = trace(foo)        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Decorate foo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bar(parm1, parm2):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print(parm1, parm2)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bar = trace(bar)        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Decorate bar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1313" y="2781638"/>
            <a:ext cx="34012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foo(1)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bar(2,3)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bar(5,parm2=6)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foo with (1,) {}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bar with (2, 3) {}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2 3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foo with () {'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': 4}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bar with (5,) {'parm2': 6}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5 6</a:t>
            </a:r>
          </a:p>
        </p:txBody>
      </p:sp>
    </p:spTree>
    <p:extLst>
      <p:ext uri="{BB962C8B-B14F-4D97-AF65-F5344CB8AC3E}">
        <p14:creationId xmlns:p14="http://schemas.microsoft.com/office/powerpoint/2010/main" val="172149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@ Syntax</a:t>
            </a:r>
            <a:br>
              <a:rPr lang="en-US" dirty="0"/>
            </a:br>
            <a:r>
              <a:rPr lang="en-US" sz="2000" i="1" dirty="0"/>
              <a:t>The Modern Way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5472" y="2781638"/>
            <a:ext cx="56364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trace(f):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wrapper(*args1, **args2):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print(f.__name__,'with',args1,args2)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return f(*args1, **args2)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wrapper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@trace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foo(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@trace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bar(parm1, parm2):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print(parm1, parm2)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1313" y="2781637"/>
            <a:ext cx="34012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foo(1)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bar(2,3)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bar(5,parm2=6)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foo with (1,) {}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bar with (2, 3) {}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2 3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foo with () {'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': 4}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bar with (5,) {'parm2': 6}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5 6</a:t>
            </a:r>
          </a:p>
        </p:txBody>
      </p:sp>
    </p:spTree>
    <p:extLst>
      <p:ext uri="{BB962C8B-B14F-4D97-AF65-F5344CB8AC3E}">
        <p14:creationId xmlns:p14="http://schemas.microsoft.com/office/powerpoint/2010/main" val="1176626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Notice?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inner</a:t>
            </a:r>
            <a:r>
              <a:rPr lang="en-US" dirty="0"/>
              <a:t> function </a:t>
            </a:r>
            <a:r>
              <a:rPr lang="en-US" b="1" dirty="0"/>
              <a:t>wrapper</a:t>
            </a:r>
            <a:r>
              <a:rPr lang="en-US" dirty="0"/>
              <a:t> is returned</a:t>
            </a:r>
          </a:p>
          <a:p>
            <a:r>
              <a:rPr lang="en-US" dirty="0"/>
              <a:t>But it references </a:t>
            </a:r>
            <a:r>
              <a:rPr lang="en-US" b="1" dirty="0"/>
              <a:t>trace</a:t>
            </a:r>
            <a:r>
              <a:rPr lang="en-US" dirty="0"/>
              <a:t>’s argument, </a:t>
            </a:r>
            <a:r>
              <a:rPr lang="en-US" b="1" dirty="0"/>
              <a:t>f</a:t>
            </a:r>
          </a:p>
          <a:p>
            <a:pPr lvl="1"/>
            <a:r>
              <a:rPr lang="en-US" dirty="0"/>
              <a:t>Even though </a:t>
            </a:r>
            <a:r>
              <a:rPr lang="en-US" b="1" dirty="0"/>
              <a:t>trace</a:t>
            </a:r>
            <a:r>
              <a:rPr lang="en-US" dirty="0"/>
              <a:t> has returned when we use the decorated function later!</a:t>
            </a:r>
          </a:p>
          <a:p>
            <a:r>
              <a:rPr lang="en-US" dirty="0"/>
              <a:t>So, what is returned is actually a </a:t>
            </a:r>
            <a:r>
              <a:rPr lang="en-US" b="1" i="1" dirty="0"/>
              <a:t>closure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just a function</a:t>
            </a:r>
          </a:p>
          <a:p>
            <a:pPr lvl="1"/>
            <a:r>
              <a:rPr lang="en-US" dirty="0"/>
              <a:t>It also keeps a reference to </a:t>
            </a:r>
            <a:br>
              <a:rPr lang="en-US" dirty="0"/>
            </a:br>
            <a:r>
              <a:rPr lang="en-US" dirty="0"/>
              <a:t>the original </a:t>
            </a:r>
            <a:r>
              <a:rPr lang="en-US" b="1" dirty="0"/>
              <a:t>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4452" y="4439469"/>
            <a:ext cx="5594555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 trace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wrapper(*args1, **args2):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print(f.__name__,'with',args1,args2)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return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(*args1, **args2)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wrapper</a:t>
            </a:r>
          </a:p>
        </p:txBody>
      </p:sp>
    </p:spTree>
    <p:extLst>
      <p:ext uri="{BB962C8B-B14F-4D97-AF65-F5344CB8AC3E}">
        <p14:creationId xmlns:p14="http://schemas.microsoft.com/office/powerpoint/2010/main" val="115120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9670" y="2429279"/>
            <a:ext cx="62117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trace(f):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wrapper(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print(f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.__name__,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'with',args1,args2)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wrapper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@trace</a:t>
            </a:r>
          </a:p>
          <a:p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is-I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3)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foo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.__name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1113" y="3998939"/>
            <a:ext cx="290138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 </a:t>
            </a:r>
            <a:r>
              <a:rPr lang="mr-IN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Output</a:t>
            </a:r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foo with (3,) {}</a:t>
            </a: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wrapper</a:t>
            </a:r>
          </a:p>
          <a:p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E2896D-5787-994C-8F1D-76ECA0095BD9}"/>
              </a:ext>
            </a:extLst>
          </p:cNvPr>
          <p:cNvCxnSpPr>
            <a:cxnSpLocks/>
          </p:cNvCxnSpPr>
          <p:nvPr/>
        </p:nvCxnSpPr>
        <p:spPr>
          <a:xfrm flipV="1">
            <a:off x="4051005" y="5007935"/>
            <a:ext cx="2541181" cy="24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181506-EBB6-3143-B7E4-4E30A0ACFDDE}"/>
              </a:ext>
            </a:extLst>
          </p:cNvPr>
          <p:cNvSpPr txBox="1"/>
          <p:nvPr/>
        </p:nvSpPr>
        <p:spPr>
          <a:xfrm>
            <a:off x="2796363" y="5858540"/>
            <a:ext cx="22222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dunder</a:t>
            </a:r>
            <a:r>
              <a:rPr lang="en-US" dirty="0"/>
              <a:t>” notation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E4CC4C-863D-194A-A814-916230126241}"/>
              </a:ext>
            </a:extLst>
          </p:cNvPr>
          <p:cNvCxnSpPr/>
          <p:nvPr/>
        </p:nvCxnSpPr>
        <p:spPr>
          <a:xfrm flipH="1" flipV="1">
            <a:off x="2892056" y="5476267"/>
            <a:ext cx="318977" cy="27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B5C91D-D0B7-1847-B045-5EF2C0F61305}"/>
              </a:ext>
            </a:extLst>
          </p:cNvPr>
          <p:cNvCxnSpPr/>
          <p:nvPr/>
        </p:nvCxnSpPr>
        <p:spPr>
          <a:xfrm flipV="1">
            <a:off x="3487479" y="5476267"/>
            <a:ext cx="74428" cy="27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Manual Fix</a:t>
            </a:r>
            <a:br>
              <a:rPr lang="en-US" dirty="0"/>
            </a:br>
            <a:r>
              <a:rPr lang="en-US" sz="2000" i="1" dirty="0"/>
              <a:t>Using a Function Attribute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9670" y="2429279"/>
            <a:ext cx="62117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trace(f):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wrapper(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print(f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.__name__,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'with',args1,args2)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</a:t>
            </a:r>
            <a:endParaRPr lang="en-US" sz="1600" b="1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wrapper.__name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__ =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f.__name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__</a:t>
            </a:r>
            <a:endParaRPr lang="mr-IN" sz="1600" b="1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wrapper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@trace</a:t>
            </a:r>
          </a:p>
          <a:p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is-I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3)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foo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.__name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1113" y="3998939"/>
            <a:ext cx="290138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 </a:t>
            </a:r>
            <a:r>
              <a:rPr lang="mr-IN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Output</a:t>
            </a:r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foo with (3,) {}</a:t>
            </a: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foo</a:t>
            </a:r>
          </a:p>
          <a:p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E2896D-5787-994C-8F1D-76ECA0095BD9}"/>
              </a:ext>
            </a:extLst>
          </p:cNvPr>
          <p:cNvCxnSpPr>
            <a:cxnSpLocks/>
          </p:cNvCxnSpPr>
          <p:nvPr/>
        </p:nvCxnSpPr>
        <p:spPr>
          <a:xfrm flipV="1">
            <a:off x="3912243" y="5007935"/>
            <a:ext cx="267994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652186-4536-DE48-83F3-697C4A7860C8}"/>
              </a:ext>
            </a:extLst>
          </p:cNvPr>
          <p:cNvCxnSpPr/>
          <p:nvPr/>
        </p:nvCxnSpPr>
        <p:spPr>
          <a:xfrm>
            <a:off x="555585" y="3565003"/>
            <a:ext cx="1192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0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Pythonic Fix</a:t>
            </a:r>
            <a:br>
              <a:rPr lang="en-US" dirty="0"/>
            </a:br>
            <a:r>
              <a:rPr lang="en-US" sz="2000" i="1" dirty="0"/>
              <a:t>Using the </a:t>
            </a:r>
            <a:r>
              <a:rPr lang="en-US" sz="2000" b="1" i="1" dirty="0" err="1"/>
              <a:t>functools.wraps</a:t>
            </a:r>
            <a:r>
              <a:rPr lang="en-US" sz="2000" b="1" i="1" dirty="0"/>
              <a:t> </a:t>
            </a:r>
            <a:r>
              <a:rPr lang="en-US" sz="2000" i="1" dirty="0"/>
              <a:t>Decorator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9670" y="2429279"/>
            <a:ext cx="621174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functools</a:t>
            </a:r>
            <a:endParaRPr lang="en-US" sz="16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trace(f):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600" b="1" dirty="0" err="1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functools.wraps</a:t>
            </a:r>
            <a:r>
              <a:rPr lang="en-US" sz="1600" b="1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(f)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wrapper(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print(f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.__name__,</a:t>
            </a:r>
            <a:r>
              <a:rPr lang="en-US" sz="1600" b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'with',args1,args2)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wrapper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@trace</a:t>
            </a:r>
          </a:p>
          <a:p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is-I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3)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foo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.__name</a:t>
            </a:r>
            <a:r>
              <a:rPr lang="en-US" sz="16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foo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en-US" sz="16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wrapped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__(3)	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# Call </a:t>
            </a:r>
            <a:r>
              <a:rPr lang="en-US" sz="1600" b="1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original</a:t>
            </a:r>
            <a:r>
              <a:rPr lang="en-US" sz="1600" i="1" dirty="0">
                <a:solidFill>
                  <a:srgbClr val="408080"/>
                </a:solidFill>
                <a:latin typeface="Courier New" charset="0"/>
                <a:ea typeface="Courier New" charset="0"/>
                <a:cs typeface="Courier New" charset="0"/>
              </a:rPr>
              <a:t> foo</a:t>
            </a:r>
          </a:p>
        </p:txBody>
      </p:sp>
      <p:sp>
        <p:nvSpPr>
          <p:cNvPr id="6" name="Rectangle 5"/>
          <p:cNvSpPr/>
          <p:nvPr/>
        </p:nvSpPr>
        <p:spPr>
          <a:xfrm>
            <a:off x="6802055" y="4445215"/>
            <a:ext cx="290138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 </a:t>
            </a:r>
            <a:r>
              <a:rPr lang="mr-IN" i="1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Output</a:t>
            </a:r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foo with (3,) {}</a:t>
            </a: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foo</a:t>
            </a:r>
          </a:p>
          <a:p>
            <a:r>
              <a:rPr lang="en-US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mr-IN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440B5B-578B-4F4F-A669-0357C6953328}"/>
              </a:ext>
            </a:extLst>
          </p:cNvPr>
          <p:cNvCxnSpPr/>
          <p:nvPr/>
        </p:nvCxnSpPr>
        <p:spPr>
          <a:xfrm flipV="1">
            <a:off x="3817088" y="5422605"/>
            <a:ext cx="3094075" cy="57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6B5FF0-E64D-2D41-A513-BCCAB2577EB0}"/>
              </a:ext>
            </a:extLst>
          </p:cNvPr>
          <p:cNvCxnSpPr/>
          <p:nvPr/>
        </p:nvCxnSpPr>
        <p:spPr>
          <a:xfrm flipV="1">
            <a:off x="4848447" y="5699051"/>
            <a:ext cx="2062716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BD862-926B-4042-BDD5-0708680DC5D2}"/>
              </a:ext>
            </a:extLst>
          </p:cNvPr>
          <p:cNvCxnSpPr/>
          <p:nvPr/>
        </p:nvCxnSpPr>
        <p:spPr>
          <a:xfrm flipV="1">
            <a:off x="2232837" y="5050465"/>
            <a:ext cx="4678326" cy="64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3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FB75-5621-314F-A394-C83DCF4B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Repeated Decoration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760A-C93F-554F-BBA5-68C0D2AA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a flag in the wrapper function</a:t>
            </a:r>
          </a:p>
          <a:p>
            <a:r>
              <a:rPr lang="en-US" dirty="0"/>
              <a:t>If exists, don’t decorate</a:t>
            </a:r>
          </a:p>
          <a:p>
            <a:pPr lvl="1"/>
            <a:r>
              <a:rPr lang="en-US" dirty="0"/>
              <a:t>Just return the passed function</a:t>
            </a:r>
          </a:p>
          <a:p>
            <a:r>
              <a:rPr lang="en-US" dirty="0"/>
              <a:t>See </a:t>
            </a:r>
            <a:r>
              <a:rPr lang="en-US" i="1" dirty="0" err="1"/>
              <a:t>quote.py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F90BC-27E9-1A40-B9EE-DAD4671F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26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just a plain function</a:t>
            </a:r>
          </a:p>
          <a:p>
            <a:r>
              <a:rPr lang="en-US" dirty="0"/>
              <a:t>Contains a </a:t>
            </a:r>
            <a:r>
              <a:rPr lang="en-US" b="1" dirty="0"/>
              <a:t>reference</a:t>
            </a:r>
            <a:r>
              <a:rPr lang="en-US" dirty="0"/>
              <a:t> to the actual </a:t>
            </a:r>
            <a:r>
              <a:rPr lang="en-US" b="1" dirty="0"/>
              <a:t>function body </a:t>
            </a:r>
            <a:r>
              <a:rPr lang="en-US" i="1" dirty="0"/>
              <a:t>plus</a:t>
            </a:r>
            <a:r>
              <a:rPr lang="en-US" dirty="0"/>
              <a:t> the non-local </a:t>
            </a:r>
            <a:r>
              <a:rPr lang="en-US" b="1" dirty="0"/>
              <a:t>variable</a:t>
            </a:r>
            <a:r>
              <a:rPr lang="en-US" dirty="0"/>
              <a:t>(s) it 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9045" y="3537564"/>
            <a:ext cx="4817807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lambda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x+y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(5)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closure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__[0].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cell_contents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6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(10)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closure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__[0].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cell_contents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11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6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nonlocal</a:t>
            </a:r>
            <a:r>
              <a:rPr lang="en-US" dirty="0"/>
              <a:t> Statement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25595" cy="3416300"/>
          </a:xfrm>
        </p:spPr>
        <p:txBody>
          <a:bodyPr/>
          <a:lstStyle/>
          <a:p>
            <a:r>
              <a:rPr lang="en-US" dirty="0"/>
              <a:t>Finds names in enclosing scopes (not global, though)</a:t>
            </a:r>
          </a:p>
          <a:p>
            <a:r>
              <a:rPr lang="en-US" dirty="0"/>
              <a:t>Useful inside inner (nested) functions (when you want to </a:t>
            </a:r>
            <a:r>
              <a:rPr lang="en-US" b="1" dirty="0"/>
              <a:t>change</a:t>
            </a:r>
            <a:r>
              <a:rPr lang="en-US" dirty="0"/>
              <a:t> the nonlocal)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2090" y="3685144"/>
            <a:ext cx="3982065" cy="206210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= 10</a:t>
            </a: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mr-IN" sz="1600" b="1" dirty="0" err="1">
                <a:latin typeface="Courier New" charset="0"/>
                <a:ea typeface="Courier New" charset="0"/>
                <a:cs typeface="Courier New" charset="0"/>
              </a:rPr>
              <a:t>nonlocal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mr-IN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+= 1	#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Changes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g’s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mr-IN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)    # 10</a:t>
            </a: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)    # 11</a:t>
            </a:r>
          </a:p>
        </p:txBody>
      </p:sp>
    </p:spTree>
    <p:extLst>
      <p:ext uri="{BB962C8B-B14F-4D97-AF65-F5344CB8AC3E}">
        <p14:creationId xmlns:p14="http://schemas.microsoft.com/office/powerpoint/2010/main" val="2851116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8053-104F-9D4B-B8E0-F8B5772E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Running Average with a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FE11-B662-A544-8FFD-824F1188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/>
              <a:t>nonlocal</a:t>
            </a:r>
            <a:r>
              <a:rPr lang="en-US" dirty="0"/>
              <a:t> data in outer function</a:t>
            </a:r>
          </a:p>
          <a:p>
            <a:r>
              <a:rPr lang="en-US" dirty="0"/>
              <a:t>Define the averaging function as a nested function and return it</a:t>
            </a:r>
          </a:p>
          <a:p>
            <a:r>
              <a:rPr lang="en-US" dirty="0"/>
              <a:t>See </a:t>
            </a:r>
            <a:r>
              <a:rPr lang="en-US" i="1" dirty="0"/>
              <a:t>runavg0.py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DB84C-C289-E342-A71E-AC9581E7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9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88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Streams with Closures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hape 334"/>
          <p:cNvSpPr/>
          <p:nvPr/>
        </p:nvSpPr>
        <p:spPr>
          <a:xfrm>
            <a:off x="1042219" y="2609390"/>
            <a:ext cx="7070423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def fibonacci():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cur = 0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nxt = 1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def func():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sz="1600" u="sng" dirty="0">
                <a:latin typeface="Courier New" charset="0"/>
                <a:ea typeface="Courier New" charset="0"/>
                <a:cs typeface="Courier New" charset="0"/>
              </a:rPr>
              <a:t>nonlocal</a:t>
            </a: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cur, nxt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    result = cur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    cur, nxt = nxt, cur + nxt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    return result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return func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endParaRPr sz="1600" dirty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f = fibonacci()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Priming call returning a closure</a:t>
            </a:r>
            <a:endParaRPr sz="1600" i="1" dirty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for i in range(10):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   print(f(), end = ' ')</a:t>
            </a: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endParaRPr sz="1600" dirty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u="sng" dirty="0">
                <a:latin typeface="Courier New" charset="0"/>
                <a:ea typeface="Courier New" charset="0"/>
                <a:cs typeface="Courier New" charset="0"/>
              </a:rPr>
              <a:t>Output</a:t>
            </a: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: 0 1 1 2 3 5 8 13 21 34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9119" y="3681435"/>
            <a:ext cx="2753032" cy="8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We’ll see a better way to do this shortly with </a:t>
            </a:r>
            <a:r>
              <a:rPr lang="en-US" sz="1600" b="1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2109745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B8EC-A957-8D42-877A-519A0D4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vs.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CD349-EFBE-9046-A5FD-D4791774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accomplish the same thing with different syntax</a:t>
            </a:r>
          </a:p>
          <a:p>
            <a:r>
              <a:rPr lang="en-US" dirty="0"/>
              <a:t>In classes, the data is bound to:</a:t>
            </a:r>
          </a:p>
          <a:p>
            <a:pPr lvl="1"/>
            <a:r>
              <a:rPr lang="en-US" b="1" dirty="0"/>
              <a:t>Instances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Class objects </a:t>
            </a:r>
            <a:r>
              <a:rPr lang="en-US" dirty="0"/>
              <a:t>for </a:t>
            </a:r>
            <a:r>
              <a:rPr lang="en-US" i="1" dirty="0"/>
              <a:t>static</a:t>
            </a:r>
            <a:r>
              <a:rPr lang="en-US" dirty="0"/>
              <a:t> data</a:t>
            </a:r>
          </a:p>
          <a:p>
            <a:r>
              <a:rPr lang="en-US" dirty="0"/>
              <a:t>With closures, data is bound to</a:t>
            </a:r>
          </a:p>
          <a:p>
            <a:pPr lvl="1"/>
            <a:r>
              <a:rPr lang="en-US" b="1" dirty="0"/>
              <a:t>Non-local variables</a:t>
            </a:r>
          </a:p>
          <a:p>
            <a:pPr lvl="1"/>
            <a:r>
              <a:rPr lang="en-US" b="1" dirty="0"/>
              <a:t>Attributes</a:t>
            </a:r>
            <a:r>
              <a:rPr lang="en-US" dirty="0"/>
              <a:t> of the </a:t>
            </a:r>
            <a:r>
              <a:rPr lang="en-US" b="1" dirty="0"/>
              <a:t>outer function </a:t>
            </a:r>
            <a:r>
              <a:rPr lang="en-US" dirty="0"/>
              <a:t>for </a:t>
            </a:r>
            <a:r>
              <a:rPr lang="en-US" i="1" dirty="0"/>
              <a:t>static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See </a:t>
            </a:r>
            <a:r>
              <a:rPr lang="en-US" i="1" dirty="0" err="1"/>
              <a:t>closure.py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F442F3-432C-A743-B4AD-CF9A0C98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56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Function Calls</a:t>
            </a:r>
            <a:br>
              <a:rPr lang="en-US" dirty="0"/>
            </a:br>
            <a:r>
              <a:rPr lang="en-US" sz="2000" i="1" dirty="0"/>
              <a:t>Using Function Attributes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816136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track(f):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wrapper(*args1, **args2):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wrapper.count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return f(*args1, **args2)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wrapper.count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wrapper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@track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f():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...	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Or `pass`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in range(5): f()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f.count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Prints 5</a:t>
            </a:r>
          </a:p>
        </p:txBody>
      </p:sp>
    </p:spTree>
    <p:extLst>
      <p:ext uri="{BB962C8B-B14F-4D97-AF65-F5344CB8AC3E}">
        <p14:creationId xmlns:p14="http://schemas.microsoft.com/office/powerpoint/2010/main" val="1032547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Decorators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569" y="2536069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trace(f):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wrapper(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print(f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.__name__,</a:t>
            </a:r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'with',args1,args2)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wrapper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bracket(f):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wrapper(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*args1, **args2):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"&lt;&lt;&lt; </a:t>
            </a:r>
            <a:r>
              <a:rPr lang="mr-IN" sz="1600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Start</a:t>
            </a:r>
            <a:r>
              <a:rPr lang="mr-IN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of", </a:t>
            </a:r>
            <a:r>
              <a:rPr lang="mr-IN" sz="1600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__,</a:t>
            </a:r>
            <a:r>
              <a:rPr lang="mr-IN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"&gt;&gt;&gt;")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(*args1, **args2)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"&lt;&lt;&lt; </a:t>
            </a:r>
            <a:r>
              <a:rPr lang="mr-IN" sz="1600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mr-IN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 of", </a:t>
            </a:r>
            <a:r>
              <a:rPr lang="mr-IN" sz="1600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.__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__,</a:t>
            </a:r>
            <a:r>
              <a:rPr lang="mr-IN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"&gt;&gt;&gt;")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result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wrapper</a:t>
            </a:r>
          </a:p>
        </p:txBody>
      </p:sp>
    </p:spTree>
    <p:extLst>
      <p:ext uri="{BB962C8B-B14F-4D97-AF65-F5344CB8AC3E}">
        <p14:creationId xmlns:p14="http://schemas.microsoft.com/office/powerpoint/2010/main" val="3314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Decorators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8686" y="2536069"/>
            <a:ext cx="3547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@trace</a:t>
            </a:r>
          </a:p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@bracket</a:t>
            </a:r>
          </a:p>
          <a:p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600" dirty="0">
              <a:solidFill>
                <a:srgbClr val="AA22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@bracket</a:t>
            </a:r>
          </a:p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@trace</a:t>
            </a:r>
          </a:p>
          <a:p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bar(parm1, parm2):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print(parm1, parm2)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4973" y="2566847"/>
            <a:ext cx="47875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is-I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1)</a:t>
            </a:r>
          </a:p>
          <a:p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wrapper with (1,) {}	# trace</a:t>
            </a: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&lt;&lt;&lt; Start of foo &gt;&gt;&gt;	# bracket</a:t>
            </a: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&lt;&lt;&lt; End of foo &gt;&gt;&gt;		# bracket</a:t>
            </a:r>
          </a:p>
          <a:p>
            <a:r>
              <a:rPr lang="en-US" sz="1600" i="1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bar(</a:t>
            </a:r>
            <a:r>
              <a:rPr lang="is-I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2,3)</a:t>
            </a:r>
          </a:p>
          <a:p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&lt;&lt;&lt; Start of wrapper &gt;&gt;&gt;	# bracket</a:t>
            </a: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bar with (2, 3) {}			# trace</a:t>
            </a:r>
          </a:p>
          <a:p>
            <a:r>
              <a:rPr lang="is-I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2 3</a:t>
            </a: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&lt;&lt;&lt; End of wrapper &gt;&gt;&gt;		# bracket</a:t>
            </a:r>
          </a:p>
          <a:p>
            <a:endParaRPr lang="en-US" sz="1600" i="1" dirty="0">
              <a:solidFill>
                <a:srgbClr val="BA212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8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Decorators</a:t>
            </a:r>
            <a:br>
              <a:rPr lang="en-US" dirty="0"/>
            </a:br>
            <a:r>
              <a:rPr lang="en-US" sz="2000" i="1" dirty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8686" y="2536069"/>
            <a:ext cx="354767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@trace</a:t>
            </a:r>
          </a:p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@bracket</a:t>
            </a:r>
          </a:p>
          <a:p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sz="1600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@bracket</a:t>
            </a:r>
          </a:p>
          <a:p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@trace</a:t>
            </a:r>
          </a:p>
          <a:p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bar(parm1, parm2):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print(parm1, parm2)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4973" y="2566847"/>
            <a:ext cx="47875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foo(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wrapper with () {'</a:t>
            </a:r>
            <a:r>
              <a:rPr lang="en-US" sz="1600" dirty="0" err="1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parm</a:t>
            </a:r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': 4}</a:t>
            </a: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&lt;&lt;&lt; Start of foo &gt;&gt;&gt;</a:t>
            </a: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&lt;&lt;&lt; End of foo &gt;&gt;&gt;</a:t>
            </a:r>
          </a:p>
          <a:p>
            <a:endParaRPr lang="en-US" sz="1600" dirty="0">
              <a:solidFill>
                <a:srgbClr val="BA212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bar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5,parm2=6)</a:t>
            </a:r>
          </a:p>
          <a:p>
            <a:endParaRPr lang="mr-IN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&lt;&lt;&lt; Start of wrapper &gt;&gt;&gt;</a:t>
            </a: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bar with (5,) {'parm2': 6}</a:t>
            </a: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5 6</a:t>
            </a:r>
          </a:p>
          <a:p>
            <a:r>
              <a:rPr lang="en-US" sz="1600" dirty="0">
                <a:solidFill>
                  <a:srgbClr val="BA2121"/>
                </a:solidFill>
                <a:latin typeface="Courier New" charset="0"/>
                <a:ea typeface="Courier New" charset="0"/>
                <a:cs typeface="Courier New" charset="0"/>
              </a:rPr>
              <a:t>&lt;&lt;&lt; End of wrapper &gt;&gt;&gt;</a:t>
            </a:r>
          </a:p>
        </p:txBody>
      </p:sp>
    </p:spTree>
    <p:extLst>
      <p:ext uri="{BB962C8B-B14F-4D97-AF65-F5344CB8AC3E}">
        <p14:creationId xmlns:p14="http://schemas.microsoft.com/office/powerpoint/2010/main" val="1556008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with Arguments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an extra, </a:t>
            </a:r>
            <a:r>
              <a:rPr lang="en-US" i="1" dirty="0"/>
              <a:t>outer</a:t>
            </a:r>
            <a:r>
              <a:rPr lang="en-US" dirty="0"/>
              <a:t> function layer to receive the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0857" y="3065477"/>
            <a:ext cx="57256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storeargs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arglist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real(f):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wrapper(</a:t>
            </a:r>
            <a:r>
              <a:rPr lang="en-US" sz="14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4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,**</a:t>
            </a:r>
            <a:r>
              <a:rPr lang="en-US" sz="14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4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arglist</a:t>
            </a:r>
            <a:r>
              <a:rPr lang="en-US" sz="14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.add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f(</a:t>
            </a:r>
            <a:r>
              <a:rPr lang="en-US" sz="14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4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,**</a:t>
            </a:r>
            <a:r>
              <a:rPr lang="en-US" sz="1400" b="1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4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wrapper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real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theargs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set()</a:t>
            </a:r>
          </a:p>
          <a:p>
            <a:r>
              <a:rPr lang="en-US" sz="14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400" dirty="0" err="1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storeargs</a:t>
            </a:r>
            <a:r>
              <a:rPr lang="en-US" sz="14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theargs</a:t>
            </a:r>
            <a:r>
              <a:rPr lang="en-US" sz="14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 Calls </a:t>
            </a:r>
            <a:r>
              <a:rPr lang="en-US" sz="14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storeargs</a:t>
            </a:r>
            <a:r>
              <a:rPr lang="en-US" sz="1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== @real</a:t>
            </a:r>
          </a:p>
          <a:p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fib(n):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return n if n </a:t>
            </a:r>
            <a:r>
              <a:rPr lang="en-US" sz="1400" b="1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in (</a:t>
            </a:r>
            <a:r>
              <a:rPr lang="en-US" sz="14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0,1)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else fib(n</a:t>
            </a:r>
            <a:r>
              <a:rPr lang="en-US" sz="14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-1) + fib(n-2)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print(fib(</a:t>
            </a:r>
            <a:r>
              <a:rPr lang="en-US" sz="1400" b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3))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print(fib)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theargs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9354" y="5831518"/>
            <a:ext cx="7462571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2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&lt;function </a:t>
            </a:r>
            <a:r>
              <a:rPr lang="en-US" sz="1400" dirty="0" err="1">
                <a:latin typeface="Andale Mono" panose="020B0509000000000004" pitchFamily="49" charset="0"/>
              </a:rPr>
              <a:t>storeargs</a:t>
            </a:r>
            <a:r>
              <a:rPr lang="en-US" sz="1400" dirty="0">
                <a:latin typeface="Andale Mono" panose="020B0509000000000004" pitchFamily="49" charset="0"/>
              </a:rPr>
              <a:t>.&lt;locals&gt;.real.&lt;locals&gt;.wrapper at 0x101879d90&gt;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{'(0,){}', '(1,){}', '(3,){}', '(2,){}'}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6E7C9-B233-654C-B6AA-4CE6D8AB154A}"/>
              </a:ext>
            </a:extLst>
          </p:cNvPr>
          <p:cNvSpPr txBox="1"/>
          <p:nvPr/>
        </p:nvSpPr>
        <p:spPr>
          <a:xfrm>
            <a:off x="7289442" y="4126984"/>
            <a:ext cx="24040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Exercise 3 now</a:t>
            </a:r>
          </a:p>
        </p:txBody>
      </p:sp>
    </p:spTree>
    <p:extLst>
      <p:ext uri="{BB962C8B-B14F-4D97-AF65-F5344CB8AC3E}">
        <p14:creationId xmlns:p14="http://schemas.microsoft.com/office/powerpoint/2010/main" val="37598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br>
              <a:rPr lang="en-US" dirty="0"/>
            </a:br>
            <a:r>
              <a:rPr lang="en-US" sz="2000" b="1" i="1" dirty="0" err="1"/>
              <a:t>Resumable</a:t>
            </a:r>
            <a:r>
              <a:rPr lang="en-US" sz="2000" i="1" dirty="0"/>
              <a:t> Functions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function that contains a </a:t>
            </a:r>
            <a:r>
              <a:rPr lang="en-US" b="1" dirty="0"/>
              <a:t>yield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Used for </a:t>
            </a:r>
            <a:r>
              <a:rPr lang="en-US" i="1" dirty="0"/>
              <a:t>iteration</a:t>
            </a:r>
          </a:p>
          <a:p>
            <a:r>
              <a:rPr lang="en-US" dirty="0"/>
              <a:t>Does not behave like a normal function</a:t>
            </a:r>
          </a:p>
          <a:p>
            <a:pPr lvl="1"/>
            <a:r>
              <a:rPr lang="en-US" dirty="0"/>
              <a:t>calling the generator the </a:t>
            </a:r>
            <a:r>
              <a:rPr lang="en-US" i="1" dirty="0"/>
              <a:t>first time</a:t>
            </a:r>
            <a:r>
              <a:rPr lang="en-US" dirty="0"/>
              <a:t> returns an </a:t>
            </a:r>
            <a:r>
              <a:rPr lang="en-US" i="1" dirty="0"/>
              <a:t>iterator</a:t>
            </a:r>
          </a:p>
          <a:p>
            <a:pPr lvl="2"/>
            <a:r>
              <a:rPr lang="en-US" dirty="0"/>
              <a:t>the function has </a:t>
            </a:r>
            <a:r>
              <a:rPr lang="en-US" i="1" dirty="0"/>
              <a:t>not</a:t>
            </a:r>
            <a:r>
              <a:rPr lang="en-US" dirty="0"/>
              <a:t> started executing yet!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next( ) on the iterator </a:t>
            </a:r>
            <a:r>
              <a:rPr lang="en-US" dirty="0"/>
              <a:t>will advance the function to the next </a:t>
            </a:r>
            <a:r>
              <a:rPr lang="en-US" b="1" dirty="0"/>
              <a:t>yield</a:t>
            </a:r>
            <a:r>
              <a:rPr lang="en-US" dirty="0"/>
              <a:t> expression in its code</a:t>
            </a:r>
          </a:p>
          <a:p>
            <a:pPr lvl="1"/>
            <a:r>
              <a:rPr lang="en-US" dirty="0"/>
              <a:t>The function resumes where it left off from the previous call to </a:t>
            </a:r>
            <a:r>
              <a:rPr lang="en-US" b="1" dirty="0"/>
              <a:t>next( )</a:t>
            </a:r>
          </a:p>
          <a:p>
            <a:r>
              <a:rPr lang="en-US" dirty="0"/>
              <a:t>Useful for potentially infinite </a:t>
            </a:r>
            <a:r>
              <a:rPr lang="en-US" i="1" dirty="0"/>
              <a:t>sequences</a:t>
            </a:r>
          </a:p>
          <a:p>
            <a:pPr lvl="1"/>
            <a:r>
              <a:rPr lang="en-US" dirty="0"/>
              <a:t>aka </a:t>
            </a:r>
            <a:r>
              <a:rPr lang="en-US" i="1" dirty="0"/>
              <a:t>streams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8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Infinite Fibonacci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436899"/>
            <a:ext cx="56043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fib():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last,current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0,1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yield last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yield current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while True: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last,current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current,last+current</a:t>
            </a:r>
            <a:endParaRPr lang="en-US" sz="1600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yield current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sz="16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fib</a:t>
            </a:r>
            <a:r>
              <a:rPr lang="mr-IN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i="1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# Priming call</a:t>
            </a:r>
            <a:endParaRPr lang="mr-IN" sz="1600" i="1" dirty="0">
              <a:solidFill>
                <a:srgbClr val="66666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for n </a:t>
            </a:r>
            <a:r>
              <a:rPr lang="en-US" sz="1600" dirty="0">
                <a:solidFill>
                  <a:srgbClr val="AA22FF"/>
                </a:solidFill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range(</a:t>
            </a:r>
            <a:r>
              <a:rPr lang="en-US" sz="16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10):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print(next(g))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print()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print(next(g))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6769" y="2703560"/>
            <a:ext cx="41229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13</a:t>
            </a:r>
          </a:p>
          <a:p>
            <a:r>
              <a:rPr lang="en-US" sz="1600" dirty="0"/>
              <a:t>21</a:t>
            </a:r>
          </a:p>
          <a:p>
            <a:r>
              <a:rPr lang="en-US" sz="1600" dirty="0"/>
              <a:t>34</a:t>
            </a:r>
          </a:p>
          <a:p>
            <a:endParaRPr lang="en-US" sz="1600" dirty="0"/>
          </a:p>
          <a:p>
            <a:r>
              <a:rPr lang="en-US" sz="1600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644317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DC61-72BC-6C4F-99DF-995B1737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Generators</a:t>
            </a:r>
            <a:br>
              <a:rPr lang="en-US" dirty="0"/>
            </a:br>
            <a:r>
              <a:rPr lang="en-US" sz="2000" i="1" dirty="0"/>
              <a:t>Decorator Style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F784-1F01-C14A-88C2-0FF151B7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i="1" dirty="0" err="1"/>
              <a:t>stream.py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4B6BD-98C7-E849-BEFE-E93D76B4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by assignment of object reference</a:t>
            </a:r>
          </a:p>
          <a:p>
            <a:pPr lvl="1"/>
            <a:r>
              <a:rPr lang="en-US" dirty="0"/>
              <a:t>aka “pass by sharing”</a:t>
            </a:r>
          </a:p>
          <a:p>
            <a:pPr lvl="1"/>
            <a:r>
              <a:rPr lang="en-US" dirty="0"/>
              <a:t>changes made through mutable arguments persist after returning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3651" y="4158853"/>
            <a:ext cx="3152775" cy="1846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add1(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stuff.append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[1,2,3]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add1(s,4)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[1, 2, 3, 4]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4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7549-4E1E-1D42-B663-1E529491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Comments</a:t>
            </a:r>
            <a:br>
              <a:rPr lang="en-US" dirty="0"/>
            </a:br>
            <a:r>
              <a:rPr lang="en-US" sz="2000" dirty="0"/>
              <a:t>A </a:t>
            </a:r>
            <a:r>
              <a:rPr lang="en-US" sz="2000" i="1" dirty="0"/>
              <a:t>Problem-solving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AF03-CA31-E847-A5C2-59DE95C7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use for generators</a:t>
            </a:r>
          </a:p>
          <a:p>
            <a:r>
              <a:rPr lang="en-US" dirty="0"/>
              <a:t>We will remove both </a:t>
            </a:r>
            <a:r>
              <a:rPr lang="en-US" b="1" dirty="0"/>
              <a:t>//</a:t>
            </a:r>
            <a:r>
              <a:rPr lang="en-US" dirty="0"/>
              <a:t> and </a:t>
            </a:r>
            <a:r>
              <a:rPr lang="en-US" b="1" dirty="0"/>
              <a:t>/* … */</a:t>
            </a:r>
            <a:r>
              <a:rPr lang="en-US" dirty="0"/>
              <a:t> style comments</a:t>
            </a:r>
          </a:p>
          <a:p>
            <a:r>
              <a:rPr lang="en-US" b="1" dirty="0"/>
              <a:t>//</a:t>
            </a:r>
            <a:r>
              <a:rPr lang="en-US" dirty="0"/>
              <a:t> is line-based</a:t>
            </a:r>
          </a:p>
          <a:p>
            <a:pPr lvl="1"/>
            <a:r>
              <a:rPr lang="en-US" dirty="0"/>
              <a:t>Ignore until end of line (but keep the newline)</a:t>
            </a:r>
          </a:p>
          <a:p>
            <a:r>
              <a:rPr lang="en-US" b="1" dirty="0"/>
              <a:t>/* ... */</a:t>
            </a:r>
            <a:r>
              <a:rPr lang="en-US" dirty="0"/>
              <a:t> ignores any embedded newlines</a:t>
            </a:r>
          </a:p>
          <a:p>
            <a:r>
              <a:rPr lang="en-US" dirty="0"/>
              <a:t>We will model with a state machine…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B3423-F856-8240-94A2-F7ECF2A0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86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6BDA-4D9A-4F4C-A896-B49E9AF5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 are </a:t>
            </a:r>
            <a:r>
              <a:rPr lang="en-US" dirty="0" err="1"/>
              <a:t>Iterable</a:t>
            </a:r>
            <a:br>
              <a:rPr lang="en-US" dirty="0"/>
            </a:br>
            <a:r>
              <a:rPr lang="en-US" sz="2000" i="1" dirty="0"/>
              <a:t>An Example from CS 1410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55243-E24F-CB44-A2BA-0C8A18BD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BCAE9-6507-EA49-8349-9659B7BA4843}"/>
              </a:ext>
            </a:extLst>
          </p:cNvPr>
          <p:cNvSpPr/>
          <p:nvPr/>
        </p:nvSpPr>
        <p:spPr>
          <a:xfrm>
            <a:off x="641498" y="2488041"/>
            <a:ext cx="10909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Ben</a:t>
            </a:r>
          </a:p>
          <a:p>
            <a:r>
              <a:rPr lang="en-US" dirty="0"/>
              <a:t>5 0 0 0 0 0 0 1 0 1 -3 5 0 0 0 5 5 0 0 0 0 5 0 0 0 0 0 0 0 0 1 3 0 1 0 -5 0 0 5 5 0 5 5 5 0 5 5 0 0 0 5 5 5 5 -5 </a:t>
            </a:r>
          </a:p>
          <a:p>
            <a:r>
              <a:rPr lang="en-US" dirty="0"/>
              <a:t>Moose</a:t>
            </a:r>
          </a:p>
          <a:p>
            <a:r>
              <a:rPr lang="en-US" dirty="0"/>
              <a:t>5 5 0 0 0 0 3 0 0 1 0 5 3 0 5 0 3 3 5 0 0 0 0 0 5 0 0 0 0 0 3 5 0 0 0 0 0 5 -3 0 0 0 5 0 0 0 0 0 0 5 5 0 3 0 0 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65ABD-74D3-E54B-BBFC-0B184ED846E1}"/>
              </a:ext>
            </a:extLst>
          </p:cNvPr>
          <p:cNvSpPr/>
          <p:nvPr/>
        </p:nvSpPr>
        <p:spPr>
          <a:xfrm>
            <a:off x="641498" y="4008489"/>
            <a:ext cx="1090900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with open(</a:t>
            </a:r>
            <a:r>
              <a:rPr lang="en-US" b="1" dirty="0">
                <a:solidFill>
                  <a:srgbClr val="BA2121"/>
                </a:solidFill>
                <a:latin typeface="Andale Mono" panose="020B0509000000000004" pitchFamily="49" charset="0"/>
              </a:rPr>
              <a:t>'</a:t>
            </a:r>
            <a:r>
              <a:rPr lang="en-US" b="1" dirty="0" err="1">
                <a:solidFill>
                  <a:srgbClr val="BA2121"/>
                </a:solidFill>
                <a:latin typeface="Andale Mono" panose="020B0509000000000004" pitchFamily="49" charset="0"/>
              </a:rPr>
              <a:t>ratings.txt</a:t>
            </a:r>
            <a:r>
              <a:rPr lang="en-US" b="1" dirty="0">
                <a:solidFill>
                  <a:srgbClr val="BA2121"/>
                </a:solidFill>
                <a:latin typeface="Andale Mono" panose="020B0509000000000004" pitchFamily="49" charset="0"/>
              </a:rPr>
              <a:t>') 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as f:</a:t>
            </a:r>
          </a:p>
          <a:p>
            <a:r>
              <a:rPr lang="en-US" dirty="0">
                <a:latin typeface="Andale Mono" panose="020B0509000000000004" pitchFamily="49" charset="0"/>
              </a:rPr>
              <a:t>    ratings 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= {}</a:t>
            </a:r>
          </a:p>
          <a:p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for name </a:t>
            </a:r>
            <a:r>
              <a:rPr lang="en-US" b="1" dirty="0">
                <a:solidFill>
                  <a:srgbClr val="AA22FF"/>
                </a:solidFill>
                <a:latin typeface="Andale Mono" panose="020B0509000000000004" pitchFamily="49" charset="0"/>
              </a:rPr>
              <a:t>in f:</a:t>
            </a:r>
          </a:p>
          <a:p>
            <a:r>
              <a:rPr lang="en-US" dirty="0">
                <a:latin typeface="Andale Mono" panose="020B0509000000000004" pitchFamily="49" charset="0"/>
              </a:rPr>
              <a:t>        ratings[</a:t>
            </a:r>
            <a:r>
              <a:rPr lang="en-US" dirty="0" err="1">
                <a:latin typeface="Andale Mono" panose="020B0509000000000004" pitchFamily="49" charset="0"/>
              </a:rPr>
              <a:t>name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.strip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().lower()] = [</a:t>
            </a:r>
            <a:r>
              <a:rPr lang="en-US" dirty="0">
                <a:solidFill>
                  <a:srgbClr val="008000"/>
                </a:solidFill>
                <a:latin typeface="Andale Mono" panose="020B0509000000000004" pitchFamily="49" charset="0"/>
              </a:rPr>
              <a:t>int(</a:t>
            </a:r>
            <a:r>
              <a:rPr lang="en-US" dirty="0" err="1">
                <a:solidFill>
                  <a:srgbClr val="008000"/>
                </a:solidFill>
                <a:latin typeface="Andale Mono" panose="020B05090000000000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Andale Mono" panose="020B0509000000000004" pitchFamily="49" charset="0"/>
              </a:rPr>
              <a:t>) 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for 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Andale Mono" panose="020B0509000000000004" pitchFamily="49" charset="0"/>
              </a:rPr>
              <a:t>in 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next(f)</a:t>
            </a:r>
            <a:r>
              <a:rPr lang="en-US" b="1" dirty="0">
                <a:solidFill>
                  <a:srgbClr val="666666"/>
                </a:solidFill>
                <a:latin typeface="Andale Mono" panose="020B0509000000000004" pitchFamily="49" charset="0"/>
              </a:rPr>
              <a:t>.split()]</a:t>
            </a:r>
            <a:endParaRPr lang="en-US" b="1" i="1" dirty="0">
              <a:solidFill>
                <a:srgbClr val="408080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86613-A86C-B74E-A977-FA929FE34AA3}"/>
              </a:ext>
            </a:extLst>
          </p:cNvPr>
          <p:cNvCxnSpPr>
            <a:cxnSpLocks/>
          </p:cNvCxnSpPr>
          <p:nvPr/>
        </p:nvCxnSpPr>
        <p:spPr>
          <a:xfrm flipV="1">
            <a:off x="8326787" y="5423738"/>
            <a:ext cx="0" cy="40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4DA139-4CBC-7F4F-BCB1-9FE17A306A4E}"/>
              </a:ext>
            </a:extLst>
          </p:cNvPr>
          <p:cNvSpPr/>
          <p:nvPr/>
        </p:nvSpPr>
        <p:spPr>
          <a:xfrm>
            <a:off x="5938266" y="5827778"/>
            <a:ext cx="5435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Same as </a:t>
            </a:r>
            <a:r>
              <a:rPr lang="en-US" dirty="0">
                <a:latin typeface="Andale Mono" panose="020B0509000000000004" pitchFamily="49" charset="0"/>
              </a:rPr>
              <a:t>list(map(int, next(f).split())</a:t>
            </a:r>
          </a:p>
        </p:txBody>
      </p:sp>
    </p:spTree>
    <p:extLst>
      <p:ext uri="{BB962C8B-B14F-4D97-AF65-F5344CB8AC3E}">
        <p14:creationId xmlns:p14="http://schemas.microsoft.com/office/powerpoint/2010/main" val="2349773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kind of </a:t>
            </a:r>
            <a:r>
              <a:rPr lang="en-US" b="1" dirty="0"/>
              <a:t>comprehension</a:t>
            </a:r>
            <a:r>
              <a:rPr lang="en-US" dirty="0"/>
              <a:t> that returns an </a:t>
            </a:r>
            <a:r>
              <a:rPr lang="en-US" b="1" i="1" dirty="0" err="1"/>
              <a:t>iterable</a:t>
            </a:r>
            <a:endParaRPr lang="en-US" b="1" i="1" dirty="0"/>
          </a:p>
          <a:p>
            <a:pPr lvl="1"/>
            <a:r>
              <a:rPr lang="en-US" dirty="0"/>
              <a:t>You </a:t>
            </a:r>
            <a:r>
              <a:rPr lang="en-US" b="1" dirty="0"/>
              <a:t>don’t</a:t>
            </a:r>
            <a:r>
              <a:rPr lang="en-US" dirty="0"/>
              <a:t> commit to a sequence type (</a:t>
            </a:r>
            <a:r>
              <a:rPr lang="en-US" b="1" dirty="0"/>
              <a:t>list</a:t>
            </a:r>
            <a:r>
              <a:rPr lang="en-US" dirty="0"/>
              <a:t>, </a:t>
            </a:r>
            <a:r>
              <a:rPr lang="en-US" b="1" dirty="0"/>
              <a:t>set</a:t>
            </a:r>
            <a:r>
              <a:rPr lang="en-US" dirty="0"/>
              <a:t>, </a:t>
            </a:r>
            <a:r>
              <a:rPr lang="en-US" b="1" dirty="0" err="1"/>
              <a:t>dict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only traverse </a:t>
            </a:r>
            <a:r>
              <a:rPr lang="en-US" b="1" dirty="0"/>
              <a:t>once</a:t>
            </a:r>
            <a:r>
              <a:rPr lang="en-US" dirty="0"/>
              <a:t> (iterator is </a:t>
            </a:r>
            <a:r>
              <a:rPr lang="en-US" b="1" dirty="0"/>
              <a:t>exhausted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4" y="3983042"/>
            <a:ext cx="9089185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(1,4))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&lt;generator object &lt;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genexpr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 at 0x10120fdb0&gt;</a:t>
            </a:r>
            <a:endParaRPr lang="mr-IN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latin typeface="Courier New" charset="0"/>
                <a:ea typeface="Courier New" charset="0"/>
                <a:cs typeface="Courier New" charset="0"/>
              </a:rPr>
              <a:t>n,end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=' ')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Can only do this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once</a:t>
            </a:r>
            <a:endParaRPr lang="mr-IN" sz="1600" b="1" i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1 4 9 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cartesian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((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set1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set2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!=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 3)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cartesian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1),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2),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1),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2)]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64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2774-5CFB-7D47-BD19-12947A6B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Generator Expression  != Generator Function!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BB5D-3A56-A041-9046-6870557A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Generator Expression is an </a:t>
            </a:r>
            <a:r>
              <a:rPr lang="en-US" b="1" dirty="0"/>
              <a:t>expression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shorthand</a:t>
            </a:r>
            <a:r>
              <a:rPr lang="en-US" dirty="0"/>
              <a:t> for a generator function</a:t>
            </a:r>
          </a:p>
          <a:p>
            <a:r>
              <a:rPr lang="en-US" dirty="0"/>
              <a:t>A Generator Function is a </a:t>
            </a:r>
            <a:r>
              <a:rPr lang="en-US" b="1" dirty="0"/>
              <a:t>function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def</a:t>
            </a:r>
            <a:r>
              <a:rPr lang="en-US" dirty="0"/>
              <a:t> and </a:t>
            </a:r>
            <a:r>
              <a:rPr lang="en-US" b="1" dirty="0"/>
              <a:t>yield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9E288-1064-D545-B523-DD4A13D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5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5A2F-A5E4-C747-B457-8471DF65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and </a:t>
            </a:r>
            <a:r>
              <a:rPr lang="en-US" b="1" dirty="0"/>
              <a:t>any</a:t>
            </a:r>
            <a:r>
              <a:rPr lang="en-US" dirty="0"/>
              <a:t>/</a:t>
            </a:r>
            <a:r>
              <a:rPr lang="en-US" b="1" dirty="0"/>
              <a:t>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226DC-B2CE-1A46-A4B5-B9CE9E9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6C576-6AEB-E44D-902C-AB36F55258B3}"/>
              </a:ext>
            </a:extLst>
          </p:cNvPr>
          <p:cNvSpPr/>
          <p:nvPr/>
        </p:nvSpPr>
        <p:spPr>
          <a:xfrm>
            <a:off x="495300" y="2680038"/>
            <a:ext cx="11379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x = [1,2,3,4,5]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(n &gt; 5 for n in x)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False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(n &lt; 5 for n in x)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(n &lt; 5 for n in x)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False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def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is_prime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(n):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    import math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    return n == 2 or \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           n%2 == 1 and not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n%k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== 0 for k in range(3,int(sqrt(n))+1,2))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[n for n in range(2,20) if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is_prime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(n)]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[2, 3, 5, 7, 11, 13, 17, 19]</a:t>
            </a:r>
          </a:p>
        </p:txBody>
      </p:sp>
    </p:spTree>
    <p:extLst>
      <p:ext uri="{BB962C8B-B14F-4D97-AF65-F5344CB8AC3E}">
        <p14:creationId xmlns:p14="http://schemas.microsoft.com/office/powerpoint/2010/main" val="19334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B9DE-8ACE-6F4B-A5A6-1E813558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b="1" dirty="0"/>
              <a:t>next</a:t>
            </a:r>
            <a:r>
              <a:rPr lang="en-US" dirty="0"/>
              <a:t> on Sequences Using </a:t>
            </a:r>
            <a:r>
              <a:rPr lang="en-US" b="1"/>
              <a:t>iter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0A23-29DA-6F4D-9013-FB6BCB40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 err="1"/>
              <a:t>iter</a:t>
            </a:r>
            <a:r>
              <a:rPr lang="en-US" dirty="0"/>
              <a:t> built-in function</a:t>
            </a:r>
          </a:p>
          <a:p>
            <a:pPr lvl="1"/>
            <a:r>
              <a:rPr lang="en-US" dirty="0"/>
              <a:t>Returns an iterator for your sequence</a:t>
            </a:r>
          </a:p>
          <a:p>
            <a:pPr lvl="1"/>
            <a:r>
              <a:rPr lang="en-US" dirty="0"/>
              <a:t>You can call </a:t>
            </a:r>
            <a:r>
              <a:rPr lang="en-US" b="1" dirty="0"/>
              <a:t>next</a:t>
            </a:r>
            <a:r>
              <a:rPr lang="en-US" dirty="0"/>
              <a:t> on it</a:t>
            </a:r>
          </a:p>
          <a:p>
            <a:r>
              <a:rPr lang="en-US" dirty="0"/>
              <a:t>Allows </a:t>
            </a:r>
            <a:r>
              <a:rPr lang="en-US" i="1" dirty="0"/>
              <a:t>advancing</a:t>
            </a:r>
            <a:r>
              <a:rPr lang="en-US" dirty="0"/>
              <a:t> within a loop body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A73F-CB3B-AF44-BBCC-2B48BA63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C8855-77A7-3245-8ECE-8280A08567D8}"/>
              </a:ext>
            </a:extLst>
          </p:cNvPr>
          <p:cNvSpPr/>
          <p:nvPr/>
        </p:nvSpPr>
        <p:spPr>
          <a:xfrm>
            <a:off x="5968414" y="2709830"/>
            <a:ext cx="4012199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i="1" dirty="0">
                <a:solidFill>
                  <a:srgbClr val="000000"/>
                </a:solidFill>
                <a:latin typeface="Andale Mono" panose="020B0509000000000004" pitchFamily="49" charset="0"/>
              </a:rPr>
              <a:t># Skip characters after each ‘e’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s = "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tippecanoe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tyler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 too"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it =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(s)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keep, skip = [], []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for c in it: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   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keep.append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(c)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    if c == 'e':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        c = next(it)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       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skip.append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(c)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''.join(keep)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tippeanoeand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 tyle too'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''.join(skip)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'c r'</a:t>
            </a:r>
            <a:endParaRPr lang="en-US" sz="1400" i="1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04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generators, but can also </a:t>
            </a:r>
            <a:r>
              <a:rPr lang="en-US" b="1" i="1" dirty="0"/>
              <a:t>receive</a:t>
            </a:r>
            <a:r>
              <a:rPr lang="en-US" i="1" dirty="0"/>
              <a:t> </a:t>
            </a:r>
            <a:r>
              <a:rPr lang="en-US" b="1" i="1" dirty="0"/>
              <a:t>input</a:t>
            </a:r>
          </a:p>
          <a:p>
            <a:pPr lvl="1"/>
            <a:r>
              <a:rPr lang="en-US" dirty="0"/>
              <a:t>Mainly used for consuming input only, but sometimes used to produce an on-going accumulated result</a:t>
            </a:r>
          </a:p>
          <a:p>
            <a:r>
              <a:rPr lang="en-US" dirty="0"/>
              <a:t>Allows </a:t>
            </a:r>
            <a:r>
              <a:rPr lang="en-US" b="1" dirty="0"/>
              <a:t>back-and-forth</a:t>
            </a:r>
            <a:r>
              <a:rPr lang="en-US" dirty="0"/>
              <a:t> processing between </a:t>
            </a:r>
            <a:r>
              <a:rPr lang="en-US" i="1" dirty="0"/>
              <a:t>multiple functions</a:t>
            </a:r>
          </a:p>
          <a:p>
            <a:pPr lvl="1"/>
            <a:r>
              <a:rPr lang="en-US" dirty="0"/>
              <a:t>aka “cooperative multitasking” between two tasks</a:t>
            </a:r>
          </a:p>
          <a:p>
            <a:pPr lvl="1"/>
            <a:r>
              <a:rPr lang="en-US" dirty="0"/>
              <a:t>Need to “prime” with 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next(gen)</a:t>
            </a:r>
            <a:r>
              <a:rPr lang="en-US" dirty="0"/>
              <a:t> (to reach the first </a:t>
            </a:r>
            <a:r>
              <a:rPr lang="en-US" b="1" dirty="0"/>
              <a:t>yield</a:t>
            </a:r>
            <a:r>
              <a:rPr lang="en-US" dirty="0"/>
              <a:t>; initial </a:t>
            </a:r>
            <a:r>
              <a:rPr lang="en-US" b="1" dirty="0"/>
              <a:t>None</a:t>
            </a:r>
            <a:r>
              <a:rPr lang="en-US" dirty="0"/>
              <a:t> is </a:t>
            </a:r>
            <a:r>
              <a:rPr lang="en-US" b="1" i="1" dirty="0">
                <a:solidFill>
                  <a:srgbClr val="FF0000"/>
                </a:solidFill>
              </a:rPr>
              <a:t>ignored</a:t>
            </a:r>
            <a:r>
              <a:rPr lang="en-US" dirty="0"/>
              <a:t>)</a:t>
            </a:r>
          </a:p>
          <a:p>
            <a:r>
              <a:rPr lang="en-US" dirty="0"/>
              <a:t>The caller of the </a:t>
            </a:r>
            <a:r>
              <a:rPr lang="en-US" dirty="0" err="1"/>
              <a:t>coroutine</a:t>
            </a:r>
            <a:r>
              <a:rPr lang="en-US" dirty="0"/>
              <a:t> </a:t>
            </a:r>
            <a:r>
              <a:rPr lang="en-US" b="1" dirty="0"/>
              <a:t>sends</a:t>
            </a:r>
            <a:r>
              <a:rPr lang="en-US" dirty="0"/>
              <a:t> input to the </a:t>
            </a:r>
            <a:r>
              <a:rPr lang="en-US" dirty="0" err="1"/>
              <a:t>coroutine</a:t>
            </a:r>
            <a:endParaRPr lang="en-US" dirty="0"/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gen.</a:t>
            </a: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send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(&lt;data&gt;)			(next(f) ==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f.</a:t>
            </a: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send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None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))</a:t>
            </a:r>
          </a:p>
          <a:p>
            <a:r>
              <a:rPr lang="en-US" dirty="0"/>
              <a:t>See </a:t>
            </a:r>
            <a:r>
              <a:rPr lang="en-US" i="1" dirty="0"/>
              <a:t>coroutine2.py, </a:t>
            </a:r>
            <a:r>
              <a:rPr lang="en-US" i="1" dirty="0" err="1"/>
              <a:t>runavg.py</a:t>
            </a:r>
            <a:r>
              <a:rPr lang="en-US" i="1" dirty="0"/>
              <a:t>, </a:t>
            </a:r>
            <a:r>
              <a:rPr lang="en-US" i="1" dirty="0" err="1"/>
              <a:t>themin.py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58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F3D7-534F-0842-A537-97638730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vs. </a:t>
            </a:r>
            <a:r>
              <a:rPr lang="en-US" dirty="0" err="1"/>
              <a:t>Coroutines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97C1-09C6-E94F-9FAA-DEA706BC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“pull” data from </a:t>
            </a:r>
            <a:r>
              <a:rPr lang="en-US" b="1" dirty="0"/>
              <a:t>generators</a:t>
            </a:r>
            <a:r>
              <a:rPr lang="en-US" dirty="0"/>
              <a:t> by calling </a:t>
            </a:r>
            <a:r>
              <a:rPr lang="en-US" b="1" dirty="0"/>
              <a:t>next</a:t>
            </a:r>
          </a:p>
          <a:p>
            <a:r>
              <a:rPr lang="en-US" dirty="0"/>
              <a:t>We typically “push” data to </a:t>
            </a:r>
            <a:r>
              <a:rPr lang="en-US" b="1" dirty="0" err="1"/>
              <a:t>coroutines</a:t>
            </a:r>
            <a:r>
              <a:rPr lang="en-US" dirty="0"/>
              <a:t> with </a:t>
            </a:r>
            <a:r>
              <a:rPr lang="en-US" b="1" dirty="0"/>
              <a:t>send</a:t>
            </a:r>
          </a:p>
          <a:p>
            <a:pPr lvl="1"/>
            <a:r>
              <a:rPr lang="en-US" dirty="0"/>
              <a:t>But can also get a response</a:t>
            </a:r>
          </a:p>
          <a:p>
            <a:r>
              <a:rPr lang="en-US" dirty="0"/>
              <a:t>Generators can act like </a:t>
            </a:r>
            <a:r>
              <a:rPr lang="en-US" i="1" dirty="0"/>
              <a:t>decorators</a:t>
            </a:r>
          </a:p>
          <a:p>
            <a:r>
              <a:rPr lang="en-US" dirty="0" err="1"/>
              <a:t>Coroutines</a:t>
            </a:r>
            <a:r>
              <a:rPr lang="en-US" dirty="0"/>
              <a:t> can be used to ”broadcast”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A8B49-FA23-3541-8497-CC5C5709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1B7D9-52C0-5244-BC44-9939A3818BBE}"/>
              </a:ext>
            </a:extLst>
          </p:cNvPr>
          <p:cNvSpPr/>
          <p:nvPr/>
        </p:nvSpPr>
        <p:spPr>
          <a:xfrm>
            <a:off x="2018958" y="4696361"/>
            <a:ext cx="440057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def</a:t>
            </a:r>
            <a:r>
              <a:rPr lang="en-US" sz="1600" dirty="0">
                <a:latin typeface="Andale Mono" panose="020B0509000000000004" pitchFamily="49" charset="0"/>
              </a:rPr>
              <a:t> broadcast(targets):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while True: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item = </a:t>
            </a:r>
            <a:r>
              <a:rPr lang="en-US" sz="1600" b="1" dirty="0">
                <a:latin typeface="Andale Mono" panose="020B0509000000000004" pitchFamily="49" charset="0"/>
              </a:rPr>
              <a:t>yield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for target in targets:   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</a:t>
            </a:r>
            <a:r>
              <a:rPr lang="en-US" sz="1600" dirty="0" err="1">
                <a:latin typeface="Andale Mono" panose="020B0509000000000004" pitchFamily="49" charset="0"/>
              </a:rPr>
              <a:t>target.send</a:t>
            </a:r>
            <a:r>
              <a:rPr lang="en-US" sz="1600" dirty="0">
                <a:latin typeface="Andale Mono" panose="020B0509000000000004" pitchFamily="49" charset="0"/>
              </a:rPr>
              <a:t>(item)</a:t>
            </a:r>
            <a:endParaRPr lang="en-US" sz="1600" dirty="0">
              <a:effectLst/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DC50C-E80F-7F47-B2F4-EEBD514AC6B3}"/>
              </a:ext>
            </a:extLst>
          </p:cNvPr>
          <p:cNvSpPr txBox="1"/>
          <p:nvPr/>
        </p:nvSpPr>
        <p:spPr>
          <a:xfrm>
            <a:off x="7169426" y="4863548"/>
            <a:ext cx="360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target is a coroutine</a:t>
            </a:r>
          </a:p>
        </p:txBody>
      </p:sp>
    </p:spTree>
    <p:extLst>
      <p:ext uri="{BB962C8B-B14F-4D97-AF65-F5344CB8AC3E}">
        <p14:creationId xmlns:p14="http://schemas.microsoft.com/office/powerpoint/2010/main" val="3402017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yield from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8890" y="2603500"/>
            <a:ext cx="4568117" cy="3416301"/>
          </a:xfrm>
        </p:spPr>
        <p:txBody>
          <a:bodyPr/>
          <a:lstStyle/>
          <a:p>
            <a:r>
              <a:rPr lang="en-US" dirty="0"/>
              <a:t>Opens a </a:t>
            </a:r>
            <a:r>
              <a:rPr lang="en-US" b="1" dirty="0"/>
              <a:t>channel</a:t>
            </a:r>
            <a:r>
              <a:rPr lang="en-US" dirty="0"/>
              <a:t> from an iterator to the </a:t>
            </a:r>
            <a:r>
              <a:rPr lang="en-US" b="1" i="1" dirty="0"/>
              <a:t>caller</a:t>
            </a:r>
            <a:r>
              <a:rPr lang="en-US" i="1" dirty="0"/>
              <a:t> of the current generator</a:t>
            </a:r>
            <a:r>
              <a:rPr lang="en-US" dirty="0"/>
              <a:t> containing the </a:t>
            </a:r>
            <a:r>
              <a:rPr lang="en-US" b="1" dirty="0"/>
              <a:t>yield from</a:t>
            </a:r>
          </a:p>
          <a:p>
            <a:pPr lvl="1"/>
            <a:r>
              <a:rPr lang="en-US" dirty="0"/>
              <a:t>the context in the current function is put </a:t>
            </a:r>
            <a:r>
              <a:rPr lang="en-US" i="1" dirty="0"/>
              <a:t>on hold</a:t>
            </a:r>
            <a:r>
              <a:rPr lang="en-US" dirty="0"/>
              <a:t>!</a:t>
            </a:r>
          </a:p>
          <a:p>
            <a:pPr lvl="1"/>
            <a:r>
              <a:rPr lang="en-US" i="1" dirty="0"/>
              <a:t>Exhausts</a:t>
            </a:r>
            <a:r>
              <a:rPr lang="en-US" dirty="0"/>
              <a:t> the iterator before continuing in the current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8252" y="2603500"/>
            <a:ext cx="6168947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408080"/>
                </a:solidFill>
                <a:latin typeface="Andale Mono" charset="0"/>
                <a:ea typeface="Andale Mono" charset="0"/>
                <a:cs typeface="Andale Mono" charset="0"/>
              </a:rPr>
              <a:t># Uses "yield from" to chain </a:t>
            </a:r>
            <a:r>
              <a:rPr lang="en-US" sz="1600" i="1" dirty="0" err="1">
                <a:solidFill>
                  <a:srgbClr val="408080"/>
                </a:solidFill>
                <a:latin typeface="Andale Mono" charset="0"/>
                <a:ea typeface="Andale Mono" charset="0"/>
                <a:cs typeface="Andale Mono" charset="0"/>
              </a:rPr>
              <a:t>iterables</a:t>
            </a:r>
            <a:endParaRPr lang="en-US" sz="1600" i="1" dirty="0">
              <a:solidFill>
                <a:srgbClr val="40808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600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ndale Mono" charset="0"/>
                <a:ea typeface="Andale Mono" charset="0"/>
                <a:cs typeface="Andale Mono" charset="0"/>
              </a:rPr>
              <a:t>chain(</a:t>
            </a:r>
            <a:r>
              <a:rPr lang="en-US" sz="1600" b="1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*</a:t>
            </a:r>
            <a:r>
              <a:rPr lang="en-US" sz="1600" b="1" dirty="0" err="1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iters</a:t>
            </a:r>
            <a:r>
              <a:rPr lang="en-US" sz="1600" b="1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for it </a:t>
            </a:r>
            <a:r>
              <a:rPr lang="en-US" sz="1600" b="1" dirty="0">
                <a:solidFill>
                  <a:srgbClr val="AA22FF"/>
                </a:solidFill>
                <a:latin typeface="Andale Mono" charset="0"/>
                <a:ea typeface="Andale Mono" charset="0"/>
                <a:cs typeface="Andale Mono" charset="0"/>
              </a:rPr>
              <a:t>in </a:t>
            </a:r>
            <a:r>
              <a:rPr lang="en-US" sz="1600" b="1" dirty="0" err="1">
                <a:solidFill>
                  <a:srgbClr val="AA22FF"/>
                </a:solidFill>
                <a:latin typeface="Andale Mono" charset="0"/>
                <a:ea typeface="Andale Mono" charset="0"/>
                <a:cs typeface="Andale Mono" charset="0"/>
              </a:rPr>
              <a:t>iters</a:t>
            </a:r>
            <a:r>
              <a:rPr lang="en-US" sz="1600" b="1" dirty="0">
                <a:solidFill>
                  <a:srgbClr val="AA22FF"/>
                </a:solidFill>
                <a:latin typeface="Andale Mono" charset="0"/>
                <a:ea typeface="Andale Mono" charset="0"/>
                <a:cs typeface="Andale Mono" charset="0"/>
              </a:rPr>
              <a:t>: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sz="1600" b="1" u="sng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yield from</a:t>
            </a:r>
            <a:r>
              <a:rPr lang="en-US" sz="1600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 it </a:t>
            </a:r>
            <a:r>
              <a:rPr lang="en-US" sz="1600" b="1" i="1" dirty="0">
                <a:solidFill>
                  <a:srgbClr val="408080"/>
                </a:solidFill>
                <a:latin typeface="Andale Mono" charset="0"/>
                <a:ea typeface="Andale Mono" charset="0"/>
                <a:cs typeface="Andale Mono" charset="0"/>
              </a:rPr>
              <a:t># yields directly to caller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it1 </a:t>
            </a:r>
            <a:r>
              <a:rPr lang="mr-IN" sz="1600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= (</a:t>
            </a:r>
            <a:r>
              <a:rPr lang="mr-IN" sz="1600" dirty="0" err="1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1600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*</a:t>
            </a:r>
            <a:r>
              <a:rPr lang="mr-IN" sz="1600" dirty="0" err="1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1600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mr-IN" sz="1600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1600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600" b="1" dirty="0" err="1">
                <a:solidFill>
                  <a:srgbClr val="AA22FF"/>
                </a:solidFill>
                <a:latin typeface="Andale Mono" charset="0"/>
                <a:ea typeface="Andale Mono" charset="0"/>
                <a:cs typeface="Andale Mono" charset="0"/>
              </a:rPr>
              <a:t>in</a:t>
            </a:r>
            <a:r>
              <a:rPr lang="mr-IN" sz="1600" b="1" dirty="0">
                <a:solidFill>
                  <a:srgbClr val="AA22FF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600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range</a:t>
            </a:r>
            <a:r>
              <a:rPr lang="mr-IN" sz="1600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1600" b="1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1,7))</a:t>
            </a:r>
          </a:p>
          <a:p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it2 </a:t>
            </a:r>
            <a:r>
              <a:rPr lang="mr-IN" sz="1600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= [</a:t>
            </a:r>
            <a:r>
              <a:rPr lang="mr-IN" sz="1600" dirty="0">
                <a:solidFill>
                  <a:srgbClr val="BA2121"/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  <a:r>
              <a:rPr lang="mr-IN" sz="1600" dirty="0" err="1">
                <a:solidFill>
                  <a:srgbClr val="BA2121"/>
                </a:solidFill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1600" dirty="0">
                <a:solidFill>
                  <a:srgbClr val="BA2121"/>
                </a:solidFill>
                <a:latin typeface="Andale Mono" charset="0"/>
                <a:ea typeface="Andale Mono" charset="0"/>
                <a:cs typeface="Andale Mono" charset="0"/>
              </a:rPr>
              <a:t>','</a:t>
            </a:r>
            <a:r>
              <a:rPr lang="mr-IN" sz="1600" dirty="0" err="1">
                <a:solidFill>
                  <a:srgbClr val="BA2121"/>
                </a:solidFill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600" dirty="0">
                <a:solidFill>
                  <a:srgbClr val="BA2121"/>
                </a:solidFill>
                <a:latin typeface="Andale Mono" charset="0"/>
                <a:ea typeface="Andale Mono" charset="0"/>
                <a:cs typeface="Andale Mono" charset="0"/>
              </a:rPr>
              <a:t>','</a:t>
            </a:r>
            <a:r>
              <a:rPr lang="mr-IN" sz="1600" dirty="0" err="1">
                <a:solidFill>
                  <a:srgbClr val="BA2121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mr-IN" sz="1600" dirty="0">
                <a:solidFill>
                  <a:srgbClr val="BA2121"/>
                </a:solidFill>
                <a:latin typeface="Andale Mono" charset="0"/>
                <a:ea typeface="Andale Mono" charset="0"/>
                <a:cs typeface="Andale Mono" charset="0"/>
              </a:rPr>
              <a:t>']</a:t>
            </a:r>
          </a:p>
          <a:p>
            <a:endParaRPr lang="mr-IN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gen </a:t>
            </a:r>
            <a:r>
              <a:rPr lang="en-US" sz="1600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= chain(it1,it2)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for item </a:t>
            </a:r>
            <a:r>
              <a:rPr lang="en-US" sz="1600" b="1" dirty="0">
                <a:solidFill>
                  <a:srgbClr val="AA22FF"/>
                </a:solidFill>
                <a:latin typeface="Andale Mono" charset="0"/>
                <a:ea typeface="Andale Mono" charset="0"/>
                <a:cs typeface="Andale Mono" charset="0"/>
              </a:rPr>
              <a:t>in gen:</a:t>
            </a:r>
          </a:p>
          <a:p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mr-IN" sz="1600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print</a:t>
            </a:r>
            <a:r>
              <a:rPr lang="mr-IN" sz="1600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1600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item,end</a:t>
            </a:r>
            <a:r>
              <a:rPr lang="mr-IN" sz="1600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600" b="1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mr-IN" sz="1600" b="1" dirty="0">
                <a:solidFill>
                  <a:srgbClr val="BA2121"/>
                </a:solidFill>
                <a:latin typeface="Andale Mono" charset="0"/>
                <a:ea typeface="Andale Mono" charset="0"/>
                <a:cs typeface="Andale Mono" charset="0"/>
              </a:rPr>
              <a:t>' ')	</a:t>
            </a:r>
            <a:r>
              <a:rPr lang="mr-IN" sz="1600" b="1" i="1" dirty="0">
                <a:solidFill>
                  <a:srgbClr val="408080"/>
                </a:solidFill>
                <a:latin typeface="Andale Mono" charset="0"/>
                <a:ea typeface="Andale Mono" charset="0"/>
                <a:cs typeface="Andale Mono" charset="0"/>
              </a:rPr>
              <a:t># 1 4 9 16 25 36 </a:t>
            </a:r>
            <a:r>
              <a:rPr lang="mr-IN" sz="1600" b="1" i="1" dirty="0" err="1">
                <a:solidFill>
                  <a:srgbClr val="408080"/>
                </a:solidFill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1600" b="1" i="1" dirty="0">
                <a:solidFill>
                  <a:srgbClr val="40808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600" b="1" i="1" dirty="0" err="1">
                <a:solidFill>
                  <a:srgbClr val="408080"/>
                </a:solidFill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600" b="1" i="1" dirty="0">
                <a:solidFill>
                  <a:srgbClr val="40808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600" b="1" i="1" dirty="0" err="1">
                <a:solidFill>
                  <a:srgbClr val="408080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mr-IN" sz="1600" b="1" i="1" dirty="0">
                <a:solidFill>
                  <a:srgbClr val="40808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sz="1600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477CE-4B4F-7B4E-B715-6C776B67EA78}"/>
              </a:ext>
            </a:extLst>
          </p:cNvPr>
          <p:cNvSpPr txBox="1"/>
          <p:nvPr/>
        </p:nvSpPr>
        <p:spPr>
          <a:xfrm>
            <a:off x="2150920" y="5465822"/>
            <a:ext cx="24040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Exercise 4 now</a:t>
            </a:r>
          </a:p>
        </p:txBody>
      </p:sp>
    </p:spTree>
    <p:extLst>
      <p:ext uri="{BB962C8B-B14F-4D97-AF65-F5344CB8AC3E}">
        <p14:creationId xmlns:p14="http://schemas.microsoft.com/office/powerpoint/2010/main" val="769537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</a:t>
            </a:r>
            <a:r>
              <a:rPr lang="en-US" i="1" dirty="0"/>
              <a:t>lambda</a:t>
            </a:r>
            <a:r>
              <a:rPr lang="en-US" dirty="0"/>
              <a:t> </a:t>
            </a:r>
            <a:r>
              <a:rPr lang="en-US" i="1" dirty="0"/>
              <a:t>expressions</a:t>
            </a:r>
          </a:p>
          <a:p>
            <a:r>
              <a:rPr lang="en-US" dirty="0"/>
              <a:t>Use the </a:t>
            </a:r>
            <a:r>
              <a:rPr lang="en-US" b="1" dirty="0"/>
              <a:t>lambda</a:t>
            </a:r>
            <a:r>
              <a:rPr lang="en-US" dirty="0"/>
              <a:t> keyword</a:t>
            </a:r>
          </a:p>
          <a:p>
            <a:r>
              <a:rPr lang="en-US" dirty="0"/>
              <a:t>Can only take a </a:t>
            </a:r>
            <a:r>
              <a:rPr lang="en-US" i="1" dirty="0"/>
              <a:t>single expression</a:t>
            </a:r>
          </a:p>
          <a:p>
            <a:pPr lvl="1"/>
            <a:r>
              <a:rPr lang="en-US" dirty="0"/>
              <a:t>not a multi-line function body</a:t>
            </a:r>
          </a:p>
          <a:p>
            <a:r>
              <a:rPr lang="en-US" dirty="0"/>
              <a:t>A return is </a:t>
            </a:r>
            <a:r>
              <a:rPr lang="en-US" i="1" dirty="0"/>
              <a:t>implied</a:t>
            </a:r>
          </a:p>
          <a:p>
            <a:pPr lvl="1"/>
            <a:r>
              <a:rPr lang="en-US" dirty="0"/>
              <a:t>don’t write </a:t>
            </a:r>
            <a:r>
              <a:rPr lang="en-US" b="1" dirty="0"/>
              <a:t>return </a:t>
            </a:r>
            <a:r>
              <a:rPr lang="en-US" dirty="0"/>
              <a:t>yourself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8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occur </a:t>
            </a:r>
            <a:r>
              <a:rPr lang="en-US" b="1" dirty="0"/>
              <a:t>after</a:t>
            </a:r>
            <a:r>
              <a:rPr lang="en-US" dirty="0"/>
              <a:t> non-default parameters</a:t>
            </a:r>
          </a:p>
          <a:p>
            <a:r>
              <a:rPr lang="en-US" dirty="0"/>
              <a:t>Best if they are not mutable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6200" y="3728135"/>
            <a:ext cx="37465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def f(a, b=0):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     print('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a:',a,'b:',b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f(1,2)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a: 1 b: 2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f(3)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a: 3 b: 0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9756" y="3728135"/>
            <a:ext cx="37338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 h(x, y = []):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y.append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y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print(h(1))		# [1]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print(h(2))		# [1, 2]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print(h(3,[7]))# [7, 3]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print(h(4))		# [1, 2, 4]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95878" y="2822918"/>
            <a:ext cx="1948052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Oops! Mutable.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342187" y="3017402"/>
            <a:ext cx="785813" cy="77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53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Ignoring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4250" y="2814764"/>
            <a:ext cx="63436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words = ['hello', 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jello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'Hello', 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Jello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sorted(words)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['Hello', 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Jello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'hello', 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jello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sorted(words, key=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str.lower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['hello', 'Hello', 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jello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Jello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sorted(words, key=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x: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str.lower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(x), x))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['Hello', 'hello', 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Jello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jello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05367" y="3677264"/>
            <a:ext cx="2102164" cy="491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sorted is “stable”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5842070" y="3923071"/>
            <a:ext cx="1406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98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Higher-</a:t>
            </a:r>
            <a:r>
              <a:rPr lang="en-US" dirty="0"/>
              <a:t>O</a:t>
            </a:r>
            <a:r>
              <a:rPr dirty="0"/>
              <a:t>rder Functions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dirty="0"/>
              <a:t>A fancy term for functions that use other functions as </a:t>
            </a:r>
            <a:r>
              <a:rPr i="1" dirty="0"/>
              <a:t>parameters</a:t>
            </a:r>
            <a:r>
              <a:rPr dirty="0"/>
              <a:t> or </a:t>
            </a:r>
            <a:r>
              <a:rPr i="1" dirty="0"/>
              <a:t>return values</a:t>
            </a:r>
          </a:p>
          <a:p>
            <a:pPr lvl="1"/>
            <a:r>
              <a:rPr dirty="0"/>
              <a:t>Possible, because in Python, functions are real </a:t>
            </a:r>
            <a:r>
              <a:rPr i="1" dirty="0"/>
              <a:t>objects</a:t>
            </a:r>
            <a:endParaRPr lang="en-US" i="1" dirty="0"/>
          </a:p>
          <a:p>
            <a:endParaRPr i="1" dirty="0"/>
          </a:p>
          <a:p>
            <a:pPr>
              <a:lnSpc>
                <a:spcPct val="120000"/>
              </a:lnSpc>
            </a:pPr>
            <a:r>
              <a:rPr dirty="0"/>
              <a:t>Functions passed as parameters can </a:t>
            </a:r>
            <a:r>
              <a:rPr i="1" dirty="0"/>
              <a:t>customize</a:t>
            </a:r>
            <a:r>
              <a:rPr dirty="0"/>
              <a:t> the host function</a:t>
            </a:r>
            <a:endParaRPr sz="1758" dirty="0"/>
          </a:p>
          <a:p>
            <a:pPr marL="528321" lvl="1" indent="-215793">
              <a:lnSpc>
                <a:spcPct val="120000"/>
              </a:lnSpc>
            </a:pPr>
            <a:r>
              <a:rPr dirty="0"/>
              <a:t>Like a custom compare function passed to </a:t>
            </a:r>
            <a:r>
              <a:rPr b="1" dirty="0"/>
              <a:t>sort( )</a:t>
            </a:r>
            <a:r>
              <a:rPr lang="en-US" b="1" dirty="0"/>
              <a:t> </a:t>
            </a:r>
            <a:r>
              <a:rPr lang="en-US" dirty="0"/>
              <a:t>(or </a:t>
            </a:r>
            <a:r>
              <a:rPr lang="en-US" b="1" dirty="0"/>
              <a:t>sorted</a:t>
            </a:r>
            <a:r>
              <a:rPr lang="en-US" dirty="0"/>
              <a:t>)</a:t>
            </a:r>
            <a:endParaRPr dirty="0"/>
          </a:p>
          <a:p>
            <a:pPr marL="528321" lvl="1" indent="-215793">
              <a:lnSpc>
                <a:spcPct val="120000"/>
              </a:lnSpc>
            </a:pPr>
            <a:r>
              <a:rPr dirty="0"/>
              <a:t>Hence,</a:t>
            </a:r>
            <a:r>
              <a:rPr b="1" dirty="0"/>
              <a:t> sort</a:t>
            </a:r>
            <a:r>
              <a:rPr dirty="0"/>
              <a:t> is a higher-level function</a:t>
            </a:r>
            <a:endParaRPr b="1" dirty="0"/>
          </a:p>
          <a:p>
            <a:pPr marL="528321" lvl="1" indent="-215793">
              <a:lnSpc>
                <a:spcPct val="120000"/>
              </a:lnSpc>
            </a:pPr>
            <a:r>
              <a:rPr lang="en-US" dirty="0"/>
              <a:t>(</a:t>
            </a:r>
            <a:r>
              <a:rPr dirty="0"/>
              <a:t>See next slide...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i="1" dirty="0"/>
              <a:t>Decorators</a:t>
            </a:r>
            <a:r>
              <a:rPr lang="en-US" dirty="0"/>
              <a:t> are higher-order functions because they take a function parameter </a:t>
            </a:r>
            <a:r>
              <a:rPr lang="en-US" i="1" dirty="0"/>
              <a:t>and</a:t>
            </a:r>
            <a:r>
              <a:rPr lang="en-US" dirty="0"/>
              <a:t> return a function (the wrapper)</a:t>
            </a:r>
            <a:endParaRPr dirty="0"/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280537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list.sort</a:t>
            </a:r>
            <a:r>
              <a:rPr lang="en-US" dirty="0"/>
              <a:t> is a Higher-Order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52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496354" y="2658925"/>
            <a:ext cx="7819768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</a:rPr>
              <a:t>&gt;&gt;&gt;emps = [('Joe',100,2500), ('Jill',200,1200)]</a:t>
            </a:r>
          </a:p>
          <a:p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i="1" dirty="0">
                <a:solidFill>
                  <a:srgbClr val="00B050"/>
                </a:solidFill>
                <a:latin typeface="Andale Mono" panose="020B0509000000000004" pitchFamily="49" charset="0"/>
              </a:rPr>
              <a:t># Sort by product of last two fields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&gt;&gt;&gt;</a:t>
            </a:r>
            <a:r>
              <a:rPr lang="en-US" sz="1600" dirty="0" err="1">
                <a:latin typeface="Andale Mono" panose="020B0509000000000004" pitchFamily="49" charset="0"/>
              </a:rPr>
              <a:t>emps.sort</a:t>
            </a:r>
            <a:r>
              <a:rPr lang="en-US" sz="1600" dirty="0">
                <a:latin typeface="Andale Mono" panose="020B0509000000000004" pitchFamily="49" charset="0"/>
              </a:rPr>
              <a:t>(key=lambda r: r[1]*r[2])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&gt;&gt;&gt;</a:t>
            </a:r>
            <a:r>
              <a:rPr lang="en-US" sz="1600" dirty="0" err="1">
                <a:latin typeface="Andale Mono" panose="020B0509000000000004" pitchFamily="49" charset="0"/>
              </a:rPr>
              <a:t>emps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</a:rPr>
              <a:t>[('Jill', 200, 1200), ('Joe', 100, 2500)]</a:t>
            </a:r>
          </a:p>
          <a:p>
            <a:endParaRPr lang="en-US" sz="1600" dirty="0">
              <a:solidFill>
                <a:srgbClr val="FF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Andale Mono" panose="020B0509000000000004" pitchFamily="49" charset="0"/>
              </a:rPr>
              <a:t># Descending order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&gt;&gt;&gt;</a:t>
            </a:r>
            <a:r>
              <a:rPr lang="en-US" sz="1600" dirty="0" err="1">
                <a:latin typeface="Andale Mono" panose="020B0509000000000004" pitchFamily="49" charset="0"/>
              </a:rPr>
              <a:t>emps.sort</a:t>
            </a:r>
            <a:r>
              <a:rPr lang="en-US" sz="1600" dirty="0">
                <a:latin typeface="Andale Mono" panose="020B0509000000000004" pitchFamily="49" charset="0"/>
              </a:rPr>
              <a:t>(key=lambda r: r[1]*r[2], reverse=True)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&gt;&gt;&gt;</a:t>
            </a:r>
            <a:r>
              <a:rPr lang="en-US" sz="1600" dirty="0" err="1">
                <a:latin typeface="Andale Mono" panose="020B0509000000000004" pitchFamily="49" charset="0"/>
              </a:rPr>
              <a:t>emps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</a:rPr>
              <a:t>[('Joe', 100, 2500), ('Jill', 200, 1200)]</a:t>
            </a:r>
          </a:p>
        </p:txBody>
      </p:sp>
    </p:spTree>
    <p:extLst>
      <p:ext uri="{BB962C8B-B14F-4D97-AF65-F5344CB8AC3E}">
        <p14:creationId xmlns:p14="http://schemas.microsoft.com/office/powerpoint/2010/main" val="2057886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A Custom Sorter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write a function, </a:t>
            </a:r>
            <a:r>
              <a:rPr lang="en-US" b="1" dirty="0" err="1"/>
              <a:t>custom_sort</a:t>
            </a:r>
            <a:r>
              <a:rPr lang="en-US" dirty="0"/>
              <a:t>, that takes a comparator function as input</a:t>
            </a:r>
          </a:p>
          <a:p>
            <a:r>
              <a:rPr lang="en-US" dirty="0"/>
              <a:t>It returns a </a:t>
            </a:r>
            <a:r>
              <a:rPr lang="en-US" i="1" dirty="0"/>
              <a:t>function</a:t>
            </a:r>
            <a:r>
              <a:rPr lang="en-US" dirty="0"/>
              <a:t> that calls </a:t>
            </a:r>
            <a:r>
              <a:rPr lang="en-US" b="1" dirty="0"/>
              <a:t>sorted</a:t>
            </a:r>
            <a:r>
              <a:rPr lang="en-US" dirty="0"/>
              <a:t> on its argument using that comparator</a:t>
            </a:r>
          </a:p>
          <a:p>
            <a:pPr lvl="1"/>
            <a:r>
              <a:rPr lang="en-US" dirty="0"/>
              <a:t>We parameterize the key function for </a:t>
            </a:r>
            <a:r>
              <a:rPr lang="en-US" i="1" dirty="0"/>
              <a:t>reuse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466" y="4181732"/>
            <a:ext cx="7934633" cy="1846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</a:rPr>
              <a:t>&gt;&gt;&gt;</a:t>
            </a:r>
            <a:r>
              <a:rPr lang="en-US" sz="1600" dirty="0" err="1">
                <a:latin typeface="Andale Mono" panose="020B0509000000000004" pitchFamily="49" charset="0"/>
              </a:rPr>
              <a:t>def</a:t>
            </a:r>
            <a:r>
              <a:rPr lang="en-US" sz="1600" dirty="0"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latin typeface="Andale Mono" panose="020B0509000000000004" pitchFamily="49" charset="0"/>
              </a:rPr>
              <a:t>custom_sort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cmp</a:t>
            </a:r>
            <a:r>
              <a:rPr lang="en-US" sz="1600" dirty="0">
                <a:latin typeface="Andale Mono" panose="020B0509000000000004" pitchFamily="49" charset="0"/>
              </a:rPr>
              <a:t>):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...   return </a:t>
            </a:r>
            <a:r>
              <a:rPr lang="en-US" sz="1600" b="1" dirty="0">
                <a:latin typeface="Andale Mono" panose="020B0509000000000004" pitchFamily="49" charset="0"/>
              </a:rPr>
              <a:t>lambda</a:t>
            </a:r>
            <a:r>
              <a:rPr lang="en-US" sz="1600" dirty="0">
                <a:latin typeface="Andale Mono" panose="020B0509000000000004" pitchFamily="49" charset="0"/>
              </a:rPr>
              <a:t> stuff: sorted(stuff, key=</a:t>
            </a:r>
            <a:r>
              <a:rPr lang="en-US" sz="1600" b="1" dirty="0" err="1">
                <a:latin typeface="Andale Mono" panose="020B0509000000000004" pitchFamily="49" charset="0"/>
              </a:rPr>
              <a:t>cmp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... 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&gt;&gt;&gt;</a:t>
            </a:r>
            <a:r>
              <a:rPr lang="en-US" sz="1600" dirty="0" err="1">
                <a:latin typeface="Andale Mono" panose="020B0509000000000004" pitchFamily="49" charset="0"/>
              </a:rPr>
              <a:t>emp_sort</a:t>
            </a:r>
            <a:r>
              <a:rPr lang="en-US" sz="1600" dirty="0"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latin typeface="Andale Mono" panose="020B0509000000000004" pitchFamily="49" charset="0"/>
              </a:rPr>
              <a:t>custom_sort</a:t>
            </a:r>
            <a:r>
              <a:rPr lang="en-US" sz="1600" dirty="0">
                <a:latin typeface="Andale Mono" panose="020B0509000000000004" pitchFamily="49" charset="0"/>
              </a:rPr>
              <a:t>(lambda r: r[1]*r[2])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&gt;&gt;&gt;</a:t>
            </a:r>
            <a:r>
              <a:rPr lang="en-US" sz="1600" dirty="0" err="1">
                <a:latin typeface="Andale Mono" panose="020B0509000000000004" pitchFamily="49" charset="0"/>
              </a:rPr>
              <a:t>emps</a:t>
            </a:r>
            <a:r>
              <a:rPr lang="en-US" sz="1600" dirty="0">
                <a:latin typeface="Andale Mono" panose="020B0509000000000004" pitchFamily="49" charset="0"/>
              </a:rPr>
              <a:t> = [('Joe',100,2500),('Jill',200,1200)]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&gt;&gt;&gt;</a:t>
            </a:r>
            <a:r>
              <a:rPr lang="en-US" sz="1600" dirty="0" err="1">
                <a:latin typeface="Andale Mono" panose="020B0509000000000004" pitchFamily="49" charset="0"/>
              </a:rPr>
              <a:t>emp_sort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emps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</a:rPr>
              <a:t>[('Jill', 200, 1200), ('Joe', 100, 2500)]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170DA5-FD78-344B-A309-DD2C3324E702}"/>
              </a:ext>
            </a:extLst>
          </p:cNvPr>
          <p:cNvCxnSpPr/>
          <p:nvPr/>
        </p:nvCxnSpPr>
        <p:spPr>
          <a:xfrm flipH="1">
            <a:off x="7519595" y="5088367"/>
            <a:ext cx="1366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1586B4-E90D-4E43-8B9E-85C19C1B943B}"/>
              </a:ext>
            </a:extLst>
          </p:cNvPr>
          <p:cNvSpPr txBox="1"/>
          <p:nvPr/>
        </p:nvSpPr>
        <p:spPr>
          <a:xfrm>
            <a:off x="9226105" y="4504896"/>
            <a:ext cx="225286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Creates a sort function that uses a key function</a:t>
            </a:r>
          </a:p>
        </p:txBody>
      </p:sp>
    </p:spTree>
    <p:extLst>
      <p:ext uri="{BB962C8B-B14F-4D97-AF65-F5344CB8AC3E}">
        <p14:creationId xmlns:p14="http://schemas.microsoft.com/office/powerpoint/2010/main" val="2127828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Function Evaluation</a:t>
            </a:r>
            <a:br>
              <a:rPr lang="en-US" dirty="0"/>
            </a:br>
            <a:r>
              <a:rPr lang="en-US" sz="2000" i="1" dirty="0"/>
              <a:t>With </a:t>
            </a:r>
            <a:r>
              <a:rPr lang="en-US" sz="2000" i="1" dirty="0" err="1"/>
              <a:t>functools.partial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used a </a:t>
            </a:r>
            <a:r>
              <a:rPr lang="en-US" b="1" dirty="0"/>
              <a:t>closure</a:t>
            </a:r>
            <a:r>
              <a:rPr lang="en-US" dirty="0"/>
              <a:t> that fixed </a:t>
            </a:r>
            <a:r>
              <a:rPr lang="en-US" i="1" dirty="0"/>
              <a:t>one</a:t>
            </a:r>
            <a:r>
              <a:rPr lang="en-US" dirty="0"/>
              <a:t> of the arguments for a function call ahead of time</a:t>
            </a:r>
          </a:p>
          <a:p>
            <a:r>
              <a:rPr lang="en-US" b="1" dirty="0" err="1"/>
              <a:t>functools.partial</a:t>
            </a:r>
            <a:r>
              <a:rPr lang="en-US" dirty="0"/>
              <a:t> does it for you!</a:t>
            </a:r>
          </a:p>
          <a:p>
            <a:pPr lvl="1"/>
            <a:r>
              <a:rPr lang="en-US" dirty="0"/>
              <a:t>returns a closure waiting for more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6554" y="4311650"/>
            <a:ext cx="5444209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from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functools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import partial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revsort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partial(sorted, reverse=True)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revsort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([1,2,3])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[3, 2, 1]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revsort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(['a', 'b', 'c'])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['c', 'b', 'a']</a:t>
            </a:r>
            <a:endParaRPr lang="en-US" sz="1600" dirty="0">
              <a:solidFill>
                <a:srgbClr val="FF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79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Redoing Our Custom Sort with </a:t>
            </a:r>
            <a:r>
              <a:rPr lang="en-US" b="1" dirty="0"/>
              <a:t>partial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8719" y="2749004"/>
            <a:ext cx="10232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</a:rPr>
              <a:t>&gt;&gt;&gt;emps = [('Joe',100,2500), ('Jill',200,1200)]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&gt;&gt;&gt;from </a:t>
            </a:r>
            <a:r>
              <a:rPr lang="en-US" sz="1600" dirty="0" err="1">
                <a:latin typeface="Andale Mono" panose="020B0509000000000004" pitchFamily="49" charset="0"/>
              </a:rPr>
              <a:t>functools</a:t>
            </a:r>
            <a:r>
              <a:rPr lang="en-US" sz="1600" dirty="0">
                <a:latin typeface="Andale Mono" panose="020B0509000000000004" pitchFamily="49" charset="0"/>
              </a:rPr>
              <a:t> import partial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&gt;&gt;&gt;</a:t>
            </a:r>
            <a:r>
              <a:rPr lang="en-US" sz="1600" dirty="0" err="1">
                <a:latin typeface="Andale Mono" panose="020B0509000000000004" pitchFamily="49" charset="0"/>
              </a:rPr>
              <a:t>emp_sort</a:t>
            </a:r>
            <a:r>
              <a:rPr lang="en-US" sz="1600" dirty="0">
                <a:latin typeface="Andale Mono" panose="020B0509000000000004" pitchFamily="49" charset="0"/>
              </a:rPr>
              <a:t> = </a:t>
            </a:r>
            <a:r>
              <a:rPr lang="en-US" sz="1600" b="1" dirty="0">
                <a:latin typeface="Andale Mono" panose="020B0509000000000004" pitchFamily="49" charset="0"/>
              </a:rPr>
              <a:t>partial</a:t>
            </a:r>
            <a:r>
              <a:rPr lang="en-US" sz="1600" dirty="0">
                <a:latin typeface="Andale Mono" panose="020B0509000000000004" pitchFamily="49" charset="0"/>
              </a:rPr>
              <a:t>(sorted, key=lambda r: r[1]*r[2])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&gt;&gt;&gt;</a:t>
            </a:r>
            <a:r>
              <a:rPr lang="en-US" sz="1600" dirty="0" err="1">
                <a:latin typeface="Andale Mono" panose="020B0509000000000004" pitchFamily="49" charset="0"/>
              </a:rPr>
              <a:t>emp_sort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emps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</a:rPr>
              <a:t>[('Jill', 200, 1200), ('Joe', 100, 2500)]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D0E69-2A01-5C42-B4D5-568B7ED3D0F7}"/>
              </a:ext>
            </a:extLst>
          </p:cNvPr>
          <p:cNvSpPr txBox="1"/>
          <p:nvPr/>
        </p:nvSpPr>
        <p:spPr>
          <a:xfrm>
            <a:off x="1818939" y="4350566"/>
            <a:ext cx="50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 </a:t>
            </a:r>
            <a:r>
              <a:rPr lang="en-US" i="1" dirty="0"/>
              <a:t>stream2.py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57C6B-B848-5E4D-B364-99ABF2A95E57}"/>
              </a:ext>
            </a:extLst>
          </p:cNvPr>
          <p:cNvSpPr txBox="1"/>
          <p:nvPr/>
        </p:nvSpPr>
        <p:spPr>
          <a:xfrm>
            <a:off x="2636874" y="5709684"/>
            <a:ext cx="6220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(There is also a </a:t>
            </a:r>
            <a:r>
              <a:rPr lang="en-US" sz="1600" b="1" dirty="0" err="1"/>
              <a:t>partialmethod</a:t>
            </a:r>
            <a:r>
              <a:rPr lang="en-US" sz="1600" dirty="0"/>
              <a:t> for methods of a class)</a:t>
            </a:r>
          </a:p>
        </p:txBody>
      </p:sp>
    </p:spTree>
    <p:extLst>
      <p:ext uri="{BB962C8B-B14F-4D97-AF65-F5344CB8AC3E}">
        <p14:creationId xmlns:p14="http://schemas.microsoft.com/office/powerpoint/2010/main" val="1181879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C41A-28BF-F848-B626-6D2B560E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Function Evaluation</a:t>
            </a:r>
            <a:br>
              <a:rPr lang="en-US" dirty="0"/>
            </a:br>
            <a:r>
              <a:rPr lang="en-US" sz="2000" i="1" dirty="0"/>
              <a:t>aka “Currying”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32DD-E8FD-6B41-BDBB-F1217857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give only </a:t>
            </a:r>
            <a:r>
              <a:rPr lang="en-US" b="1" dirty="0"/>
              <a:t>some</a:t>
            </a:r>
            <a:r>
              <a:rPr lang="en-US" dirty="0"/>
              <a:t> of a function’s arguments</a:t>
            </a:r>
          </a:p>
          <a:p>
            <a:r>
              <a:rPr lang="en-US" dirty="0"/>
              <a:t>We would like a function back waiting for other arguments</a:t>
            </a:r>
          </a:p>
          <a:p>
            <a:pPr lvl="1"/>
            <a:r>
              <a:rPr lang="en-US" dirty="0"/>
              <a:t>Thus, allowing function customization</a:t>
            </a:r>
          </a:p>
          <a:p>
            <a:r>
              <a:rPr lang="en-US" dirty="0"/>
              <a:t>We can do this with a </a:t>
            </a:r>
            <a:r>
              <a:rPr lang="en-US" b="1" dirty="0"/>
              <a:t>decorator</a:t>
            </a:r>
          </a:p>
          <a:p>
            <a:r>
              <a:rPr lang="en-US" dirty="0"/>
              <a:t>See </a:t>
            </a:r>
            <a:r>
              <a:rPr lang="en-US" i="1" dirty="0" err="1"/>
              <a:t>curry.py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dirty="0" err="1"/>
              <a:t>pythontutor.com</a:t>
            </a:r>
            <a:endParaRPr lang="en-US" dirty="0"/>
          </a:p>
          <a:p>
            <a:pPr lvl="1"/>
            <a:r>
              <a:rPr lang="en-US" dirty="0"/>
              <a:t>Note how the stack frame/closure is preserved</a:t>
            </a:r>
          </a:p>
          <a:p>
            <a:r>
              <a:rPr lang="en-US" dirty="0"/>
              <a:t>See </a:t>
            </a:r>
            <a:r>
              <a:rPr lang="en-US" i="1" dirty="0" err="1"/>
              <a:t>currysort.py</a:t>
            </a:r>
            <a:endParaRPr lang="en-US" i="1" dirty="0"/>
          </a:p>
          <a:p>
            <a:r>
              <a:rPr lang="en-US" dirty="0"/>
              <a:t>(This version doesn’t support keyword arguments)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E45C1-81AB-7E44-9C3C-099D602D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2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</a:t>
            </a:r>
            <a:r>
              <a:rPr lang="en-US" dirty="0"/>
              <a:t> and </a:t>
            </a:r>
            <a:r>
              <a:rPr lang="en-US" b="1" dirty="0"/>
              <a:t>filter</a:t>
            </a:r>
            <a:br>
              <a:rPr lang="en-US" b="1" dirty="0"/>
            </a:br>
            <a:r>
              <a:rPr lang="en-US" sz="2000" i="1" dirty="0"/>
              <a:t>Processing Sequences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</a:t>
            </a:r>
            <a:r>
              <a:rPr lang="en-US" dirty="0"/>
              <a:t> builds a new </a:t>
            </a:r>
            <a:r>
              <a:rPr lang="en-US" dirty="0" err="1"/>
              <a:t>iterable</a:t>
            </a:r>
            <a:r>
              <a:rPr lang="en-US" dirty="0"/>
              <a:t> applying a function to each element</a:t>
            </a:r>
          </a:p>
          <a:p>
            <a:r>
              <a:rPr lang="en-US" b="1" dirty="0"/>
              <a:t>filter</a:t>
            </a:r>
            <a:r>
              <a:rPr lang="en-US" dirty="0"/>
              <a:t> extracts elements that satisfy a </a:t>
            </a:r>
            <a:r>
              <a:rPr lang="en-US" i="1" dirty="0"/>
              <a:t>predicate</a:t>
            </a:r>
            <a:r>
              <a:rPr lang="en-US" dirty="0"/>
              <a:t> (a </a:t>
            </a:r>
            <a:r>
              <a:rPr lang="en-US" dirty="0" err="1"/>
              <a:t>boolean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They return </a:t>
            </a:r>
            <a:r>
              <a:rPr lang="en-US" b="1" i="1" dirty="0"/>
              <a:t>iterators</a:t>
            </a:r>
          </a:p>
          <a:p>
            <a:r>
              <a:rPr lang="en-US" dirty="0"/>
              <a:t>To get </a:t>
            </a:r>
            <a:r>
              <a:rPr lang="en-US" b="1" dirty="0"/>
              <a:t>lists</a:t>
            </a:r>
            <a:r>
              <a:rPr lang="en-US" dirty="0"/>
              <a:t>, use </a:t>
            </a:r>
            <a:r>
              <a:rPr lang="en-US" b="1" dirty="0"/>
              <a:t>comprehensions</a:t>
            </a:r>
            <a:r>
              <a:rPr lang="en-US" dirty="0"/>
              <a:t>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7013" y="3549443"/>
            <a:ext cx="4561242" cy="28931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stuff</a:t>
            </a:r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= [1,2,3]</a:t>
            </a:r>
          </a:p>
          <a:p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&gt;&gt;&gt;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map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lambda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x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: x+1,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stuff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&lt;</a:t>
            </a:r>
            <a:r>
              <a:rPr lang="mr-IN" sz="1400" dirty="0" err="1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map</a:t>
            </a:r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object</a:t>
            </a:r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at</a:t>
            </a:r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0x1029e7fd0&gt;</a:t>
            </a:r>
          </a:p>
          <a:p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list</a:t>
            </a:r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(_)</a:t>
            </a:r>
          </a:p>
          <a:p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[2, 3, 4]</a:t>
            </a:r>
          </a:p>
          <a:p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&gt;&gt;&gt; 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[x+1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for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x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in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stuff</a:t>
            </a:r>
            <a:r>
              <a:rPr lang="en-US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]</a:t>
            </a:r>
            <a:endParaRPr lang="mr-IN" sz="1400" b="1" dirty="0">
              <a:latin typeface="Andale Mono" panose="020B0509000000000004" pitchFamily="49" charset="0"/>
              <a:ea typeface="Courier New" charset="0"/>
              <a:cs typeface="Courier New" charset="0"/>
            </a:endParaRPr>
          </a:p>
          <a:p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[2, 3, 4]</a:t>
            </a:r>
          </a:p>
          <a:p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&gt;&gt;&gt;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filter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lambda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x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: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x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% 2 == 1,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stuff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&lt;</a:t>
            </a:r>
            <a:r>
              <a:rPr lang="mr-IN" sz="1400" dirty="0" err="1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filter</a:t>
            </a:r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object</a:t>
            </a:r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at</a:t>
            </a:r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 0x1029e7cf8&gt;</a:t>
            </a:r>
          </a:p>
          <a:p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list</a:t>
            </a:r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(_)</a:t>
            </a:r>
          </a:p>
          <a:p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[</a:t>
            </a:r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1, 3]</a:t>
            </a:r>
          </a:p>
          <a:p>
            <a:r>
              <a:rPr lang="mr-IN" sz="1400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&gt;&gt;&gt; 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[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x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for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x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in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stuff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if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Andale Mono" panose="020B0509000000000004" pitchFamily="49" charset="0"/>
                <a:ea typeface="Courier New" charset="0"/>
                <a:cs typeface="Courier New" charset="0"/>
              </a:rPr>
              <a:t>x</a:t>
            </a:r>
            <a:r>
              <a:rPr lang="mr-IN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 % 2 == 1</a:t>
            </a:r>
            <a:r>
              <a:rPr lang="en-US" sz="1400" b="1" dirty="0">
                <a:latin typeface="Andale Mono" panose="020B0509000000000004" pitchFamily="49" charset="0"/>
                <a:ea typeface="Courier New" charset="0"/>
                <a:cs typeface="Courier New" charset="0"/>
              </a:rPr>
              <a:t>]</a:t>
            </a:r>
            <a:endParaRPr lang="mr-IN" sz="1400" b="1" dirty="0">
              <a:latin typeface="Andale Mono" panose="020B0509000000000004" pitchFamily="49" charset="0"/>
              <a:ea typeface="Courier New" charset="0"/>
              <a:cs typeface="Courier New" charset="0"/>
            </a:endParaRPr>
          </a:p>
          <a:p>
            <a:r>
              <a:rPr lang="mr-IN" sz="1400" dirty="0">
                <a:solidFill>
                  <a:srgbClr val="FF0000"/>
                </a:solidFill>
                <a:latin typeface="Andale Mono" panose="020B0509000000000004" pitchFamily="49" charset="0"/>
                <a:ea typeface="Courier New" charset="0"/>
                <a:cs typeface="Courier New" charset="0"/>
              </a:rPr>
              <a:t>[1, 3]</a:t>
            </a:r>
          </a:p>
        </p:txBody>
      </p:sp>
    </p:spTree>
    <p:extLst>
      <p:ext uri="{BB962C8B-B14F-4D97-AF65-F5344CB8AC3E}">
        <p14:creationId xmlns:p14="http://schemas.microsoft.com/office/powerpoint/2010/main" val="12150620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functools.reduce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process lists all at once in a very flexible way</a:t>
            </a:r>
          </a:p>
          <a:p>
            <a:r>
              <a:rPr lang="en-US" dirty="0"/>
              <a:t>Syntax: </a:t>
            </a:r>
            <a:r>
              <a:rPr lang="en-US" b="1" i="1" dirty="0"/>
              <a:t>reduce</a:t>
            </a:r>
            <a:r>
              <a:rPr lang="en-US" i="1" dirty="0"/>
              <a:t>(accumulator function</a:t>
            </a:r>
            <a:r>
              <a:rPr lang="en-US" dirty="0"/>
              <a:t>, </a:t>
            </a:r>
            <a:r>
              <a:rPr lang="en-US" i="1" dirty="0"/>
              <a:t>sequence</a:t>
            </a:r>
            <a:r>
              <a:rPr lang="en-US" dirty="0"/>
              <a:t>, </a:t>
            </a:r>
            <a:r>
              <a:rPr lang="en-US" i="1" dirty="0"/>
              <a:t>initial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1387" y="3847829"/>
            <a:ext cx="63131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 reduce(f, seq,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result =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Initializer/empty result</a:t>
            </a: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for x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result = f(result, x)  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f is a binary fun</a:t>
            </a:r>
          </a:p>
          <a:p>
            <a:pPr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295543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reduce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5445" y="2525206"/>
            <a:ext cx="916529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from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functools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reduce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[1,2,3,4]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reduce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(lambda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sofar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x: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sofar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*x,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1)		# product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24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import operator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reduce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operator.mul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1)					# product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24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reduce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(lambda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sofar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x: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sofar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 x*x,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nums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0)	# sum of squares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30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compose(*funs):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return lambda x: 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reduce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(lambda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sofar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f: f(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sofar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 reversed(funs), x)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comp = compose(lambda x: x+1, lambda x: 2*x)	# </a:t>
            </a:r>
            <a:r>
              <a:rPr lang="en-US" sz="1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fn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composition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comp(1)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comp(2)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endParaRPr lang="en-US" sz="15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8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Using </a:t>
            </a:r>
            <a:r>
              <a:rPr lang="en-US" sz="3200" dirty="0"/>
              <a:t>Parameters as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there are many arguments</a:t>
            </a:r>
          </a:p>
          <a:p>
            <a:r>
              <a:rPr lang="en-US" dirty="0"/>
              <a:t>Order doesn’t matter when using parameter names in the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4954" y="3649930"/>
            <a:ext cx="3924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=',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=',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=10,a=20)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20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10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75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C792-6EAC-804C-BC8F-520EE044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functools.lru_cache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EBAE7-A464-5846-A0C3-BEE1F2B0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caching </a:t>
            </a:r>
            <a:r>
              <a:rPr lang="en-US" b="1" dirty="0"/>
              <a:t>decorator</a:t>
            </a:r>
          </a:p>
          <a:p>
            <a:pPr lvl="1"/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use for Exercise 3!</a:t>
            </a:r>
          </a:p>
          <a:p>
            <a:r>
              <a:rPr lang="en-US" dirty="0"/>
              <a:t>See </a:t>
            </a:r>
            <a:r>
              <a:rPr lang="en-US" i="1" dirty="0" err="1"/>
              <a:t>fib_cache.py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AA26B-F10B-7B4A-86C6-EDF2DF1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06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region of code where an identifier is </a:t>
            </a:r>
            <a:r>
              <a:rPr lang="en-US" i="1" dirty="0"/>
              <a:t>visible</a:t>
            </a:r>
          </a:p>
          <a:p>
            <a:r>
              <a:rPr lang="en-US" dirty="0"/>
              <a:t>The following constitute a scope, and can have attributes: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(.</a:t>
            </a:r>
            <a:r>
              <a:rPr lang="en-US" dirty="0" err="1"/>
              <a:t>py</a:t>
            </a:r>
            <a:r>
              <a:rPr lang="en-US" dirty="0"/>
              <a:t> file)</a:t>
            </a:r>
          </a:p>
          <a:p>
            <a:pPr lvl="1"/>
            <a:r>
              <a:rPr lang="en-US" b="1" dirty="0"/>
              <a:t>function</a:t>
            </a:r>
          </a:p>
          <a:p>
            <a:pPr lvl="1"/>
            <a:r>
              <a:rPr lang="en-US" b="1" dirty="0"/>
              <a:t>class</a:t>
            </a:r>
          </a:p>
          <a:p>
            <a:pPr lvl="1"/>
            <a:r>
              <a:rPr lang="en-US" b="1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if</a:t>
            </a:r>
            <a:r>
              <a:rPr lang="en-US" sz="3200" dirty="0"/>
              <a:t>, </a:t>
            </a:r>
            <a:r>
              <a:rPr lang="en-US" sz="3200" b="1" dirty="0"/>
              <a:t>else</a:t>
            </a:r>
            <a:r>
              <a:rPr lang="en-US" sz="3200" dirty="0"/>
              <a:t> and Loops Do </a:t>
            </a:r>
            <a:r>
              <a:rPr lang="en-US" sz="3200" i="1" dirty="0"/>
              <a:t>Not</a:t>
            </a:r>
            <a:r>
              <a:rPr lang="en-US" sz="3200" dirty="0"/>
              <a:t> Define Scopes!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9670" y="2715074"/>
            <a:ext cx="59918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if debug:</a:t>
            </a:r>
          </a:p>
          <a:p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    </a:t>
            </a:r>
            <a:r>
              <a:rPr lang="en-US" sz="1600" dirty="0" err="1">
                <a:solidFill>
                  <a:srgbClr val="001367"/>
                </a:solidFill>
                <a:latin typeface="Courier New" charset="0"/>
              </a:rPr>
              <a:t>def</a:t>
            </a:r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1367"/>
                </a:solidFill>
                <a:latin typeface="Courier New" charset="0"/>
              </a:rPr>
              <a:t>square(x</a:t>
            </a:r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):</a:t>
            </a:r>
          </a:p>
          <a:p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        if not </a:t>
            </a:r>
            <a:r>
              <a:rPr lang="en-US" sz="1600" dirty="0" err="1">
                <a:solidFill>
                  <a:srgbClr val="001367"/>
                </a:solidFill>
                <a:latin typeface="Courier New" charset="0"/>
              </a:rPr>
              <a:t>isinstance</a:t>
            </a:r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(x, float):</a:t>
            </a:r>
          </a:p>
          <a:p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            raise </a:t>
            </a:r>
            <a:r>
              <a:rPr lang="en-US" sz="1600" dirty="0" err="1">
                <a:solidFill>
                  <a:srgbClr val="001367"/>
                </a:solidFill>
                <a:latin typeface="Courier New" charset="0"/>
              </a:rPr>
              <a:t>TypeError</a:t>
            </a:r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("Expected a float")</a:t>
            </a:r>
          </a:p>
          <a:p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        return x * x</a:t>
            </a:r>
          </a:p>
          <a:p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else:</a:t>
            </a:r>
          </a:p>
          <a:p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    </a:t>
            </a:r>
            <a:r>
              <a:rPr lang="en-US" sz="1600" dirty="0" err="1">
                <a:solidFill>
                  <a:srgbClr val="001367"/>
                </a:solidFill>
                <a:latin typeface="Courier New" charset="0"/>
              </a:rPr>
              <a:t>def</a:t>
            </a:r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1367"/>
                </a:solidFill>
                <a:latin typeface="Courier New" charset="0"/>
              </a:rPr>
              <a:t>square(x</a:t>
            </a:r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):</a:t>
            </a:r>
          </a:p>
          <a:p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        return x * x</a:t>
            </a:r>
          </a:p>
          <a:p>
            <a:endParaRPr lang="en-US" sz="1600" dirty="0">
              <a:solidFill>
                <a:srgbClr val="001367"/>
              </a:solidFill>
              <a:effectLst/>
              <a:latin typeface="Courier New" charset="0"/>
            </a:endParaRPr>
          </a:p>
          <a:p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# </a:t>
            </a:r>
            <a:r>
              <a:rPr lang="en-US" sz="1600" b="1" dirty="0">
                <a:solidFill>
                  <a:srgbClr val="001367"/>
                </a:solidFill>
                <a:latin typeface="Courier New" charset="0"/>
              </a:rPr>
              <a:t>square</a:t>
            </a:r>
            <a:r>
              <a:rPr lang="en-US" sz="1600" dirty="0">
                <a:solidFill>
                  <a:srgbClr val="001367"/>
                </a:solidFill>
                <a:latin typeface="Courier New" charset="0"/>
              </a:rPr>
              <a:t> can be used here</a:t>
            </a:r>
            <a:endParaRPr lang="en-US" sz="1600" dirty="0">
              <a:solidFill>
                <a:srgbClr val="001367"/>
              </a:solidFill>
              <a:effectLst/>
              <a:latin typeface="Courier New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4811" y="4166886"/>
            <a:ext cx="2965568" cy="52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square is defined at the </a:t>
            </a:r>
            <a:r>
              <a:rPr lang="en-US" sz="1600" b="1" dirty="0"/>
              <a:t>top</a:t>
            </a:r>
            <a:r>
              <a:rPr lang="en-US" sz="1600" dirty="0"/>
              <a:t> (aka module) level</a:t>
            </a:r>
          </a:p>
        </p:txBody>
      </p:sp>
    </p:spTree>
    <p:extLst>
      <p:ext uri="{BB962C8B-B14F-4D97-AF65-F5344CB8AC3E}">
        <p14:creationId xmlns:p14="http://schemas.microsoft.com/office/powerpoint/2010/main" val="862674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Circumstance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5108" y="2545420"/>
            <a:ext cx="83183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x = 1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f(y):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print(y)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print(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2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 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f(3)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3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Traceback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(most recent call last):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  File "&lt;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&gt;", line 1, in &lt;module&gt;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  File "&lt;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&gt;", line 3, in f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UnboundLocalError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: local variable 'x' referenced before assignment</a:t>
            </a:r>
            <a:endParaRPr lang="en-US" sz="16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54277" y="2858947"/>
            <a:ext cx="3939252" cy="84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always use the same identifier as both a local and non-local variable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777924" y="3264061"/>
            <a:ext cx="2141318" cy="4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849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global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Declares that an identifier is defined at module/file scope</a:t>
            </a:r>
          </a:p>
          <a:p>
            <a:r>
              <a:rPr lang="en-US" dirty="0"/>
              <a:t>This is important when you want to </a:t>
            </a:r>
            <a:r>
              <a:rPr lang="en-US" i="1" dirty="0"/>
              <a:t>modify</a:t>
            </a:r>
            <a:r>
              <a:rPr lang="en-US" dirty="0"/>
              <a:t> a global variable</a:t>
            </a:r>
          </a:p>
          <a:p>
            <a:pPr lvl="1"/>
            <a:r>
              <a:rPr lang="en-US" dirty="0"/>
              <a:t>because variables are bound by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Shape 256"/>
          <p:cNvSpPr/>
          <p:nvPr/>
        </p:nvSpPr>
        <p:spPr>
          <a:xfrm>
            <a:off x="2428978" y="3920500"/>
            <a:ext cx="5957939" cy="2564805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&gt;&gt;&gt; a = 10</a:t>
            </a:r>
          </a:p>
          <a:p>
            <a:pPr algn="l"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&gt;&gt;&gt; def f():</a:t>
            </a:r>
          </a:p>
          <a:p>
            <a:pPr algn="l"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...     </a:t>
            </a:r>
            <a:r>
              <a:rPr sz="1600" b="1" dirty="0">
                <a:latin typeface="Courier New" charset="0"/>
                <a:ea typeface="Courier New" charset="0"/>
                <a:cs typeface="Courier New" charset="0"/>
              </a:rPr>
              <a:t>global</a:t>
            </a: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 a	# Required!</a:t>
            </a:r>
          </a:p>
          <a:p>
            <a:pPr algn="l"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...     a += 1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# Otherwise this would fail</a:t>
            </a:r>
            <a:endParaRPr sz="1600" dirty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pPr algn="l"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&gt;&gt;&gt; print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sz="1600" dirty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10</a:t>
            </a:r>
          </a:p>
          <a:p>
            <a:pPr algn="l"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&gt;&gt;&gt; f()</a:t>
            </a:r>
          </a:p>
          <a:p>
            <a:pPr algn="l"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&gt;&gt;&gt; print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sz="1600" dirty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2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600" dirty="0">
                <a:latin typeface="Courier New" charset="0"/>
                <a:ea typeface="Courier New" charset="0"/>
                <a:cs typeface="Courier New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60596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LEGB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are resolved by searching the following in order: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ocal scope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nclosing scopes (function, class and </a:t>
            </a:r>
            <a:r>
              <a:rPr lang="en-US" dirty="0" err="1"/>
              <a:t>superclasses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G</a:t>
            </a:r>
            <a:r>
              <a:rPr lang="en-US" dirty="0"/>
              <a:t>lobal scope (the current module/file)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uilt-ins (shared by all modules)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47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in the </a:t>
            </a:r>
            <a:r>
              <a:rPr lang="en-US" b="1" dirty="0"/>
              <a:t>Exception</a:t>
            </a:r>
            <a:r>
              <a:rPr lang="en-US" dirty="0"/>
              <a:t> hierarchy</a:t>
            </a:r>
          </a:p>
          <a:p>
            <a:r>
              <a:rPr lang="en-US" dirty="0"/>
              <a:t>Commonly used exception types:</a:t>
            </a:r>
          </a:p>
          <a:p>
            <a:pPr lvl="1"/>
            <a:r>
              <a:rPr lang="en-US" b="1" dirty="0"/>
              <a:t>Exception</a:t>
            </a:r>
            <a:r>
              <a:rPr lang="en-US" dirty="0"/>
              <a:t> (base class), </a:t>
            </a:r>
            <a:r>
              <a:rPr lang="en-US" b="1" dirty="0" err="1"/>
              <a:t>IndexError</a:t>
            </a:r>
            <a:r>
              <a:rPr lang="en-US" dirty="0"/>
              <a:t>, </a:t>
            </a:r>
            <a:r>
              <a:rPr lang="en-US" b="1" dirty="0" err="1"/>
              <a:t>StopIteration</a:t>
            </a:r>
            <a:r>
              <a:rPr lang="en-US" dirty="0"/>
              <a:t>, </a:t>
            </a:r>
            <a:r>
              <a:rPr lang="en-US" b="1" dirty="0" err="1"/>
              <a:t>TypeError</a:t>
            </a:r>
            <a:r>
              <a:rPr lang="en-US" dirty="0"/>
              <a:t>, </a:t>
            </a:r>
            <a:r>
              <a:rPr lang="en-US" b="1" dirty="0" err="1"/>
              <a:t>ValueError</a:t>
            </a:r>
            <a:endParaRPr lang="en-US" b="1" dirty="0"/>
          </a:p>
          <a:p>
            <a:pPr lvl="1"/>
            <a:r>
              <a:rPr lang="en-US" dirty="0"/>
              <a:t>Create your own by subclassing </a:t>
            </a:r>
            <a:r>
              <a:rPr lang="en-US" b="1" dirty="0"/>
              <a:t>Exception</a:t>
            </a:r>
          </a:p>
          <a:p>
            <a:r>
              <a:rPr lang="en-US" dirty="0"/>
              <a:t>Throw exceptions with </a:t>
            </a:r>
            <a:r>
              <a:rPr lang="en-US" b="1" dirty="0"/>
              <a:t>raise</a:t>
            </a:r>
          </a:p>
          <a:p>
            <a:r>
              <a:rPr lang="en-US" dirty="0"/>
              <a:t>Catch exceptions with </a:t>
            </a:r>
            <a:r>
              <a:rPr lang="en-US" b="1" dirty="0"/>
              <a:t>try</a:t>
            </a:r>
            <a:r>
              <a:rPr lang="en-US" dirty="0"/>
              <a:t>...</a:t>
            </a:r>
            <a:r>
              <a:rPr lang="en-US" b="1" dirty="0"/>
              <a:t>except</a:t>
            </a:r>
            <a:r>
              <a:rPr lang="en-US" dirty="0"/>
              <a:t>...</a:t>
            </a:r>
            <a:r>
              <a:rPr lang="en-US" b="1" dirty="0"/>
              <a:t>finally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64058" y="4311650"/>
            <a:ext cx="1967696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dirty="0" err="1"/>
              <a:t>except.py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4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Arguments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asterisk before the parameter name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stuff)</a:t>
            </a:r>
          </a:p>
          <a:p>
            <a:r>
              <a:rPr lang="en-US" dirty="0"/>
              <a:t>The arguments are collected as a </a:t>
            </a:r>
            <a:r>
              <a:rPr lang="en-US" b="1" dirty="0"/>
              <a:t>tuple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9383" y="3896694"/>
            <a:ext cx="48768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def avg(*stuff):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    print(f"{stuff=}")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    return sum(stuff) /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(stuff)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avg(1,2)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stuff=(1, 2)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1.5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avg(1,2,3)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stuff=(1, 2, 3)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2.0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25333-E86A-A149-A78C-2CC8F738BD3C}"/>
              </a:ext>
            </a:extLst>
          </p:cNvPr>
          <p:cNvSpPr/>
          <p:nvPr/>
        </p:nvSpPr>
        <p:spPr>
          <a:xfrm>
            <a:off x="7102363" y="2880480"/>
            <a:ext cx="4493761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600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i="1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*objects</a:t>
            </a:r>
            <a:r>
              <a:rPr lang="en-US" sz="1600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, </a:t>
            </a:r>
            <a:r>
              <a:rPr lang="en-US" sz="1600" i="1" dirty="0" err="1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600" i="1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=' '</a:t>
            </a:r>
            <a:r>
              <a:rPr lang="en-US" sz="1600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end='\n'</a:t>
            </a:r>
            <a:r>
              <a:rPr lang="en-US" sz="1600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, </a:t>
            </a:r>
          </a:p>
          <a:p>
            <a:r>
              <a:rPr lang="en-US" sz="1600" i="1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      file=</a:t>
            </a:r>
            <a:r>
              <a:rPr lang="en-US" sz="1600" i="1" dirty="0" err="1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sys.stdout</a:t>
            </a:r>
            <a:r>
              <a:rPr lang="en-US" sz="1600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flush=False</a:t>
            </a:r>
            <a:r>
              <a:rPr lang="en-US" sz="1600" dirty="0">
                <a:solidFill>
                  <a:srgbClr val="22222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7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ED6B-40BB-7B46-A651-0927517E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for Function Parameters</a:t>
            </a:r>
            <a:br>
              <a:rPr lang="en-US" dirty="0"/>
            </a:br>
            <a:r>
              <a:rPr lang="en-US" sz="2000" i="1" dirty="0"/>
              <a:t>But collects into a </a:t>
            </a:r>
            <a:r>
              <a:rPr lang="en-US" sz="2000" b="1" i="1" dirty="0"/>
              <a:t>list</a:t>
            </a:r>
            <a:r>
              <a:rPr lang="en-US" sz="2000" i="1" dirty="0"/>
              <a:t> here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F205-3300-FA4A-8E75-A41312BC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63053-6CE9-BE4F-84F7-7FCD0CA59E78}"/>
              </a:ext>
            </a:extLst>
          </p:cNvPr>
          <p:cNvSpPr/>
          <p:nvPr/>
        </p:nvSpPr>
        <p:spPr>
          <a:xfrm>
            <a:off x="1304260" y="2357965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a,b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*rest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range(5)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a,b,rest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(0, 1, [2, 3, 4])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a,b,c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*rest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range(5)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a,b,c,rest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(0, 1, 2, [3, 4])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a,b,c,d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*rest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range(5)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a,b,c,d,rest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(0, 1, 2, 3, [4])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a,b,c,d,e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*rest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range(5)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a,b,c,d,e,rest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(0, 1, 2, 3, 4, [])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a,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*</a:t>
            </a:r>
            <a:r>
              <a:rPr lang="en-US" sz="16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middle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,e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range(5)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a,middle,e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(0, [1, 2, 3], 4)</a:t>
            </a:r>
            <a:endParaRPr lang="en-US" sz="16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A9789-FA94-6B4B-A63F-B881188BB911}"/>
              </a:ext>
            </a:extLst>
          </p:cNvPr>
          <p:cNvSpPr txBox="1"/>
          <p:nvPr/>
        </p:nvSpPr>
        <p:spPr>
          <a:xfrm>
            <a:off x="6900530" y="3274828"/>
            <a:ext cx="25730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Collects into a </a:t>
            </a:r>
            <a:r>
              <a:rPr lang="en-US" b="1" dirty="0"/>
              <a:t>list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Only </a:t>
            </a:r>
            <a:r>
              <a:rPr lang="en-US" b="1" dirty="0"/>
              <a:t>one</a:t>
            </a:r>
            <a:r>
              <a:rPr lang="en-US" dirty="0"/>
              <a:t> variable on the left can have a *.</a:t>
            </a:r>
          </a:p>
        </p:txBody>
      </p:sp>
    </p:spTree>
    <p:extLst>
      <p:ext uri="{BB962C8B-B14F-4D97-AF65-F5344CB8AC3E}">
        <p14:creationId xmlns:p14="http://schemas.microsoft.com/office/powerpoint/2010/main" val="175027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Tuples in a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Only</a:t>
            </a:r>
            <a:r>
              <a:rPr lang="en-US" dirty="0"/>
              <a:t> works in a function </a:t>
            </a:r>
            <a:r>
              <a:rPr lang="en-US" b="1" dirty="0"/>
              <a:t>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5823" y="3526820"/>
            <a:ext cx="678392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  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=' ')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('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3.33)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# same as f('one', 2, 3.33)</a:t>
            </a:r>
            <a:endParaRPr lang="mr-IN" sz="1600" i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2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3.33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31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18554</TotalTime>
  <Words>5501</Words>
  <Application>Microsoft Macintosh PowerPoint</Application>
  <PresentationFormat>Widescreen</PresentationFormat>
  <Paragraphs>895</Paragraphs>
  <Slides>66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Andale Mono</vt:lpstr>
      <vt:lpstr>Arial</vt:lpstr>
      <vt:lpstr>Calibri</vt:lpstr>
      <vt:lpstr>Century Gothic</vt:lpstr>
      <vt:lpstr>Courier New</vt:lpstr>
      <vt:lpstr>Wingdings 3</vt:lpstr>
      <vt:lpstr>Ion Boardroom</vt:lpstr>
      <vt:lpstr>Functions</vt:lpstr>
      <vt:lpstr>Agenda</vt:lpstr>
      <vt:lpstr>Functions</vt:lpstr>
      <vt:lpstr>Function Parameters</vt:lpstr>
      <vt:lpstr>Default Arguments</vt:lpstr>
      <vt:lpstr>Using Parameters as Keyword Arguments</vt:lpstr>
      <vt:lpstr>Variable-Length Arguments Lists</vt:lpstr>
      <vt:lpstr>Not Just for Function Parameters But collects into a list here</vt:lpstr>
      <vt:lpstr>Unpacking Tuples in a Function Call</vt:lpstr>
      <vt:lpstr>Unpacking Example 2</vt:lpstr>
      <vt:lpstr>Unpacking Example 3</vt:lpstr>
      <vt:lpstr>Variable-length Keyword Arguments</vt:lpstr>
      <vt:lpstr>Unpacking Dictionaries in a Function Call</vt:lpstr>
      <vt:lpstr>Order of Arguments Matters</vt:lpstr>
      <vt:lpstr>Putting It All Together</vt:lpstr>
      <vt:lpstr>Function Attributes</vt:lpstr>
      <vt:lpstr>Function Annotations</vt:lpstr>
      <vt:lpstr>A Very Useful Function Pattern Used for Decorators</vt:lpstr>
      <vt:lpstr>Decorators</vt:lpstr>
      <vt:lpstr>Decorator Example (The Old-Fashioned Way)</vt:lpstr>
      <vt:lpstr>Using @ Syntax The Modern Way</vt:lpstr>
      <vt:lpstr>Did You Notice?</vt:lpstr>
      <vt:lpstr>Interesting Behavior</vt:lpstr>
      <vt:lpstr>A Manual Fix Using a Function Attribute</vt:lpstr>
      <vt:lpstr>A Pythonic Fix Using the functools.wraps Decorator </vt:lpstr>
      <vt:lpstr>Preventing Repeated Decoration</vt:lpstr>
      <vt:lpstr>Closures</vt:lpstr>
      <vt:lpstr>The nonlocal Statement</vt:lpstr>
      <vt:lpstr>A Running Average with a Closure</vt:lpstr>
      <vt:lpstr>Infinite Streams with Closures</vt:lpstr>
      <vt:lpstr>Closures vs. Classes</vt:lpstr>
      <vt:lpstr>Tracking Function Calls Using Function Attributes</vt:lpstr>
      <vt:lpstr>Composing Decorators</vt:lpstr>
      <vt:lpstr>Composing Decorators</vt:lpstr>
      <vt:lpstr>Composing Decorators (continued)</vt:lpstr>
      <vt:lpstr>Decorators with Arguments</vt:lpstr>
      <vt:lpstr>Generators Resumable Functions</vt:lpstr>
      <vt:lpstr>An Infinite Fibonacci Generator</vt:lpstr>
      <vt:lpstr>Composing Generators Decorator Style</vt:lpstr>
      <vt:lpstr>Removing Comments A Problem-solving Exercise</vt:lpstr>
      <vt:lpstr>File Objects are Iterable An Example from CS 1410</vt:lpstr>
      <vt:lpstr>Generator Expressions</vt:lpstr>
      <vt:lpstr>Generator Expression  != Generator Function!</vt:lpstr>
      <vt:lpstr>Generator Expressions and any/all</vt:lpstr>
      <vt:lpstr>Calling next on Sequences Using iter</vt:lpstr>
      <vt:lpstr>Coroutines</vt:lpstr>
      <vt:lpstr>Generators vs. Coroutines</vt:lpstr>
      <vt:lpstr>yield from</vt:lpstr>
      <vt:lpstr>Anonymous Functions</vt:lpstr>
      <vt:lpstr>Sorting Ignoring Case</vt:lpstr>
      <vt:lpstr>Higher-Order Functions</vt:lpstr>
      <vt:lpstr>list.sort is a Higher-Order Function</vt:lpstr>
      <vt:lpstr>Packaging A Custom Sorter</vt:lpstr>
      <vt:lpstr>Partial Function Evaluation With functools.partial</vt:lpstr>
      <vt:lpstr>Redoing Our Custom Sort with partial</vt:lpstr>
      <vt:lpstr>Partial Function Evaluation aka “Currying”</vt:lpstr>
      <vt:lpstr>map and filter Processing Sequences</vt:lpstr>
      <vt:lpstr>functools.reduce</vt:lpstr>
      <vt:lpstr>reduce Example</vt:lpstr>
      <vt:lpstr>functools.lru_cache</vt:lpstr>
      <vt:lpstr>Scope</vt:lpstr>
      <vt:lpstr>if, else and Loops Do Not Define Scopes!</vt:lpstr>
      <vt:lpstr>An Interesting Circumstance</vt:lpstr>
      <vt:lpstr>The global Statement</vt:lpstr>
      <vt:lpstr>The LEGB Rule</vt:lpstr>
      <vt:lpstr>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407</cp:revision>
  <dcterms:created xsi:type="dcterms:W3CDTF">2017-01-07T20:37:14Z</dcterms:created>
  <dcterms:modified xsi:type="dcterms:W3CDTF">2021-12-28T22:28:26Z</dcterms:modified>
</cp:coreProperties>
</file>