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332" r:id="rId7"/>
    <p:sldId id="261" r:id="rId8"/>
    <p:sldId id="323" r:id="rId9"/>
    <p:sldId id="262" r:id="rId10"/>
    <p:sldId id="33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319" r:id="rId27"/>
    <p:sldId id="318" r:id="rId28"/>
    <p:sldId id="282" r:id="rId29"/>
    <p:sldId id="283" r:id="rId30"/>
    <p:sldId id="284" r:id="rId31"/>
    <p:sldId id="290" r:id="rId32"/>
    <p:sldId id="389" r:id="rId33"/>
    <p:sldId id="292" r:id="rId34"/>
    <p:sldId id="293" r:id="rId35"/>
    <p:sldId id="295" r:id="rId36"/>
    <p:sldId id="324" r:id="rId37"/>
    <p:sldId id="296" r:id="rId38"/>
    <p:sldId id="298" r:id="rId39"/>
    <p:sldId id="316" r:id="rId40"/>
    <p:sldId id="317" r:id="rId41"/>
    <p:sldId id="327" r:id="rId42"/>
    <p:sldId id="328" r:id="rId43"/>
    <p:sldId id="329" r:id="rId44"/>
    <p:sldId id="390" r:id="rId45"/>
    <p:sldId id="320" r:id="rId46"/>
    <p:sldId id="321" r:id="rId47"/>
    <p:sldId id="322" r:id="rId48"/>
    <p:sldId id="380" r:id="rId49"/>
    <p:sldId id="391" r:id="rId50"/>
    <p:sldId id="313" r:id="rId51"/>
    <p:sldId id="314" r:id="rId52"/>
    <p:sldId id="361" r:id="rId53"/>
    <p:sldId id="363" r:id="rId54"/>
    <p:sldId id="366" r:id="rId55"/>
    <p:sldId id="371" r:id="rId56"/>
    <p:sldId id="372" r:id="rId57"/>
    <p:sldId id="373" r:id="rId58"/>
    <p:sldId id="374" r:id="rId59"/>
    <p:sldId id="375" r:id="rId60"/>
    <p:sldId id="377" r:id="rId61"/>
    <p:sldId id="379" r:id="rId62"/>
    <p:sldId id="382" r:id="rId63"/>
    <p:sldId id="383" r:id="rId64"/>
    <p:sldId id="384" r:id="rId65"/>
    <p:sldId id="385" r:id="rId66"/>
    <p:sldId id="386" r:id="rId67"/>
    <p:sldId id="38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9"/>
    <p:restoredTop sz="94766"/>
  </p:normalViewPr>
  <p:slideViewPr>
    <p:cSldViewPr snapToGrid="0" snapToObjects="1">
      <p:cViewPr varScale="1">
        <p:scale>
          <a:sx n="170" d="100"/>
          <a:sy n="17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shape.py</a:t>
            </a:r>
            <a:r>
              <a:rPr lang="en-US" dirty="0"/>
              <a:t> first. Spend time on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5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B.f</a:t>
            </a:r>
            <a:endParaRPr lang="en-US" dirty="0"/>
          </a:p>
          <a:p>
            <a:r>
              <a:rPr lang="en-US" dirty="0" err="1"/>
              <a:t>C.g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8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3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diet is static data in the leaf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1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file.py</a:t>
            </a:r>
            <a:r>
              <a:rPr lang="en-US" dirty="0"/>
              <a:t>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file2.py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L(X) = [X, object]</a:t>
            </a:r>
          </a:p>
          <a:p>
            <a:r>
              <a:rPr dirty="0"/>
              <a:t>L(Y) = [Y, X, object]</a:t>
            </a:r>
          </a:p>
          <a:p>
            <a:r>
              <a:rPr dirty="0"/>
              <a:t>L(Z) = Z + merge(X, object, Y, X, object) = [Z, Y, X, object]</a:t>
            </a:r>
          </a:p>
          <a:p>
            <a:r>
              <a:rPr dirty="0"/>
              <a:t>Reverses X and Y! </a:t>
            </a:r>
          </a:p>
        </p:txBody>
      </p:sp>
    </p:spTree>
    <p:extLst>
      <p:ext uri="{BB962C8B-B14F-4D97-AF65-F5344CB8AC3E}">
        <p14:creationId xmlns:p14="http://schemas.microsoft.com/office/powerpoint/2010/main" val="4000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class delegate.</a:t>
            </a:r>
          </a:p>
        </p:txBody>
      </p:sp>
    </p:spTree>
    <p:extLst>
      <p:ext uri="{BB962C8B-B14F-4D97-AF65-F5344CB8AC3E}">
        <p14:creationId xmlns:p14="http://schemas.microsoft.com/office/powerpoint/2010/main" val="96741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object delegate</a:t>
            </a:r>
          </a:p>
        </p:txBody>
      </p:sp>
    </p:spTree>
    <p:extLst>
      <p:ext uri="{BB962C8B-B14F-4D97-AF65-F5344CB8AC3E}">
        <p14:creationId xmlns:p14="http://schemas.microsoft.com/office/powerpoint/2010/main" val="51400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is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870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7"/>
          <p:cNvGrpSpPr/>
          <p:nvPr/>
        </p:nvGrpSpPr>
        <p:grpSpPr>
          <a:xfrm>
            <a:off x="381000" y="1803797"/>
            <a:ext cx="11430001" cy="35808"/>
            <a:chOff x="0" y="0"/>
            <a:chExt cx="12192000" cy="50926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321457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321457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8888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333375" y="312539"/>
            <a:ext cx="11525250" cy="623292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672"/>
            </a:lvl1pPr>
            <a:lvl2pPr>
              <a:lnSpc>
                <a:spcPct val="120000"/>
              </a:lnSpc>
              <a:defRPr sz="2672"/>
            </a:lvl2pPr>
            <a:lvl3pPr>
              <a:lnSpc>
                <a:spcPct val="120000"/>
              </a:lnSpc>
              <a:defRPr sz="2672"/>
            </a:lvl3pPr>
            <a:lvl4pPr>
              <a:lnSpc>
                <a:spcPct val="120000"/>
              </a:lnSpc>
              <a:defRPr sz="2672"/>
            </a:lvl4pPr>
            <a:lvl5pPr>
              <a:lnSpc>
                <a:spcPct val="120000"/>
              </a:lnSpc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0255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guide/uml-unified-modeling-language/uml-class-diagram-tutorial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6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F06E-619C-3D40-A006-AD539923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E8EA4-4FD6-574E-A807-72926BD22662}"/>
              </a:ext>
            </a:extLst>
          </p:cNvPr>
          <p:cNvSpPr/>
          <p:nvPr/>
        </p:nvSpPr>
        <p:spPr>
          <a:xfrm>
            <a:off x="850489" y="710601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class A: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def __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__(self):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self.__x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1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def print1(self):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print(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self.__x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class B(A):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def __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__(self):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super().__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__()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self.__x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def print2(self):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print(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self.__x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b = B()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b.print1()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b.print2()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vars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(b)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{'_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': 1, '_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B__x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': 2}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called as attributes (no parentheses in call)</a:t>
            </a:r>
          </a:p>
          <a:p>
            <a:r>
              <a:rPr lang="en-US" dirty="0"/>
              <a:t>Convention: </a:t>
            </a:r>
          </a:p>
          <a:p>
            <a:pPr lvl="1"/>
            <a:r>
              <a:rPr lang="en-US" dirty="0"/>
              <a:t>use name mangling for </a:t>
            </a:r>
            <a:r>
              <a:rPr lang="en-US" b="1" dirty="0"/>
              <a:t>attributes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properties</a:t>
            </a:r>
            <a:r>
              <a:rPr lang="en-US" dirty="0"/>
              <a:t> to make them available to user (a type of “privacy”)</a:t>
            </a:r>
          </a:p>
          <a:p>
            <a:r>
              <a:rPr lang="en-US" dirty="0"/>
              <a:t>Use </a:t>
            </a:r>
            <a:r>
              <a:rPr lang="en-US" b="1" dirty="0"/>
              <a:t>@property</a:t>
            </a:r>
            <a:r>
              <a:rPr lang="en-US" dirty="0"/>
              <a:t> before </a:t>
            </a:r>
            <a:r>
              <a:rPr lang="en-US" i="1" dirty="0"/>
              <a:t>readers</a:t>
            </a:r>
          </a:p>
          <a:p>
            <a:r>
              <a:rPr lang="en-US" dirty="0"/>
              <a:t>Use </a:t>
            </a:r>
            <a:r>
              <a:rPr lang="en-US" b="1" dirty="0"/>
              <a:t>@&lt;name&gt;.setter</a:t>
            </a:r>
            <a:r>
              <a:rPr lang="en-US" dirty="0"/>
              <a:t> for </a:t>
            </a:r>
            <a:r>
              <a:rPr lang="en-US" i="1" dirty="0"/>
              <a:t>setters</a:t>
            </a:r>
          </a:p>
          <a:p>
            <a:r>
              <a:rPr lang="en-US" dirty="0"/>
              <a:t>Use </a:t>
            </a:r>
            <a:r>
              <a:rPr lang="en-US" b="1" dirty="0"/>
              <a:t>@&lt;name&gt;.</a:t>
            </a:r>
            <a:r>
              <a:rPr lang="en-US" b="1" dirty="0" err="1"/>
              <a:t>deleter</a:t>
            </a:r>
            <a:r>
              <a:rPr lang="en-US" b="1" dirty="0"/>
              <a:t> </a:t>
            </a:r>
            <a:r>
              <a:rPr lang="en-US" dirty="0"/>
              <a:t>for </a:t>
            </a:r>
            <a:r>
              <a:rPr lang="en-US" i="1" dirty="0" err="1"/>
              <a:t>deleters</a:t>
            </a:r>
            <a:endParaRPr lang="en-US" i="1" dirty="0"/>
          </a:p>
          <a:p>
            <a:pPr lvl="1"/>
            <a:r>
              <a:rPr lang="en-US" dirty="0" err="1"/>
              <a:t>Deleters</a:t>
            </a:r>
            <a:r>
              <a:rPr lang="en-US" dirty="0"/>
              <a:t> execute </a:t>
            </a:r>
            <a:r>
              <a:rPr lang="en-US" b="1" dirty="0"/>
              <a:t>immediately</a:t>
            </a:r>
            <a:r>
              <a:rPr lang="en-US" dirty="0"/>
              <a:t> on </a:t>
            </a:r>
            <a:r>
              <a:rPr lang="en-US" b="1" dirty="0"/>
              <a:t>del </a:t>
            </a:r>
            <a:r>
              <a:rPr lang="en-US" b="1" dirty="0" err="1"/>
              <a:t>x.prop</a:t>
            </a:r>
            <a:r>
              <a:rPr lang="en-US" dirty="0"/>
              <a:t> (not related to garbage collection)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8675" y="2326980"/>
            <a:ext cx="47562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class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b="1" dirty="0">
                <a:solidFill>
                  <a:srgbClr val="0B83BA"/>
                </a:solidFill>
                <a:latin typeface="Courier" charset="0"/>
              </a:rPr>
              <a:t>C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:</a:t>
            </a:r>
            <a:endParaRPr lang="is-IS" sz="1600" dirty="0">
              <a:solidFill>
                <a:srgbClr val="067004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def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22783"/>
                </a:solidFill>
                <a:latin typeface="Courier" charset="0"/>
              </a:rPr>
              <a:t>__init__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):</a:t>
            </a: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__x 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None</a:t>
            </a:r>
            <a:endParaRPr lang="is-IS" sz="1600" dirty="0">
              <a:solidFill>
                <a:srgbClr val="333333"/>
              </a:solidFill>
              <a:latin typeface="Courier" charset="0"/>
            </a:endParaRPr>
          </a:p>
          <a:p>
            <a:pPr algn="just"/>
            <a:endParaRPr lang="is-IS" sz="1600" dirty="0">
              <a:solidFill>
                <a:srgbClr val="333333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555555"/>
                </a:solidFill>
                <a:latin typeface="Courier" charset="0"/>
              </a:rPr>
              <a:t>@</a:t>
            </a:r>
            <a:r>
              <a:rPr lang="is-IS" sz="1600" b="1" dirty="0">
                <a:solidFill>
                  <a:srgbClr val="0070C0"/>
                </a:solidFill>
                <a:latin typeface="Courier" charset="0"/>
              </a:rPr>
              <a:t>property</a:t>
            </a:r>
            <a:r>
              <a:rPr lang="is-IS" sz="1600" dirty="0">
                <a:solidFill>
                  <a:srgbClr val="555555"/>
                </a:solidFill>
                <a:latin typeface="Courier" charset="0"/>
              </a:rPr>
              <a:t> # The getter</a:t>
            </a: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def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b="1" dirty="0">
                <a:solidFill>
                  <a:srgbClr val="FF0000"/>
                </a:solidFill>
                <a:latin typeface="Courier" charset="0"/>
              </a:rPr>
              <a:t>x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):</a:t>
            </a: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is-IS" sz="1600" i="1" dirty="0">
                <a:solidFill>
                  <a:srgbClr val="4070A4"/>
                </a:solidFill>
                <a:latin typeface="Courier" charset="0"/>
              </a:rPr>
              <a:t>"I'm the 'x' property."</a:t>
            </a:r>
            <a:endParaRPr lang="is-IS" sz="1600" dirty="0">
              <a:solidFill>
                <a:srgbClr val="4070A4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return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._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_x</a:t>
            </a:r>
          </a:p>
          <a:p>
            <a:pPr algn="just"/>
            <a:endParaRPr lang="is-IS" sz="1600" dirty="0">
              <a:solidFill>
                <a:srgbClr val="333333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555555"/>
                </a:solidFill>
                <a:latin typeface="Courier" charset="0"/>
              </a:rPr>
              <a:t>@</a:t>
            </a:r>
            <a:r>
              <a:rPr lang="is-IS" sz="1600" b="1" dirty="0">
                <a:solidFill>
                  <a:srgbClr val="FF0000"/>
                </a:solidFill>
                <a:latin typeface="Courier" charset="0"/>
              </a:rPr>
              <a:t>x</a:t>
            </a:r>
            <a:r>
              <a:rPr lang="is-IS" sz="1600" b="1" dirty="0">
                <a:solidFill>
                  <a:srgbClr val="555555"/>
                </a:solidFill>
                <a:latin typeface="Courier" charset="0"/>
              </a:rPr>
              <a:t>.setter</a:t>
            </a:r>
            <a:endParaRPr lang="is-IS" sz="1600" dirty="0">
              <a:solidFill>
                <a:srgbClr val="555555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def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22783"/>
                </a:solidFill>
                <a:latin typeface="Courier" charset="0"/>
              </a:rPr>
              <a:t>x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, value):</a:t>
            </a: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__x 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value</a:t>
            </a:r>
          </a:p>
          <a:p>
            <a:pPr algn="just"/>
            <a:br>
              <a:rPr lang="is-IS" sz="1600" dirty="0">
                <a:solidFill>
                  <a:srgbClr val="333333"/>
                </a:solidFill>
                <a:latin typeface="Courier" charset="0"/>
              </a:rPr>
            </a:b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555555"/>
                </a:solidFill>
                <a:latin typeface="Courier" charset="0"/>
              </a:rPr>
              <a:t>@</a:t>
            </a:r>
            <a:r>
              <a:rPr lang="is-IS" sz="1600" b="1" dirty="0">
                <a:solidFill>
                  <a:srgbClr val="FF0000"/>
                </a:solidFill>
                <a:latin typeface="Courier" charset="0"/>
              </a:rPr>
              <a:t>x</a:t>
            </a:r>
            <a:r>
              <a:rPr lang="is-IS" sz="1600" b="1" dirty="0">
                <a:solidFill>
                  <a:srgbClr val="555555"/>
                </a:solidFill>
                <a:latin typeface="Courier" charset="0"/>
              </a:rPr>
              <a:t>.deleter</a:t>
            </a:r>
            <a:endParaRPr lang="is-IS" sz="1600" dirty="0">
              <a:solidFill>
                <a:srgbClr val="555555"/>
              </a:solidFill>
              <a:latin typeface="Courier" charset="0"/>
            </a:endParaRP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def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22783"/>
                </a:solidFill>
                <a:latin typeface="Courier" charset="0"/>
              </a:rPr>
              <a:t>x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):</a:t>
            </a:r>
          </a:p>
          <a:p>
            <a:pPr algn="just"/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is-IS" sz="1600" b="1" dirty="0">
                <a:solidFill>
                  <a:srgbClr val="067004"/>
                </a:solidFill>
                <a:latin typeface="Courier" charset="0"/>
              </a:rPr>
              <a:t>del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is-IS" sz="1600" dirty="0">
                <a:solidFill>
                  <a:srgbClr val="067004"/>
                </a:solidFill>
                <a:latin typeface="Courier" charset="0"/>
              </a:rPr>
              <a:t>self</a:t>
            </a:r>
            <a:r>
              <a:rPr lang="is-IS" sz="1600" dirty="0">
                <a:solidFill>
                  <a:srgbClr val="666666"/>
                </a:solidFill>
                <a:latin typeface="Courier" charset="0"/>
              </a:rPr>
              <a:t>._</a:t>
            </a:r>
            <a:r>
              <a:rPr lang="is-IS" sz="1600" dirty="0">
                <a:solidFill>
                  <a:srgbClr val="333333"/>
                </a:solidFill>
                <a:latin typeface="Courier" charset="0"/>
              </a:rPr>
              <a:t>_x</a:t>
            </a:r>
            <a:endParaRPr lang="is-IS" sz="1600" dirty="0">
              <a:solidFill>
                <a:srgbClr val="333333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556" y="2582160"/>
            <a:ext cx="4241472" cy="38779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c = C()</a:t>
            </a:r>
          </a:p>
          <a:p>
            <a:pPr algn="just"/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c.x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= 10 	</a:t>
            </a:r>
            <a:r>
              <a:rPr lang="en-US" sz="1600" i="1" dirty="0">
                <a:solidFill>
                  <a:srgbClr val="000000"/>
                </a:solidFill>
                <a:latin typeface="Courier" charset="0"/>
              </a:rPr>
              <a:t># calls setter</a:t>
            </a:r>
            <a:endParaRPr lang="en-US" sz="1600" dirty="0">
              <a:solidFill>
                <a:srgbClr val="000000"/>
              </a:solidFill>
              <a:latin typeface="Courier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vars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(c))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c.x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) 	</a:t>
            </a:r>
            <a:r>
              <a:rPr lang="en-US" sz="1600" i="1" dirty="0">
                <a:solidFill>
                  <a:srgbClr val="000000"/>
                </a:solidFill>
                <a:latin typeface="Courier" charset="0"/>
              </a:rPr>
              <a:t># calls getter</a:t>
            </a:r>
            <a:endParaRPr lang="en-US" sz="1600" dirty="0">
              <a:solidFill>
                <a:srgbClr val="000000"/>
              </a:solidFill>
              <a:latin typeface="Courier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C.x.__doc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__)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del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c.x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	</a:t>
            </a:r>
            <a:r>
              <a:rPr lang="en-US" sz="1600" i="1" dirty="0">
                <a:solidFill>
                  <a:srgbClr val="000000"/>
                </a:solidFill>
                <a:latin typeface="Courier" charset="0"/>
              </a:rPr>
              <a:t># calls </a:t>
            </a:r>
            <a:r>
              <a:rPr lang="en-US" sz="1600" i="1" dirty="0" err="1">
                <a:solidFill>
                  <a:srgbClr val="000000"/>
                </a:solidFill>
                <a:latin typeface="Courier" charset="0"/>
              </a:rPr>
              <a:t>deleter</a:t>
            </a:r>
            <a:endParaRPr lang="en-US" sz="1600" dirty="0">
              <a:solidFill>
                <a:srgbClr val="000000"/>
              </a:solidFill>
              <a:latin typeface="Courier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vars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(c))</a:t>
            </a:r>
          </a:p>
          <a:p>
            <a:pPr algn="just"/>
            <a:br>
              <a:rPr lang="en-US" sz="1600" dirty="0">
                <a:solidFill>
                  <a:srgbClr val="000000"/>
                </a:solidFill>
                <a:latin typeface="Courier" charset="0"/>
              </a:rPr>
            </a:br>
            <a:endParaRPr lang="en-US" sz="1600" dirty="0">
              <a:solidFill>
                <a:srgbClr val="000000"/>
              </a:solidFill>
              <a:latin typeface="Courier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''' Output: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{'_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C__x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': 10}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10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I'm the 'x' property.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{}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'''</a:t>
            </a:r>
            <a:endParaRPr lang="en-US" sz="1600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7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	</a:t>
            </a:r>
            <a:r>
              <a:rPr lang="en-US" b="1" dirty="0"/>
              <a:t>class </a:t>
            </a:r>
            <a:r>
              <a:rPr lang="en-US" b="1" dirty="0" err="1"/>
              <a:t>myclass</a:t>
            </a:r>
            <a:r>
              <a:rPr lang="en-US" b="1" dirty="0"/>
              <a:t>(base1, base2, ...): &lt;body&gt;</a:t>
            </a:r>
          </a:p>
          <a:p>
            <a:r>
              <a:rPr lang="en-US" dirty="0"/>
              <a:t>Inheritance in Python is mostly just a </a:t>
            </a:r>
            <a:r>
              <a:rPr lang="en-US" b="1" dirty="0"/>
              <a:t>name lookup </a:t>
            </a:r>
            <a:r>
              <a:rPr lang="en-US" dirty="0"/>
              <a:t>specification:</a:t>
            </a:r>
          </a:p>
          <a:p>
            <a:pPr lvl="1"/>
            <a:r>
              <a:rPr lang="en-US" b="1" dirty="0"/>
              <a:t>Lookup order</a:t>
            </a:r>
            <a:r>
              <a:rPr lang="en-US" dirty="0"/>
              <a:t>: object, class, </a:t>
            </a:r>
            <a:r>
              <a:rPr lang="en-US" dirty="0" err="1"/>
              <a:t>superclasses</a:t>
            </a:r>
            <a:r>
              <a:rPr lang="en-US" dirty="0"/>
              <a:t> (left-to-right, bottom-to-top, sort of)</a:t>
            </a:r>
          </a:p>
          <a:p>
            <a:pPr lvl="1"/>
            <a:r>
              <a:rPr lang="en-US" dirty="0"/>
              <a:t>The first method found is called</a:t>
            </a:r>
          </a:p>
          <a:p>
            <a:r>
              <a:rPr lang="en-US" dirty="0"/>
              <a:t>Data is not “inherited” as in other languages</a:t>
            </a:r>
          </a:p>
          <a:p>
            <a:pPr lvl="1"/>
            <a:r>
              <a:rPr lang="en-US" dirty="0"/>
              <a:t>Because everything is dynamically bound as methods execute</a:t>
            </a:r>
          </a:p>
          <a:p>
            <a:pPr lvl="1"/>
            <a:r>
              <a:rPr lang="en-US" dirty="0"/>
              <a:t>Calling superclass methods is how “inherited data” is bound to objects</a:t>
            </a:r>
          </a:p>
          <a:p>
            <a:pPr lvl="1"/>
            <a:r>
              <a:rPr lang="en-US" b="1" dirty="0"/>
              <a:t>self</a:t>
            </a:r>
            <a:r>
              <a:rPr lang="en-US" dirty="0"/>
              <a:t> is passed, as usual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9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Superclass Constructor</a:t>
            </a:r>
            <a:br>
              <a:rPr lang="en-US" dirty="0"/>
            </a:br>
            <a:r>
              <a:rPr lang="en-US" sz="2000" i="1" dirty="0"/>
              <a:t>Must call it </a:t>
            </a:r>
            <a:r>
              <a:rPr lang="en-US" sz="2000" b="1" i="1" dirty="0"/>
              <a:t>explicitly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9107" y="2731486"/>
            <a:ext cx="9714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EvilAccount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(Account):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name, balance,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evilfactor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name, balance)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Initialize account (note: no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.evilfactor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evilfactor</a:t>
            </a:r>
            <a:endParaRPr lang="en-US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inquiry(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it-IT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it-IT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</a:t>
            </a:r>
            <a:r>
              <a:rPr lang="it-IT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.randint</a:t>
            </a:r>
            <a:r>
              <a:rPr lang="it-IT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(0, 4) == 1:</a:t>
            </a:r>
          </a:p>
          <a:p>
            <a:r>
              <a:rPr lang="it-IT" sz="16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it-IT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it-IT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.balance</a:t>
            </a:r>
            <a:r>
              <a:rPr lang="it-IT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it-IT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it-IT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.evilfactor</a:t>
            </a:r>
            <a:endParaRPr lang="it-IT" sz="1600" b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da-DK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da-DK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da-DK" sz="16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a-DK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a-DK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da-DK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.balance</a:t>
            </a:r>
            <a:endParaRPr lang="da-DK" sz="1600" b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9851" y="3391786"/>
            <a:ext cx="149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Superclass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class name, but there is a better way</a:t>
            </a:r>
          </a:p>
          <a:p>
            <a:r>
              <a:rPr lang="en-US" dirty="0"/>
              <a:t>Use the </a:t>
            </a:r>
            <a:r>
              <a:rPr lang="en-US" b="1" dirty="0"/>
              <a:t>super</a:t>
            </a:r>
            <a:r>
              <a:rPr lang="en-US" dirty="0"/>
              <a:t> method:</a:t>
            </a:r>
          </a:p>
          <a:p>
            <a:pPr lvl="1"/>
            <a:r>
              <a:rPr lang="en-US" b="1" dirty="0">
                <a:latin typeface="Andale Mono" panose="020B0509000000000004" pitchFamily="49" charset="0"/>
              </a:rPr>
              <a:t>super</a:t>
            </a:r>
            <a:r>
              <a:rPr lang="en-US" dirty="0">
                <a:latin typeface="Andale Mono" panose="020B0509000000000004" pitchFamily="49" charset="0"/>
              </a:rPr>
              <a:t>().</a:t>
            </a:r>
            <a:r>
              <a:rPr lang="en-US" u="sng" dirty="0">
                <a:latin typeface="Andale Mono" panose="020B0509000000000004" pitchFamily="49" charset="0"/>
              </a:rPr>
              <a:t>method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)		</a:t>
            </a:r>
            <a:r>
              <a:rPr lang="en-US" i="1" dirty="0">
                <a:latin typeface="Andale Mono" panose="020B0509000000000004" pitchFamily="49" charset="0"/>
              </a:rPr>
              <a:t># omit </a:t>
            </a:r>
            <a:r>
              <a:rPr lang="en-US" b="1" i="1" dirty="0">
                <a:latin typeface="Andale Mono" panose="020B0509000000000004" pitchFamily="49" charset="0"/>
              </a:rPr>
              <a:t>self</a:t>
            </a:r>
          </a:p>
          <a:p>
            <a:pPr lvl="1"/>
            <a:r>
              <a:rPr lang="en-US" dirty="0"/>
              <a:t>it automatically searches </a:t>
            </a:r>
            <a:r>
              <a:rPr lang="en-US" i="1" dirty="0"/>
              <a:t>up</a:t>
            </a:r>
            <a:r>
              <a:rPr lang="en-US" dirty="0"/>
              <a:t> the hierarchy for a method match</a:t>
            </a:r>
          </a:p>
          <a:p>
            <a:pPr lvl="1"/>
            <a:endParaRPr lang="en-US" dirty="0"/>
          </a:p>
          <a:p>
            <a:r>
              <a:rPr lang="en-US" dirty="0"/>
              <a:t>Can also “skip” levels in hierarchies: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super</a:t>
            </a:r>
            <a:r>
              <a:rPr lang="en-US" b="1" dirty="0">
                <a:latin typeface="Andale Mono" panose="020B0509000000000004" pitchFamily="49" charset="0"/>
              </a:rPr>
              <a:t>(B, self)</a:t>
            </a:r>
            <a:r>
              <a:rPr lang="en-US" dirty="0">
                <a:latin typeface="Andale Mono" panose="020B0509000000000004" pitchFamily="49" charset="0"/>
              </a:rPr>
              <a:t>.f()		</a:t>
            </a:r>
            <a:r>
              <a:rPr lang="en-US" i="1" dirty="0">
                <a:latin typeface="Andale Mono" panose="020B0509000000000004" pitchFamily="49" charset="0"/>
              </a:rPr>
              <a:t>#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i="1" dirty="0">
                <a:latin typeface="Andale Mono" panose="020B0509000000000004" pitchFamily="49" charset="0"/>
              </a:rPr>
              <a:t>include self</a:t>
            </a:r>
          </a:p>
          <a:p>
            <a:pPr lvl="1"/>
            <a:r>
              <a:rPr lang="en-US" dirty="0"/>
              <a:t>Starts looking strictly </a:t>
            </a:r>
            <a:r>
              <a:rPr lang="en-US" b="1" dirty="0"/>
              <a:t>above</a:t>
            </a:r>
            <a:r>
              <a:rPr lang="en-US" dirty="0"/>
              <a:t> (after) B in the search</a:t>
            </a:r>
          </a:p>
          <a:p>
            <a:pPr lvl="1"/>
            <a:r>
              <a:rPr lang="en-US" dirty="0"/>
              <a:t>Must explicitly pass </a:t>
            </a:r>
            <a:r>
              <a:rPr lang="en-US" b="1" dirty="0"/>
              <a:t>self</a:t>
            </a:r>
            <a:r>
              <a:rPr lang="en-US" dirty="0"/>
              <a:t> in this case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1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and MRO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multiple inheritance:</a:t>
            </a:r>
          </a:p>
          <a:p>
            <a:pPr lvl="1"/>
            <a:r>
              <a:rPr lang="en-US" b="1" dirty="0"/>
              <a:t>class C(A, B):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It has a well-defined order for resolving attribute and method names</a:t>
            </a:r>
          </a:p>
          <a:p>
            <a:pPr lvl="1"/>
            <a:r>
              <a:rPr lang="en-US" dirty="0"/>
              <a:t>“Method Resolution Order” (MRO)</a:t>
            </a:r>
          </a:p>
          <a:p>
            <a:r>
              <a:rPr lang="en-US" dirty="0"/>
              <a:t>object </a:t>
            </a:r>
            <a:r>
              <a:rPr lang="en-US" dirty="0">
                <a:sym typeface="Wingdings"/>
              </a:rPr>
              <a:t> class  </a:t>
            </a:r>
            <a:r>
              <a:rPr lang="en-US" dirty="0" err="1">
                <a:sym typeface="Wingdings"/>
              </a:rPr>
              <a:t>superclasses</a:t>
            </a:r>
            <a:r>
              <a:rPr lang="en-US" dirty="0">
                <a:sym typeface="Wingdings"/>
              </a:rPr>
              <a:t> (in a very interesting way!)</a:t>
            </a:r>
          </a:p>
          <a:p>
            <a:pPr lvl="1"/>
            <a:r>
              <a:rPr lang="en-US" dirty="0">
                <a:sym typeface="Wingdings"/>
              </a:rPr>
              <a:t>A “linearization”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Linearization Algorithm</a:t>
            </a:r>
            <a:br>
              <a:rPr lang="en-US" dirty="0"/>
            </a:br>
            <a:r>
              <a:rPr lang="en-US" sz="2000" i="1" dirty="0"/>
              <a:t>A Recursive Algorithm, </a:t>
            </a:r>
            <a:r>
              <a:rPr lang="en-US" sz="2000" b="1" i="1" dirty="0"/>
              <a:t>L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483891" cy="3416300"/>
              </a:xfrm>
            </p:spPr>
            <p:txBody>
              <a:bodyPr/>
              <a:lstStyle/>
              <a:p>
                <a:r>
                  <a:rPr lang="en-US" dirty="0"/>
                  <a:t>L(</a:t>
                </a:r>
                <a:r>
                  <a:rPr lang="en-US" b="1" dirty="0"/>
                  <a:t>object</a:t>
                </a:r>
                <a:r>
                  <a:rPr lang="en-US" dirty="0"/>
                  <a:t>) = </a:t>
                </a:r>
                <a:r>
                  <a:rPr lang="en-US" b="1" dirty="0"/>
                  <a:t>object</a:t>
                </a:r>
                <a:r>
                  <a:rPr lang="en-US" dirty="0"/>
                  <a:t>	(stopping condition; object is the “mother” of all classes)</a:t>
                </a:r>
              </a:p>
              <a:p>
                <a:r>
                  <a:rPr lang="en-US" dirty="0"/>
                  <a:t>Given </a:t>
                </a:r>
                <a:r>
                  <a:rPr lang="en-US" b="1" dirty="0"/>
                  <a:t>class </a:t>
                </a:r>
                <a:r>
                  <a:rPr lang="en-US" dirty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L(C) = C + </a:t>
                </a:r>
                <a:r>
                  <a:rPr lang="en-US" b="1" dirty="0"/>
                  <a:t>merge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merge keeps only </a:t>
                </a:r>
                <a:r>
                  <a:rPr lang="en-US" b="1" i="1" dirty="0"/>
                  <a:t>last</a:t>
                </a:r>
                <a:r>
                  <a:rPr lang="en-US" i="1" dirty="0"/>
                  <a:t> occurrence </a:t>
                </a:r>
                <a:r>
                  <a:rPr lang="en-US" dirty="0"/>
                  <a:t>of repeated classes</a:t>
                </a:r>
              </a:p>
              <a:p>
                <a:r>
                  <a:rPr lang="en-US" dirty="0"/>
                  <a:t>Consider: class A: pass; class B: pass; class C(A,B): pass</a:t>
                </a:r>
              </a:p>
              <a:p>
                <a:r>
                  <a:rPr lang="en-US" dirty="0"/>
                  <a:t>L(A) = {</a:t>
                </a:r>
                <a:r>
                  <a:rPr lang="en-US" dirty="0" err="1"/>
                  <a:t>A,object</a:t>
                </a:r>
                <a:r>
                  <a:rPr lang="en-US" dirty="0"/>
                  <a:t>}, L(B) = {</a:t>
                </a:r>
                <a:r>
                  <a:rPr lang="en-US" dirty="0" err="1"/>
                  <a:t>B,object</a:t>
                </a:r>
                <a:r>
                  <a:rPr lang="en-US" dirty="0"/>
                  <a:t>}, L(C) = C + merge(</a:t>
                </a:r>
                <a:r>
                  <a:rPr lang="en-US" dirty="0" err="1"/>
                  <a:t>A,</a:t>
                </a:r>
                <a:r>
                  <a:rPr lang="en-US" strike="sngStrike" dirty="0" err="1"/>
                  <a:t>object</a:t>
                </a:r>
                <a:r>
                  <a:rPr lang="en-US" dirty="0" err="1"/>
                  <a:t>,B,object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= {</a:t>
                </a:r>
                <a:r>
                  <a:rPr lang="en-US" b="1" dirty="0" err="1"/>
                  <a:t>C,A,B,object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Order of superclass declarations matters!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483891" cy="3416300"/>
              </a:xfrm>
              <a:blipFill>
                <a:blip r:embed="rId2"/>
                <a:stretch>
                  <a:fillRect l="-134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F0786-17C3-DD40-9370-0F9CA90E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29" y="3355449"/>
            <a:ext cx="1672029" cy="11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Heterarchy</a:t>
            </a:r>
            <a:br>
              <a:rPr lang="en-US" dirty="0"/>
            </a:br>
            <a:r>
              <a:rPr lang="en-US" sz="2000" i="1" dirty="0"/>
              <a:t>What is the MRO?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2" y="2467639"/>
            <a:ext cx="7039344" cy="368628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420986" y="4040373"/>
            <a:ext cx="1556817" cy="41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</a:t>
            </a:r>
            <a:r>
              <a:rPr lang="en-US" dirty="0" err="1"/>
              <a:t>mro.py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Illegal Heterarchy</a:t>
            </a:r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55" name="badMR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64" y="2348508"/>
            <a:ext cx="2652117" cy="215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5328047" y="2401917"/>
            <a:ext cx="4863512" cy="221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&gt;&gt;&gt; class X(object): pass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... 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&gt;&gt;&gt; class Y(X): pass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... 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&gt;&gt;&gt; class Z(X,Y): pass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... 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Traceback (most recent call last):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  File "&lt;stdin&gt;", line 1, in &lt;module&gt;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 err="1"/>
              <a:t>TypeError</a:t>
            </a:r>
            <a:r>
              <a:rPr sz="1266" dirty="0"/>
              <a:t>: Error when calling the </a:t>
            </a:r>
            <a:r>
              <a:rPr sz="1266" dirty="0" err="1"/>
              <a:t>metaclass</a:t>
            </a:r>
            <a:r>
              <a:rPr sz="1266" dirty="0"/>
              <a:t> bases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    Cannot create a consistent method resolution</a:t>
            </a:r>
          </a:p>
          <a:p>
            <a:pPr algn="l">
              <a:defRPr sz="1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266" dirty="0"/>
              <a:t>order (MRO) for bases X, Y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2515196" y="5103316"/>
            <a:ext cx="7161609" cy="1265586"/>
            <a:chOff x="0" y="0"/>
            <a:chExt cx="10185400" cy="1511300"/>
          </a:xfrm>
        </p:grpSpPr>
        <p:sp>
          <p:nvSpPr>
            <p:cNvPr id="258" name="Shape 258"/>
            <p:cNvSpPr/>
            <p:nvPr/>
          </p:nvSpPr>
          <p:spPr>
            <a:xfrm>
              <a:off x="215900" y="10792"/>
              <a:ext cx="9753601" cy="1210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>
                <a:defRPr sz="2400"/>
              </a:pPr>
              <a:r>
                <a:rPr sz="1687"/>
                <a:t>Y follows X in Z’s specification, but is more specific than X ⇒ conflict!</a:t>
              </a:r>
            </a:p>
            <a:p>
              <a:pPr>
                <a:defRPr sz="2400"/>
              </a:pPr>
              <a:r>
                <a:rPr sz="1687"/>
                <a:t>(C++ uses Z-&gt;Y-&gt;X)</a:t>
              </a:r>
            </a:p>
          </p:txBody>
        </p:sp>
        <p:pic>
          <p:nvPicPr>
            <p:cNvPr id="257" name="Picture 256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0185400" cy="15113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3503306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Definitions</a:t>
            </a:r>
          </a:p>
          <a:p>
            <a:r>
              <a:rPr lang="en-US" dirty="0"/>
              <a:t>Instance methods and data, </a:t>
            </a:r>
            <a:r>
              <a:rPr lang="en-US" b="1" dirty="0"/>
              <a:t>self</a:t>
            </a:r>
          </a:p>
          <a:p>
            <a:r>
              <a:rPr lang="en-US" dirty="0"/>
              <a:t>Static data and methods</a:t>
            </a:r>
          </a:p>
          <a:p>
            <a:r>
              <a:rPr lang="en-US" dirty="0"/>
              <a:t>Slots and Properties</a:t>
            </a:r>
          </a:p>
          <a:p>
            <a:r>
              <a:rPr lang="en-US" dirty="0"/>
              <a:t>Inheritance and </a:t>
            </a:r>
            <a:r>
              <a:rPr lang="en-US" b="1" dirty="0"/>
              <a:t>super</a:t>
            </a:r>
          </a:p>
          <a:p>
            <a:r>
              <a:rPr lang="en-US" dirty="0"/>
              <a:t>Multiple Inheritance and Method Resolution Order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 methods</a:t>
            </a:r>
          </a:p>
          <a:p>
            <a:r>
              <a:rPr lang="en-US" dirty="0"/>
              <a:t>Class Methods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Indexing and Iterators</a:t>
            </a:r>
          </a:p>
          <a:p>
            <a:r>
              <a:rPr lang="en-US" dirty="0"/>
              <a:t>Abstract Base Classes</a:t>
            </a:r>
          </a:p>
          <a:p>
            <a:r>
              <a:rPr lang="en-US" dirty="0" err="1"/>
              <a:t>Dataclasses</a:t>
            </a:r>
            <a:endParaRPr lang="en-US" dirty="0"/>
          </a:p>
          <a:p>
            <a:r>
              <a:rPr lang="en-US" dirty="0"/>
              <a:t>Context Managers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8484" y="5738037"/>
            <a:ext cx="4178595" cy="5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without an explicit superclass inherit from </a:t>
            </a:r>
            <a:r>
              <a:rPr lang="en-US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84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Inheritance Rule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 dirty="0"/>
              <a:t>Rule</a:t>
            </a:r>
            <a:r>
              <a:rPr dirty="0"/>
              <a:t>: “If C1 precedes C2 in the linearization of C, then C1 precedes C2 in the linearization of any </a:t>
            </a:r>
            <a:r>
              <a:rPr i="1" dirty="0"/>
              <a:t>subclass</a:t>
            </a:r>
            <a:r>
              <a:rPr dirty="0"/>
              <a:t> of C. Otherwise, the innocuous operation of deriving a new class could change the resolution order of methods, potentially introducing very subtle bugs.”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357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super</a:t>
            </a:r>
            <a:r>
              <a:t> and Multiple Inheritance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methods call superclass methods they override to do their work</a:t>
            </a:r>
          </a:p>
          <a:p>
            <a:r>
              <a:rPr dirty="0"/>
              <a:t>With “diamond inheritance”</a:t>
            </a:r>
            <a:r>
              <a:rPr lang="en-US" dirty="0"/>
              <a:t> in other languages</a:t>
            </a:r>
            <a:r>
              <a:rPr dirty="0"/>
              <a:t>, the same method can inadvertently get called multiple times</a:t>
            </a:r>
          </a:p>
          <a:p>
            <a:r>
              <a:rPr b="1" dirty="0"/>
              <a:t>super</a:t>
            </a:r>
            <a:r>
              <a:rPr dirty="0"/>
              <a:t> solves this by following the MRO</a:t>
            </a:r>
            <a:endParaRPr lang="en-US" dirty="0"/>
          </a:p>
          <a:p>
            <a:r>
              <a:rPr lang="en-US" dirty="0"/>
              <a:t>The MRO is </a:t>
            </a:r>
            <a:r>
              <a:rPr lang="en-US" b="1" dirty="0"/>
              <a:t>fixed</a:t>
            </a:r>
            <a:r>
              <a:rPr lang="en-US" dirty="0"/>
              <a:t> by the </a:t>
            </a:r>
            <a:r>
              <a:rPr lang="en-US" b="1" dirty="0"/>
              <a:t>type</a:t>
            </a:r>
            <a:r>
              <a:rPr lang="en-US" dirty="0"/>
              <a:t> of the </a:t>
            </a:r>
            <a:r>
              <a:rPr lang="en-US" b="1" dirty="0"/>
              <a:t>object</a:t>
            </a:r>
            <a:r>
              <a:rPr lang="en-US" dirty="0"/>
              <a:t> being used</a:t>
            </a:r>
            <a:endParaRPr dirty="0"/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grpSp>
        <p:nvGrpSpPr>
          <p:cNvPr id="272" name="Group 272"/>
          <p:cNvGrpSpPr/>
          <p:nvPr/>
        </p:nvGrpSpPr>
        <p:grpSpPr>
          <a:xfrm>
            <a:off x="3805194" y="4796820"/>
            <a:ext cx="3129011" cy="839391"/>
            <a:chOff x="0" y="0"/>
            <a:chExt cx="4450147" cy="1193800"/>
          </a:xfrm>
        </p:grpSpPr>
        <p:sp>
          <p:nvSpPr>
            <p:cNvPr id="271" name="Shape 271"/>
            <p:cNvSpPr/>
            <p:nvPr/>
          </p:nvSpPr>
          <p:spPr>
            <a:xfrm>
              <a:off x="215900" y="230814"/>
              <a:ext cx="3597566" cy="452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600"/>
                <a:t>See </a:t>
              </a:r>
              <a:r>
                <a:rPr sz="1600" i="1"/>
                <a:t>super2.py</a:t>
              </a:r>
              <a:r>
                <a:rPr sz="1600"/>
                <a:t>, </a:t>
              </a:r>
              <a:r>
                <a:rPr sz="1600" i="1"/>
                <a:t>super3.py</a:t>
              </a:r>
            </a:p>
          </p:txBody>
        </p:sp>
        <p:pic>
          <p:nvPicPr>
            <p:cNvPr id="270" name="Picture 269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0147" cy="1193800"/>
            </a:xfrm>
            <a:prstGeom prst="rect">
              <a:avLst/>
            </a:prstGeom>
            <a:effectLst/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912870-6C51-4C4B-99E4-2A57C6B8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1" y="3531218"/>
            <a:ext cx="1625819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867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Hierarchy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xfrm>
            <a:off x="1519534" y="2291972"/>
            <a:ext cx="8643938" cy="642938"/>
          </a:xfrm>
          <a:prstGeom prst="rect">
            <a:avLst/>
          </a:prstGeom>
        </p:spPr>
        <p:txBody>
          <a:bodyPr/>
          <a:lstStyle/>
          <a:p>
            <a:r>
              <a:rPr dirty="0"/>
              <a:t>See </a:t>
            </a:r>
            <a:r>
              <a:rPr i="1" dirty="0"/>
              <a:t>animal</a:t>
            </a:r>
            <a:r>
              <a:rPr lang="en-US" i="1" dirty="0"/>
              <a:t>2</a:t>
            </a:r>
            <a:r>
              <a:rPr i="1" dirty="0"/>
              <a:t>.py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77" name="anima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48" y="2669455"/>
            <a:ext cx="4016232" cy="34386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54746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Adding Methods Dynamically</a:t>
            </a:r>
            <a:br>
              <a:rPr lang="en-US" dirty="0"/>
            </a:br>
            <a:r>
              <a:rPr lang="en-US" sz="2000" i="1" dirty="0"/>
              <a:t>Adding an Instance Method to a Class</a:t>
            </a:r>
            <a:endParaRPr sz="2000" i="1" dirty="0"/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08298" y="3040935"/>
            <a:ext cx="7308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eat(x, food):	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x will be self       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x.whoAmI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'eating', food)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Dog.eat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eat   	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Add new method to Dog!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Dog('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muffy.eat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('trash')	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i="1" dirty="0" err="1"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becomes x in </a:t>
            </a:r>
            <a:r>
              <a:rPr lang="en-US" sz="1600" i="1" dirty="0" err="1">
                <a:latin typeface="Courier New" charset="0"/>
                <a:ea typeface="Courier New" charset="0"/>
                <a:cs typeface="Courier New" charset="0"/>
              </a:rPr>
              <a:t>Dog.eat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Dog.eat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'bones')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alternate equivalent call</a:t>
            </a:r>
          </a:p>
        </p:txBody>
      </p:sp>
    </p:spTree>
    <p:extLst>
      <p:ext uri="{BB962C8B-B14F-4D97-AF65-F5344CB8AC3E}">
        <p14:creationId xmlns:p14="http://schemas.microsoft.com/office/powerpoint/2010/main" val="19801548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Using</a:t>
            </a:r>
            <a:r>
              <a:rPr dirty="0"/>
              <a:t> Methods</a:t>
            </a:r>
            <a:r>
              <a:rPr lang="en-US" dirty="0"/>
              <a:t> as Normal Functions</a:t>
            </a:r>
            <a:br>
              <a:rPr lang="en-US" dirty="0"/>
            </a:br>
            <a:r>
              <a:rPr lang="en-US" sz="2000" i="1" dirty="0"/>
              <a:t>“Unbound Methods” (an alias for a method in a class)</a:t>
            </a:r>
            <a:endParaRPr i="1" dirty="0"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1708602" y="2568018"/>
            <a:ext cx="8643938" cy="553641"/>
          </a:xfrm>
          <a:prstGeom prst="rect">
            <a:avLst/>
          </a:prstGeom>
        </p:spPr>
        <p:txBody>
          <a:bodyPr/>
          <a:lstStyle/>
          <a:p>
            <a:r>
              <a:rPr dirty="0"/>
              <a:t>If </a:t>
            </a:r>
            <a:r>
              <a:rPr lang="en-US" dirty="0"/>
              <a:t>a </a:t>
            </a:r>
            <a:r>
              <a:rPr dirty="0"/>
              <a:t>method is </a:t>
            </a:r>
            <a:r>
              <a:rPr i="1" dirty="0"/>
              <a:t>non-static</a:t>
            </a:r>
            <a:r>
              <a:rPr dirty="0"/>
              <a:t>, an object must be supplied </a:t>
            </a:r>
            <a:r>
              <a:rPr lang="en-US" dirty="0"/>
              <a:t>when called</a:t>
            </a:r>
            <a:endParaRPr dirty="0"/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164280" y="4134222"/>
            <a:ext cx="7220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687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8602" y="3434928"/>
            <a:ext cx="9055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op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Dog.whoAmI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no self mentioned yet; no function called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print(op)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print(op(</a:t>
            </a:r>
            <a:r>
              <a:rPr lang="en-US" sz="1600" b="1" u="sng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)) 	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same as 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Dog.whoAmI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) == 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muffy.whoAmI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&lt;function </a:t>
            </a:r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Dog.whoAmI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at 0x10659dae8&gt;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6254600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Bound Methods</a:t>
            </a:r>
            <a:br>
              <a:rPr lang="en-US" dirty="0"/>
            </a:br>
            <a:r>
              <a:rPr lang="en-US" sz="2000" i="1" dirty="0"/>
              <a:t>Attaching an object to a method</a:t>
            </a:r>
            <a:endParaRPr i="1" dirty="0"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172918" y="2788033"/>
            <a:ext cx="10017821" cy="30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sheba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Dog(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'Sheba')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op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sheba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.whoAmI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is fixed as the 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sheba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object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print(op)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print(op())      		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same as 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sheba.whoAmI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Animal.whoAmI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sheba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.eat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, [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'melon', 'bones'])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== [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muffy.eat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('melon'), 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muffy.eat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('bones')]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&lt;bound method </a:t>
            </a:r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Dog.whoAmI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of &lt;__</a:t>
            </a:r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main__.Dog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object at 0x009FF130&gt;&gt;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Sheba</a:t>
            </a:r>
          </a:p>
          <a:p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eating melon</a:t>
            </a:r>
          </a:p>
          <a:p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Muffy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eating bones</a:t>
            </a: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45934" y="5519990"/>
            <a:ext cx="2500131" cy="58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object delegates in C#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89F628-7714-784B-ACE2-293855D19723}"/>
              </a:ext>
            </a:extLst>
          </p:cNvPr>
          <p:cNvCxnSpPr/>
          <p:nvPr/>
        </p:nvCxnSpPr>
        <p:spPr>
          <a:xfrm>
            <a:off x="2125133" y="2421467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625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Methods in a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  <p:sp>
        <p:nvSpPr>
          <p:cNvPr id="5" name="Shape 339"/>
          <p:cNvSpPr/>
          <p:nvPr/>
        </p:nvSpPr>
        <p:spPr>
          <a:xfrm>
            <a:off x="572211" y="2011420"/>
            <a:ext cx="9344156" cy="4488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from Tkinter import *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class App: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def __init__(self, master):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frame = Frame(master)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frame.pack()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self.button = Button(frame, text="QUIT", fg="red", command=</a:t>
            </a:r>
            <a:r>
              <a:rPr sz="1500" b="1" u="sng" dirty="0"/>
              <a:t>frame.quit</a:t>
            </a:r>
            <a:r>
              <a:rPr sz="1500" dirty="0"/>
              <a:t>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self.button.pack(side=LEFT)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self.hi_there = Button(frame, text="Hello", command=</a:t>
            </a:r>
            <a:r>
              <a:rPr sz="1500" b="1" u="sng" dirty="0"/>
              <a:t>self.say_hi</a:t>
            </a:r>
            <a:r>
              <a:rPr sz="1500" dirty="0"/>
              <a:t>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self.hi_there.pack(side=LEFT)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def say_hi(self):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        print</a:t>
            </a:r>
            <a:r>
              <a:rPr lang="en-US" sz="1500" dirty="0"/>
              <a:t>(</a:t>
            </a:r>
            <a:r>
              <a:rPr sz="1500" dirty="0"/>
              <a:t>"hi there, everyone!"</a:t>
            </a:r>
            <a:r>
              <a:rPr lang="en-US" sz="1500" dirty="0"/>
              <a:t>)</a:t>
            </a: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500" dirty="0"/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root = Tk()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app = App(root)</a:t>
            </a:r>
          </a:p>
          <a:p>
            <a:pPr algn="l" defTabSz="457200">
              <a:defRPr sz="1800">
                <a:solidFill>
                  <a:srgbClr val="00428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500" dirty="0"/>
              <a:t>root.mainloop()</a:t>
            </a:r>
          </a:p>
        </p:txBody>
      </p:sp>
      <p:pic>
        <p:nvPicPr>
          <p:cNvPr id="6" name="window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78" y="2504854"/>
            <a:ext cx="1524000" cy="635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B7EFD4-B0C9-0247-8B3B-64A6B164498A}"/>
              </a:ext>
            </a:extLst>
          </p:cNvPr>
          <p:cNvCxnSpPr/>
          <p:nvPr/>
        </p:nvCxnSpPr>
        <p:spPr>
          <a:xfrm>
            <a:off x="8873067" y="3073400"/>
            <a:ext cx="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C55930-0B93-8544-BA8B-533B6C0DE844}"/>
              </a:ext>
            </a:extLst>
          </p:cNvPr>
          <p:cNvCxnSpPr/>
          <p:nvPr/>
        </p:nvCxnSpPr>
        <p:spPr>
          <a:xfrm flipV="1">
            <a:off x="8009467" y="4682067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412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Types of Methods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6" name="Shape 321"/>
          <p:cNvSpPr/>
          <p:nvPr/>
        </p:nvSpPr>
        <p:spPr>
          <a:xfrm>
            <a:off x="1560331" y="2776483"/>
            <a:ext cx="4792979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class Foo(object):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def instance_method(</a:t>
            </a:r>
            <a:r>
              <a:rPr sz="1600" b="1" dirty="0"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,args...):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&lt;statements&gt;</a:t>
            </a:r>
          </a:p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staticmethod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static_method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...):</a:t>
            </a:r>
          </a:p>
          <a:p>
            <a:pPr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&lt;statements&gt;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sz="1600" b="1" dirty="0">
                <a:latin typeface="Courier New" charset="0"/>
                <a:ea typeface="Courier New" charset="0"/>
                <a:cs typeface="Courier New" charset="0"/>
              </a:rPr>
              <a:t>classmethod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def class_method(</a:t>
            </a:r>
            <a:r>
              <a:rPr sz="1600" b="1" dirty="0">
                <a:latin typeface="Courier New" charset="0"/>
                <a:ea typeface="Courier New" charset="0"/>
                <a:cs typeface="Courier New" charset="0"/>
              </a:rPr>
              <a:t>cls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,args...):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002840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Methods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1213691" y="2819787"/>
            <a:ext cx="8643938" cy="2326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Not instance </a:t>
            </a:r>
            <a:r>
              <a:rPr dirty="0"/>
              <a:t>methods</a:t>
            </a:r>
            <a:r>
              <a:rPr lang="en-US" dirty="0"/>
              <a:t> (no </a:t>
            </a:r>
            <a:r>
              <a:rPr lang="en-US" b="1" dirty="0"/>
              <a:t>self</a:t>
            </a:r>
            <a:r>
              <a:rPr lang="en-US" dirty="0"/>
              <a:t>)</a:t>
            </a:r>
            <a:r>
              <a:rPr dirty="0"/>
              <a:t>, but...</a:t>
            </a:r>
          </a:p>
          <a:p>
            <a:r>
              <a:rPr dirty="0"/>
              <a:t>They </a:t>
            </a:r>
            <a:r>
              <a:rPr i="1" dirty="0"/>
              <a:t>implicitly</a:t>
            </a:r>
            <a:r>
              <a:rPr dirty="0"/>
              <a:t> receive the </a:t>
            </a:r>
            <a:r>
              <a:rPr b="1" i="1" dirty="0"/>
              <a:t>class object</a:t>
            </a:r>
            <a:r>
              <a:rPr b="1" dirty="0"/>
              <a:t> </a:t>
            </a:r>
            <a:r>
              <a:rPr lang="en-US" dirty="0"/>
              <a:t>(</a:t>
            </a:r>
            <a:r>
              <a:rPr lang="en-US" b="1" dirty="0" err="1"/>
              <a:t>cls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dirty="0"/>
              <a:t>involved in the original call</a:t>
            </a:r>
            <a:endParaRPr lang="en-US" dirty="0"/>
          </a:p>
          <a:p>
            <a:pPr lvl="1"/>
            <a:r>
              <a:rPr lang="en-US" dirty="0"/>
              <a:t>Like instance methods implicitly receive the </a:t>
            </a:r>
            <a:r>
              <a:rPr lang="en-US" i="1" dirty="0"/>
              <a:t>object instance</a:t>
            </a:r>
            <a:r>
              <a:rPr lang="en-US" dirty="0"/>
              <a:t> as </a:t>
            </a:r>
            <a:r>
              <a:rPr lang="en-US" b="1" dirty="0"/>
              <a:t>self</a:t>
            </a:r>
            <a:endParaRPr b="1" dirty="0"/>
          </a:p>
          <a:p>
            <a:r>
              <a:rPr dirty="0"/>
              <a:t>See </a:t>
            </a:r>
            <a:r>
              <a:rPr lang="en-US" i="1" dirty="0"/>
              <a:t>class.py</a:t>
            </a:r>
            <a:r>
              <a:rPr lang="en-US" dirty="0"/>
              <a:t>, </a:t>
            </a:r>
            <a:r>
              <a:rPr i="1" dirty="0"/>
              <a:t>date.py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620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Counting Subclass Instances</a:t>
            </a:r>
            <a:br>
              <a:rPr lang="en-US" dirty="0"/>
            </a:br>
            <a:r>
              <a:rPr lang="en-US" sz="2000" i="1" dirty="0"/>
              <a:t>Illustrates Class Methods</a:t>
            </a:r>
            <a:endParaRPr i="1" dirty="0"/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293478" indent="-293478">
              <a:defRPr sz="3400"/>
            </a:pPr>
            <a:r>
              <a:rPr sz="2000" dirty="0"/>
              <a:t>An application of class methods</a:t>
            </a:r>
          </a:p>
          <a:p>
            <a:pPr marL="293478" indent="-293478">
              <a:defRPr sz="3400"/>
            </a:pPr>
            <a:r>
              <a:rPr sz="2000" dirty="0"/>
              <a:t>Need a </a:t>
            </a:r>
            <a:r>
              <a:rPr sz="2000" i="1" dirty="0"/>
              <a:t>separate counter</a:t>
            </a:r>
            <a:r>
              <a:rPr sz="2000" dirty="0"/>
              <a:t> for </a:t>
            </a:r>
            <a:r>
              <a:rPr sz="2000" i="1" dirty="0"/>
              <a:t>each subclass</a:t>
            </a:r>
          </a:p>
          <a:p>
            <a:pPr marL="293478" indent="-293478">
              <a:defRPr sz="3400"/>
            </a:pPr>
            <a:r>
              <a:rPr sz="2000" dirty="0"/>
              <a:t>So, put it in the unique </a:t>
            </a:r>
            <a:r>
              <a:rPr sz="2000" u="sng" dirty="0"/>
              <a:t>subclass object</a:t>
            </a:r>
            <a:r>
              <a:rPr sz="2000" dirty="0"/>
              <a:t>, but </a:t>
            </a:r>
            <a:r>
              <a:rPr sz="2000" i="1" dirty="0"/>
              <a:t>automatically</a:t>
            </a:r>
            <a:endParaRPr lang="en-US" sz="2000" i="1" dirty="0"/>
          </a:p>
          <a:p>
            <a:pPr marL="693528" lvl="1" indent="-293478">
              <a:defRPr sz="3400"/>
            </a:pPr>
            <a:r>
              <a:rPr lang="en-US" sz="1800" dirty="0"/>
              <a:t>Using a class method!</a:t>
            </a:r>
            <a:endParaRPr sz="1800" dirty="0"/>
          </a:p>
          <a:p>
            <a:pPr marL="293478" indent="-293478">
              <a:defRPr sz="3400"/>
            </a:pPr>
            <a:r>
              <a:rPr sz="2000" dirty="0"/>
              <a:t>See </a:t>
            </a:r>
            <a:r>
              <a:rPr sz="2000" i="1" dirty="0"/>
              <a:t>counted2.py</a:t>
            </a:r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603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 and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2547" y="2398553"/>
            <a:ext cx="54899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class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Account: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latin typeface="Andale Mono" panose="020B0509000000000004" pitchFamily="49" charset="0"/>
              </a:rPr>
              <a:t>num_accounts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0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sz="14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init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name, balance):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.name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= name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= balance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latin typeface="Andale Mono" panose="020B0509000000000004" pitchFamily="49" charset="0"/>
              </a:rPr>
              <a:t>Account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.num_accounts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+= 1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deposit(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amt):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+ amt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withdraw(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amt):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- amt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inquiry(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return </a:t>
            </a:r>
            <a:r>
              <a:rPr lang="en-US" sz="14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.balance</a:t>
            </a:r>
            <a:endParaRPr lang="en-US" sz="1400" b="1" dirty="0">
              <a:solidFill>
                <a:srgbClr val="666666"/>
              </a:solidFill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4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close_acct</a:t>
            </a:r>
            <a:r>
              <a:rPr lang="en-US" sz="1400" b="1" dirty="0">
                <a:solidFill>
                  <a:srgbClr val="0000FF"/>
                </a:solidFill>
                <a:latin typeface="Andale Mono" panose="020B05090000000000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</a:t>
            </a:r>
            <a:r>
              <a:rPr lang="en-US" sz="1400" dirty="0" err="1">
                <a:latin typeface="Andale Mono" panose="020B0509000000000004" pitchFamily="49" charset="0"/>
              </a:rPr>
              <a:t>Account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.num_accounts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 -=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53692" y="2764465"/>
            <a:ext cx="3530009" cy="119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self</a:t>
            </a:r>
            <a:r>
              <a:rPr lang="en-US" sz="1600" dirty="0"/>
              <a:t> == this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__</a:t>
            </a:r>
            <a:r>
              <a:rPr lang="en-US" sz="1600" b="1" dirty="0" err="1"/>
              <a:t>init</a:t>
            </a:r>
            <a:r>
              <a:rPr lang="en-US" sz="1600" b="1" dirty="0"/>
              <a:t>__ </a:t>
            </a:r>
            <a:r>
              <a:rPr lang="en-US" sz="1600" dirty="0"/>
              <a:t>= constructor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instance data is bound to </a:t>
            </a:r>
            <a:r>
              <a:rPr lang="en-US" sz="1600" b="1" dirty="0"/>
              <a:t>self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err="1"/>
              <a:t>num_accounts</a:t>
            </a:r>
            <a:r>
              <a:rPr lang="en-US" sz="1600" dirty="0"/>
              <a:t> is </a:t>
            </a:r>
            <a:r>
              <a:rPr lang="en-US" sz="1600" i="1" dirty="0"/>
              <a:t>static</a:t>
            </a:r>
            <a:r>
              <a:rPr lang="en-US" sz="1600" dirty="0"/>
              <a:t>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0273" y="4603897"/>
            <a:ext cx="347684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Instance and class data  must be </a:t>
            </a:r>
            <a:r>
              <a:rPr lang="en-US" sz="1600" i="1" dirty="0"/>
              <a:t>qualified</a:t>
            </a:r>
            <a:r>
              <a:rPr lang="en-US" sz="1600" dirty="0"/>
              <a:t> with </a:t>
            </a:r>
            <a:r>
              <a:rPr lang="en-US" sz="1600" b="1" dirty="0"/>
              <a:t>self</a:t>
            </a:r>
            <a:r>
              <a:rPr lang="en-US" sz="1600" dirty="0"/>
              <a:t> or class name</a:t>
            </a:r>
          </a:p>
        </p:txBody>
      </p:sp>
    </p:spTree>
    <p:extLst>
      <p:ext uri="{BB962C8B-B14F-4D97-AF65-F5344CB8AC3E}">
        <p14:creationId xmlns:p14="http://schemas.microsoft.com/office/powerpoint/2010/main" val="7079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Bound Class Methods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683227" y="2827600"/>
            <a:ext cx="7173694" cy="2780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Class Methods are Bound Methods</a:t>
            </a:r>
          </a:p>
          <a:p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(Bound to their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class object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, of course)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Line.showCount</a:t>
            </a:r>
            <a:endParaRPr lang="en-US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print(m)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m()	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same as 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Shape.showCount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(Line)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&lt;bound method </a:t>
            </a:r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type.showCount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of &lt;class '__</a:t>
            </a:r>
            <a:r>
              <a:rPr lang="en-US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main__.Line</a:t>
            </a:r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'&gt;&gt;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Class Line has count: 1</a:t>
            </a: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6187372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Operator Overloading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Done by defining </a:t>
            </a:r>
            <a:r>
              <a:rPr i="1" dirty="0"/>
              <a:t>special methods</a:t>
            </a:r>
          </a:p>
          <a:p>
            <a:pPr lvl="1"/>
            <a:r>
              <a:rPr b="1" dirty="0"/>
              <a:t>__call__</a:t>
            </a:r>
            <a:r>
              <a:rPr dirty="0"/>
              <a:t>, </a:t>
            </a:r>
            <a:r>
              <a:rPr b="1" dirty="0"/>
              <a:t>__add__</a:t>
            </a:r>
            <a:r>
              <a:rPr dirty="0"/>
              <a:t>, etc.</a:t>
            </a:r>
          </a:p>
          <a:p>
            <a:r>
              <a:rPr dirty="0"/>
              <a:t>See the </a:t>
            </a:r>
            <a:r>
              <a:rPr b="1" dirty="0"/>
              <a:t>operator</a:t>
            </a:r>
            <a:r>
              <a:rPr dirty="0"/>
              <a:t> module for special names for </a:t>
            </a:r>
            <a:r>
              <a:rPr lang="en-US" dirty="0"/>
              <a:t>all </a:t>
            </a:r>
            <a:r>
              <a:rPr dirty="0"/>
              <a:t>operators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2683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BFA8-127F-D549-915A-FCEBF17A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ABF98-84B5-FF48-A07E-66A898D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D920-D330-4B48-907C-10DFD7EC8C66}"/>
              </a:ext>
            </a:extLst>
          </p:cNvPr>
          <p:cNvSpPr/>
          <p:nvPr/>
        </p:nvSpPr>
        <p:spPr>
          <a:xfrm>
            <a:off x="1152144" y="2311612"/>
            <a:ext cx="889407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class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Number: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self, num):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float(num)  </a:t>
            </a:r>
            <a:r>
              <a:rPr lang="en-US" sz="1300" i="1" dirty="0">
                <a:solidFill>
                  <a:srgbClr val="40808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# correctness test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= num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__add__(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self, num):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if 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isinstance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(num, Number)):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Number(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+ 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Number(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+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float(num))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__sub__(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self, num):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if 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isinstance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(num, Number)):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Number(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- 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Number(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-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float(num))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__str__(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f</a:t>
            </a:r>
            <a:r>
              <a:rPr lang="en-US" sz="1300" b="1" dirty="0">
                <a:solidFill>
                  <a:srgbClr val="BA212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"{</a:t>
            </a:r>
            <a:r>
              <a:rPr lang="en-US" sz="1300" b="1" dirty="0" err="1">
                <a:solidFill>
                  <a:srgbClr val="BA212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self.__num</a:t>
            </a:r>
            <a:r>
              <a:rPr lang="en-US" sz="1300" b="1" dirty="0">
                <a:solidFill>
                  <a:srgbClr val="BA212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__neg__(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Number(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.__num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</a:t>
            </a:r>
            <a:r>
              <a:rPr lang="en-US" sz="1300" b="1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radd</a:t>
            </a:r>
            <a:r>
              <a:rPr lang="en-US" sz="1300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 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__add__	</a:t>
            </a:r>
            <a:r>
              <a:rPr lang="en-US" sz="1300" i="1" dirty="0">
                <a:solidFill>
                  <a:srgbClr val="40808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# Adds the __</a:t>
            </a:r>
            <a:r>
              <a:rPr lang="en-US" sz="1300" i="1" dirty="0" err="1">
                <a:solidFill>
                  <a:srgbClr val="40808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radd</a:t>
            </a:r>
            <a:r>
              <a:rPr lang="en-US" sz="1300" i="1" dirty="0">
                <a:solidFill>
                  <a:srgbClr val="40808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 attribute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rsub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__(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self, num):</a:t>
            </a:r>
          </a:p>
          <a:p>
            <a:r>
              <a:rPr lang="en-US" sz="13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return 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-(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self </a:t>
            </a:r>
            <a:r>
              <a:rPr lang="en-US" sz="1300" b="1" dirty="0">
                <a:solidFill>
                  <a:srgbClr val="666666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 num)</a:t>
            </a:r>
          </a:p>
        </p:txBody>
      </p:sp>
    </p:spTree>
    <p:extLst>
      <p:ext uri="{BB962C8B-B14F-4D97-AF65-F5344CB8AC3E}">
        <p14:creationId xmlns:p14="http://schemas.microsoft.com/office/powerpoint/2010/main" val="213433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952625" y="918208"/>
            <a:ext cx="7813477" cy="5335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Number(1.2)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Number</a:t>
            </a:r>
            <a:r>
              <a:rPr lang="mr-IN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(3.4)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print(x, y, </a:t>
            </a:r>
            <a:r>
              <a:rPr lang="en-US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-x)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print(x </a:t>
            </a:r>
            <a:r>
              <a:rPr lang="en-US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+ y)</a:t>
            </a:r>
          </a:p>
          <a:p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+ 2)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2 + x)    </a:t>
            </a:r>
            <a:r>
              <a:rPr lang="en-US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calls x.__</a:t>
            </a:r>
            <a:r>
              <a:rPr lang="en-US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radd</a:t>
            </a:r>
            <a:r>
              <a:rPr lang="en-US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__(2) == </a:t>
            </a:r>
            <a:r>
              <a:rPr lang="en-US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x.__add</a:t>
            </a:r>
            <a:r>
              <a:rPr lang="en-US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__(2)</a:t>
            </a:r>
          </a:p>
          <a:p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mr-IN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2)</a:t>
            </a:r>
          </a:p>
          <a:p>
            <a:r>
              <a:rPr lang="mr-IN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2 </a:t>
            </a:r>
            <a:r>
              <a:rPr lang="en-US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mr-IN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    </a:t>
            </a:r>
            <a:r>
              <a:rPr lang="mr-IN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mr-IN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calls</a:t>
            </a:r>
            <a:r>
              <a:rPr lang="mr-IN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rsub</a:t>
            </a:r>
            <a:r>
              <a:rPr lang="mr-IN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__(2) == -(</a:t>
            </a:r>
            <a:r>
              <a:rPr lang="mr-IN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- 2)</a:t>
            </a:r>
          </a:p>
          <a:p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'''Output: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1.2 3.4 -1.2</a:t>
            </a:r>
          </a:p>
          <a:p>
            <a:r>
              <a:rPr lang="hr-HR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4.6</a:t>
            </a:r>
          </a:p>
          <a:p>
            <a:r>
              <a:rPr lang="hr-HR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3.2</a:t>
            </a:r>
          </a:p>
          <a:p>
            <a:r>
              <a:rPr lang="hr-HR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3.2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-2.2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-0.8</a:t>
            </a:r>
          </a:p>
          <a:p>
            <a:r>
              <a:rPr lang="nb-NO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0.8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47783299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Indexing Your Objects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method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__getitem__(self, i)</a:t>
            </a:r>
            <a:r>
              <a:rPr dirty="0"/>
              <a:t> is called when fetching </a:t>
            </a:r>
            <a:r>
              <a:rPr b="1" dirty="0">
                <a:solidFill>
                  <a:srgbClr val="FF0000"/>
                </a:solidFill>
              </a:rPr>
              <a:t>self[i]</a:t>
            </a:r>
          </a:p>
          <a:p>
            <a:r>
              <a:rPr dirty="0"/>
              <a:t>Likewise,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__setitem__(self, i, x)</a:t>
            </a:r>
            <a:r>
              <a:rPr dirty="0"/>
              <a:t> </a:t>
            </a:r>
            <a:r>
              <a:rPr lang="en-US" dirty="0"/>
              <a:t>handles the expression</a:t>
            </a:r>
            <a:r>
              <a:rPr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self[i] = x</a:t>
            </a:r>
          </a:p>
          <a:p>
            <a:r>
              <a:rPr dirty="0"/>
              <a:t>Iterat</a:t>
            </a:r>
            <a:r>
              <a:rPr lang="en-US" dirty="0"/>
              <a:t>ion</a:t>
            </a:r>
            <a:r>
              <a:rPr dirty="0"/>
              <a:t> contexts (e.g., </a:t>
            </a:r>
            <a:r>
              <a:rPr i="1" dirty="0"/>
              <a:t>loops</a:t>
            </a:r>
            <a:r>
              <a:rPr dirty="0"/>
              <a:t>) automatically call these functions</a:t>
            </a:r>
          </a:p>
          <a:p>
            <a:pPr lvl="1"/>
            <a:r>
              <a:rPr dirty="0"/>
              <a:t>If no other iterator is provided</a:t>
            </a:r>
          </a:p>
          <a:p>
            <a:pPr lvl="1"/>
            <a:r>
              <a:rPr dirty="0"/>
              <a:t>They call </a:t>
            </a:r>
            <a:r>
              <a:rPr b="1" dirty="0"/>
              <a:t>__getitem__</a:t>
            </a:r>
            <a:r>
              <a:rPr dirty="0"/>
              <a:t> </a:t>
            </a:r>
            <a:r>
              <a:rPr lang="en-US" dirty="0"/>
              <a:t>starting at 0 </a:t>
            </a:r>
            <a:r>
              <a:rPr dirty="0"/>
              <a:t>until a </a:t>
            </a:r>
            <a:r>
              <a:rPr b="1" dirty="0"/>
              <a:t>StopIteration</a:t>
            </a:r>
            <a:r>
              <a:rPr dirty="0"/>
              <a:t> or </a:t>
            </a:r>
            <a:r>
              <a:rPr b="1" dirty="0"/>
              <a:t>IndexError</a:t>
            </a:r>
            <a:r>
              <a:rPr dirty="0"/>
              <a:t> is raised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r>
              <a:rPr dirty="0"/>
              <a:t>See next </a:t>
            </a:r>
            <a:r>
              <a:rPr lang="en-US" dirty="0"/>
              <a:t>2 </a:t>
            </a:r>
            <a:r>
              <a:rPr dirty="0"/>
              <a:t>slide</a:t>
            </a:r>
            <a:r>
              <a:rPr lang="en-US" dirty="0"/>
              <a:t>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353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Indexing Example</a:t>
            </a:r>
          </a:p>
        </p:txBody>
      </p:sp>
      <p:sp>
        <p:nvSpPr>
          <p:cNvPr id="361" name="Shape 361"/>
          <p:cNvSpPr/>
          <p:nvPr/>
        </p:nvSpPr>
        <p:spPr>
          <a:xfrm>
            <a:off x="1433916" y="2456542"/>
            <a:ext cx="8203488" cy="327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		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Holds a list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  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The list</a:t>
            </a:r>
            <a:endParaRPr lang="en-US" sz="16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add(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x):</a:t>
            </a: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data.append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getitem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cs typeface="Courier New" charset="0"/>
              </a:rPr>
              <a:t># Could fail if out of range</a:t>
            </a:r>
            <a:endParaRPr lang="mr-IN" sz="1600" b="1" i="1" dirty="0">
              <a:solidFill>
                <a:srgbClr val="408080"/>
              </a:solidFill>
              <a:latin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setitem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, x):</a:t>
            </a: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mr-IN" sz="1600" b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display(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for item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.__data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item,end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 ')</a:t>
            </a: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63373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Indexing Example</a:t>
            </a:r>
          </a:p>
        </p:txBody>
      </p:sp>
      <p:sp>
        <p:nvSpPr>
          <p:cNvPr id="361" name="Shape 361"/>
          <p:cNvSpPr/>
          <p:nvPr/>
        </p:nvSpPr>
        <p:spPr>
          <a:xfrm>
            <a:off x="2231750" y="2209313"/>
            <a:ext cx="4580930" cy="41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mr-IN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is-I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.add(2)</a:t>
            </a:r>
          </a:p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'three')</a:t>
            </a:r>
          </a:p>
          <a:p>
            <a:r>
              <a:rPr lang="mr-IN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(4.0)</a:t>
            </a:r>
          </a:p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.display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for x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s:</a:t>
            </a: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 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print()</a:t>
            </a:r>
          </a:p>
          <a:p>
            <a:r>
              <a:rPr lang="mr-IN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1] = 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.display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1600" b="1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2 three 4.0</a:t>
            </a:r>
          </a:p>
          <a:p>
            <a:r>
              <a:rPr lang="en-US" sz="1600" b="1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2 three 4.0</a:t>
            </a:r>
          </a:p>
          <a:p>
            <a:r>
              <a:rPr lang="hr-HR" sz="1600" b="1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2 one 4.0</a:t>
            </a:r>
          </a:p>
          <a:p>
            <a:r>
              <a:rPr lang="mr-IN" sz="1600" b="1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21031840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Iteration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10741" indent="-310741">
              <a:lnSpc>
                <a:spcPct val="150000"/>
              </a:lnSpc>
              <a:defRPr sz="3600"/>
            </a:pPr>
            <a:r>
              <a:rPr sz="2000" dirty="0"/>
              <a:t>You can define your own </a:t>
            </a:r>
            <a:r>
              <a:rPr sz="2000" b="1" i="1" dirty="0"/>
              <a:t>iterators</a:t>
            </a:r>
            <a:r>
              <a:rPr sz="2000" dirty="0"/>
              <a:t> explicitly</a:t>
            </a:r>
            <a:endParaRPr sz="2400" dirty="0"/>
          </a:p>
          <a:p>
            <a:pPr marL="580111" lvl="1" indent="-267583">
              <a:lnSpc>
                <a:spcPct val="150000"/>
              </a:lnSpc>
              <a:defRPr sz="3600"/>
            </a:pPr>
            <a:r>
              <a:rPr sz="1800" dirty="0"/>
              <a:t>They can be used in loops and in other iterable contexts</a:t>
            </a:r>
          </a:p>
          <a:p>
            <a:pPr marL="580111" lvl="1" indent="-267583">
              <a:lnSpc>
                <a:spcPct val="150000"/>
              </a:lnSpc>
              <a:defRPr sz="3600"/>
            </a:pPr>
            <a:r>
              <a:rPr sz="1800" dirty="0"/>
              <a:t>Loops call </a:t>
            </a:r>
            <a:r>
              <a:rPr sz="1800" b="1" dirty="0">
                <a:latin typeface="Arial"/>
                <a:ea typeface="Arial"/>
                <a:cs typeface="Arial"/>
                <a:sym typeface="Arial"/>
              </a:rPr>
              <a:t>iter( )</a:t>
            </a:r>
            <a:r>
              <a:rPr sz="1800" dirty="0"/>
              <a:t> to get an iterator, if available</a:t>
            </a:r>
          </a:p>
          <a:p>
            <a:pPr marL="310741" indent="-310741">
              <a:lnSpc>
                <a:spcPct val="150000"/>
              </a:lnSpc>
              <a:defRPr sz="3600"/>
            </a:pPr>
            <a:r>
              <a:rPr sz="2000" dirty="0"/>
              <a:t>The </a:t>
            </a:r>
            <a:r>
              <a:rPr sz="2000" b="1" dirty="0">
                <a:latin typeface="Arial"/>
                <a:ea typeface="Arial"/>
                <a:cs typeface="Arial"/>
                <a:sym typeface="Arial"/>
              </a:rPr>
              <a:t>iter( )</a:t>
            </a:r>
            <a:r>
              <a:rPr sz="2000" dirty="0"/>
              <a:t> built-in will in turn try your </a:t>
            </a:r>
            <a:r>
              <a:rPr sz="2000" b="1" dirty="0">
                <a:latin typeface="Arial"/>
                <a:ea typeface="Arial"/>
                <a:cs typeface="Arial"/>
                <a:sym typeface="Arial"/>
              </a:rPr>
              <a:t>__iter__</a:t>
            </a:r>
            <a:r>
              <a:rPr sz="2000" dirty="0"/>
              <a:t>, or </a:t>
            </a:r>
            <a:r>
              <a:rPr sz="2000" b="1" dirty="0">
                <a:latin typeface="Arial"/>
                <a:ea typeface="Arial"/>
                <a:cs typeface="Arial"/>
                <a:sym typeface="Arial"/>
              </a:rPr>
              <a:t>__getitem__</a:t>
            </a:r>
            <a:r>
              <a:rPr sz="2000" dirty="0"/>
              <a:t> </a:t>
            </a:r>
            <a:r>
              <a:rPr lang="en-US" sz="2000" dirty="0"/>
              <a:t>methods </a:t>
            </a:r>
            <a:r>
              <a:rPr sz="2000" dirty="0"/>
              <a:t>(in that order)</a:t>
            </a:r>
            <a:endParaRPr sz="2400" dirty="0"/>
          </a:p>
          <a:p>
            <a:pPr marL="580111" lvl="1" indent="-267583">
              <a:lnSpc>
                <a:spcPct val="150000"/>
              </a:lnSpc>
              <a:defRPr sz="3600"/>
            </a:pPr>
            <a:r>
              <a:rPr lang="en-US" sz="1800" dirty="0"/>
              <a:t>Read i</a:t>
            </a:r>
            <a:r>
              <a:rPr sz="1800" dirty="0"/>
              <a:t>teration is </a:t>
            </a:r>
            <a:r>
              <a:rPr sz="1800" i="1" dirty="0"/>
              <a:t>automatic</a:t>
            </a:r>
            <a:r>
              <a:rPr sz="1800" dirty="0"/>
              <a:t> if you define </a:t>
            </a:r>
            <a:r>
              <a:rPr sz="1800" b="1" dirty="0">
                <a:latin typeface="Arial"/>
                <a:ea typeface="Arial"/>
                <a:cs typeface="Arial"/>
                <a:sym typeface="Arial"/>
              </a:rPr>
              <a:t>__</a:t>
            </a:r>
            <a:r>
              <a:rPr sz="1800" b="1" dirty="0" err="1">
                <a:latin typeface="Arial"/>
                <a:ea typeface="Arial"/>
                <a:cs typeface="Arial"/>
                <a:sym typeface="Arial"/>
              </a:rPr>
              <a:t>getitem</a:t>
            </a:r>
            <a:r>
              <a:rPr sz="1800" b="1" dirty="0">
                <a:latin typeface="Arial"/>
                <a:ea typeface="Arial"/>
                <a:cs typeface="Arial"/>
                <a:sym typeface="Arial"/>
              </a:rPr>
              <a:t>__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07B06-22BC-FB42-B9AC-6FC382D2615B}"/>
              </a:ext>
            </a:extLst>
          </p:cNvPr>
          <p:cNvSpPr txBox="1"/>
          <p:nvPr/>
        </p:nvSpPr>
        <p:spPr>
          <a:xfrm>
            <a:off x="8411833" y="5096470"/>
            <a:ext cx="262521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 you can use only </a:t>
            </a:r>
            <a:r>
              <a:rPr lang="en-US" b="1" dirty="0"/>
              <a:t>one</a:t>
            </a:r>
            <a:r>
              <a:rPr lang="en-US" dirty="0"/>
              <a:t> iterator at a time via __</a:t>
            </a:r>
            <a:r>
              <a:rPr lang="en-US" b="1" dirty="0" err="1"/>
              <a:t>getitem</a:t>
            </a:r>
            <a:r>
              <a:rPr lang="en-US" dirty="0"/>
              <a:t>__!</a:t>
            </a:r>
          </a:p>
        </p:txBody>
      </p:sp>
    </p:spTree>
    <p:extLst>
      <p:ext uri="{BB962C8B-B14F-4D97-AF65-F5344CB8AC3E}">
        <p14:creationId xmlns:p14="http://schemas.microsoft.com/office/powerpoint/2010/main" val="15926292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</a:t>
            </a:r>
            <a:r>
              <a:rPr b="1"/>
              <a:t>__iter__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Supports multiple, independent</a:t>
            </a:r>
            <a:r>
              <a:rPr dirty="0"/>
              <a:t> </a:t>
            </a:r>
            <a:r>
              <a:rPr lang="en-US" dirty="0"/>
              <a:t>iterators</a:t>
            </a:r>
            <a:endParaRPr lang="en-US" b="1" dirty="0"/>
          </a:p>
          <a:p>
            <a:pPr lvl="1"/>
            <a:r>
              <a:rPr lang="en-US" b="1" dirty="0"/>
              <a:t>__</a:t>
            </a:r>
            <a:r>
              <a:rPr lang="en-US" b="1" dirty="0" err="1"/>
              <a:t>getitem</a:t>
            </a:r>
            <a:r>
              <a:rPr lang="en-US" b="1" dirty="0"/>
              <a:t>__</a:t>
            </a:r>
            <a:r>
              <a:rPr lang="en-US" dirty="0"/>
              <a:t> is intended for indexing only, not iterating</a:t>
            </a:r>
            <a:endParaRPr b="1" dirty="0"/>
          </a:p>
          <a:p>
            <a:pPr lvl="1"/>
            <a:r>
              <a:rPr lang="en-US" dirty="0"/>
              <a:t>And iterators are f</a:t>
            </a:r>
            <a:r>
              <a:rPr dirty="0"/>
              <a:t>aster than </a:t>
            </a:r>
            <a:r>
              <a:rPr b="1" dirty="0"/>
              <a:t>__getitem__</a:t>
            </a:r>
            <a:r>
              <a:rPr dirty="0"/>
              <a:t>, since state is maintained across calls</a:t>
            </a:r>
            <a:endParaRPr lang="en-US" dirty="0"/>
          </a:p>
          <a:p>
            <a:r>
              <a:rPr lang="en-US" dirty="0"/>
              <a:t>The next 2 slides show iteration for a class that has an underlying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733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1608" y="1176927"/>
            <a:ext cx="82437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MoreStuff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add(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x):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data.append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self.__data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	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# wraps data with a __next__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display(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for item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.__data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item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 ')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3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260" y="2944690"/>
            <a:ext cx="9136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Create a few accounts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Account(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"Guido",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1000.00)  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Account.__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i="1" u="sng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, "Guido", 1000.00)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Account(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"Bill",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10.00)		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Account.__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i="1" u="sng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, "Bill", 10.00)</a:t>
            </a:r>
            <a:endParaRPr lang="en-US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de-DE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.deposit</a:t>
            </a:r>
            <a:r>
              <a:rPr lang="de-DE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(100.00)    				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Calls </a:t>
            </a:r>
            <a:r>
              <a:rPr lang="de-DE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Account.deposit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(a, 100.00)</a:t>
            </a:r>
          </a:p>
          <a:p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de-DE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.withdraw</a:t>
            </a:r>
            <a:r>
              <a:rPr lang="de-DE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(50.00)   				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Calls </a:t>
            </a:r>
            <a:r>
              <a:rPr lang="de-DE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Account.withdraw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(b, 50.00)</a:t>
            </a:r>
          </a:p>
          <a:p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a.name</a:t>
            </a:r>
            <a:r>
              <a:rPr lang="de-DE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     				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account</a:t>
            </a:r>
            <a:r>
              <a:rPr lang="de-DE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600" i="1" dirty="0">
              <a:solidFill>
                <a:srgbClr val="40808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9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9953" y="1657874"/>
            <a:ext cx="33846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MoreStuff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.add(2)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'three')</a:t>
            </a:r>
          </a:p>
          <a:p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(4.0)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.display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for x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s: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 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5184" y="2227260"/>
            <a:ext cx="141577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2 </a:t>
            </a:r>
          </a:p>
          <a:p>
            <a:r>
              <a:rPr lang="en-US" dirty="0"/>
              <a:t>three </a:t>
            </a:r>
          </a:p>
          <a:p>
            <a:r>
              <a:rPr lang="en-US" dirty="0"/>
              <a:t>4.0 </a:t>
            </a:r>
          </a:p>
          <a:p>
            <a:r>
              <a:rPr lang="en-US" dirty="0"/>
              <a:t>2 three 4.0 </a:t>
            </a:r>
          </a:p>
        </p:txBody>
      </p:sp>
    </p:spTree>
    <p:extLst>
      <p:ext uri="{BB962C8B-B14F-4D97-AF65-F5344CB8AC3E}">
        <p14:creationId xmlns:p14="http://schemas.microsoft.com/office/powerpoint/2010/main" val="108284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0849EB-5549-2843-BE35-9A0B6AED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6556-EBDE-F148-B276-E3F5D15E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/>
          <a:lstStyle/>
          <a:p>
            <a:r>
              <a:rPr lang="en-US" dirty="0"/>
              <a:t>For when you can’t use the </a:t>
            </a:r>
            <a:r>
              <a:rPr lang="en-US" b="1" dirty="0" err="1"/>
              <a:t>iter</a:t>
            </a:r>
            <a:r>
              <a:rPr lang="en-US" dirty="0"/>
              <a:t> function (i.e., when you don’t have an underlying sequence)</a:t>
            </a:r>
          </a:p>
          <a:p>
            <a:pPr lvl="1"/>
            <a:r>
              <a:rPr lang="en-US" i="1" dirty="0"/>
              <a:t>Example</a:t>
            </a:r>
            <a:r>
              <a:rPr lang="en-US" dirty="0"/>
              <a:t>: you compute the next value on demand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  <a:p>
            <a:r>
              <a:rPr lang="en-US" dirty="0"/>
              <a:t>In this case, make </a:t>
            </a:r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 a </a:t>
            </a:r>
            <a:r>
              <a:rPr lang="en-US" b="1" i="1" dirty="0"/>
              <a:t>generator</a:t>
            </a:r>
          </a:p>
          <a:p>
            <a:pPr lvl="1"/>
            <a:r>
              <a:rPr lang="en-US" dirty="0"/>
              <a:t>Then using </a:t>
            </a:r>
            <a:r>
              <a:rPr lang="en-US" b="1" dirty="0"/>
              <a:t>next</a:t>
            </a:r>
            <a:r>
              <a:rPr lang="en-US" dirty="0"/>
              <a:t> is automatically supported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01811-2FE8-2640-8275-04200C34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3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721B53-A64F-844C-9612-1F2A51B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 </a:t>
            </a:r>
            <a:r>
              <a:rPr lang="en-US" dirty="0"/>
              <a:t>With a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2691-EE38-FA4D-BC5D-FACAE84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A4E0-62BF-D740-8A62-47C1A9C87A50}"/>
              </a:ext>
            </a:extLst>
          </p:cNvPr>
          <p:cNvSpPr/>
          <p:nvPr/>
        </p:nvSpPr>
        <p:spPr>
          <a:xfrm>
            <a:off x="983849" y="2467244"/>
            <a:ext cx="85731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re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Words: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def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regex, text):</a:t>
            </a:r>
          </a:p>
          <a:p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.regex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re.compile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(regex)</a:t>
            </a:r>
          </a:p>
          <a:p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.text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 = text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def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iter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    for match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.regex.finditer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.text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        yield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match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.group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words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Words(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"[A-Za-z']+", "There 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ain't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 no use in 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cryin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'!")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for w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words: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print(w)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D7126-F765-A145-B2A1-B6B823FC0052}"/>
              </a:ext>
            </a:extLst>
          </p:cNvPr>
          <p:cNvSpPr txBox="1"/>
          <p:nvPr/>
        </p:nvSpPr>
        <p:spPr>
          <a:xfrm>
            <a:off x="9556954" y="3067664"/>
            <a:ext cx="79558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</a:t>
            </a:r>
          </a:p>
          <a:p>
            <a:r>
              <a:rPr lang="en-US" dirty="0" err="1"/>
              <a:t>ain’t</a:t>
            </a:r>
            <a:r>
              <a:rPr lang="en-US" dirty="0"/>
              <a:t> </a:t>
            </a:r>
          </a:p>
          <a:p>
            <a:r>
              <a:rPr lang="en-US" dirty="0"/>
              <a:t>no </a:t>
            </a:r>
          </a:p>
          <a:p>
            <a:r>
              <a:rPr lang="en-US" dirty="0"/>
              <a:t>use</a:t>
            </a:r>
          </a:p>
          <a:p>
            <a:r>
              <a:rPr lang="en-US" dirty="0"/>
              <a:t>in</a:t>
            </a:r>
          </a:p>
          <a:p>
            <a:r>
              <a:rPr lang="en-US" dirty="0" err="1"/>
              <a:t>cryin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6796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721B53-A64F-844C-9612-1F2A51B5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9447169" cy="704088"/>
          </a:xfrm>
        </p:spPr>
        <p:txBody>
          <a:bodyPr/>
          <a:lstStyle/>
          <a:p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 w</a:t>
            </a:r>
            <a:r>
              <a:rPr lang="en-US" dirty="0"/>
              <a:t>ith a Generator </a:t>
            </a:r>
            <a:r>
              <a:rPr lang="en-US" b="1" dirty="0"/>
              <a:t>Comprehension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2691-EE38-FA4D-BC5D-FACAE84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A4E0-62BF-D740-8A62-47C1A9C87A50}"/>
              </a:ext>
            </a:extLst>
          </p:cNvPr>
          <p:cNvSpPr/>
          <p:nvPr/>
        </p:nvSpPr>
        <p:spPr>
          <a:xfrm>
            <a:off x="1278193" y="2467244"/>
            <a:ext cx="9222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re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Words: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def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self,regex,text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.regex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re.compile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(regex)</a:t>
            </a:r>
          </a:p>
          <a:p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.text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 = text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def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iter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    return (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m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.group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()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for m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.regex.finditer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.text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))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words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Words(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"[A-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Za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-z']+","There 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ain't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 no use in 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cryin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'!")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for w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words: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   print(w)</a:t>
            </a:r>
          </a:p>
        </p:txBody>
      </p:sp>
    </p:spTree>
    <p:extLst>
      <p:ext uri="{BB962C8B-B14F-4D97-AF65-F5344CB8AC3E}">
        <p14:creationId xmlns:p14="http://schemas.microsoft.com/office/powerpoint/2010/main" val="88047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C7F-B801-FB4F-B5C9-03DFDE75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A0E9-4FF5-D54F-8837-23F2498A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changing underlying data when iterators are live</a:t>
            </a:r>
          </a:p>
          <a:p>
            <a:r>
              <a:rPr lang="en-US" dirty="0"/>
              <a:t>You won’t get what you think!</a:t>
            </a:r>
          </a:p>
          <a:p>
            <a:pPr lvl="1"/>
            <a:r>
              <a:rPr lang="en-US" dirty="0"/>
              <a:t>A data structure could be reallocated!</a:t>
            </a:r>
          </a:p>
          <a:p>
            <a:r>
              <a:rPr lang="en-US" dirty="0"/>
              <a:t>This is a </a:t>
            </a:r>
            <a:r>
              <a:rPr lang="en-US" dirty="0" err="1"/>
              <a:t>theroretical</a:t>
            </a:r>
            <a:r>
              <a:rPr lang="en-US" dirty="0"/>
              <a:t> issue — independent of programming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E5D44-CAC7-A448-B6EB-04DCCB17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59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b="1" dirty="0"/>
              <a:t>__call__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instance</a:t>
            </a:r>
            <a:r>
              <a:rPr lang="en-US" dirty="0"/>
              <a:t> method</a:t>
            </a:r>
          </a:p>
          <a:p>
            <a:r>
              <a:rPr lang="en-US" dirty="0"/>
              <a:t>Makes an </a:t>
            </a:r>
            <a:r>
              <a:rPr lang="en-US" i="1" dirty="0"/>
              <a:t>object</a:t>
            </a:r>
            <a:r>
              <a:rPr lang="en-US" dirty="0"/>
              <a:t> callable like a function</a:t>
            </a:r>
          </a:p>
          <a:p>
            <a:pPr lvl="1"/>
            <a:r>
              <a:rPr lang="en-US" dirty="0"/>
              <a:t>similar to overloading </a:t>
            </a:r>
            <a:r>
              <a:rPr lang="en-US" b="1" dirty="0"/>
              <a:t>operator( )</a:t>
            </a:r>
            <a:r>
              <a:rPr lang="en-US" dirty="0"/>
              <a:t> in C++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8831" y="3249821"/>
            <a:ext cx="408200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x, y):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.x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endParaRPr lang="mr-IN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.y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endParaRPr lang="mr-IN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__call__(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.x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.y</a:t>
            </a:r>
            <a:endParaRPr lang="en-US" sz="1600" b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(2,3)</a:t>
            </a:r>
            <a:endParaRPr lang="en-US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m()		# Calls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m.__call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__(self)</a:t>
            </a:r>
            <a:endParaRPr lang="mr-IN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</a:t>
            </a:r>
            <a:r>
              <a:rPr lang="en-US" i="1" dirty="0"/>
              <a:t> instance</a:t>
            </a:r>
            <a:r>
              <a:rPr lang="en-US" dirty="0"/>
              <a:t> of a class as a decorator</a:t>
            </a:r>
          </a:p>
          <a:p>
            <a:r>
              <a:rPr lang="en-US" dirty="0"/>
              <a:t>Useful for complex decorations</a:t>
            </a:r>
          </a:p>
          <a:p>
            <a:r>
              <a:rPr lang="en-US" dirty="0"/>
              <a:t>By overloading </a:t>
            </a:r>
            <a:r>
              <a:rPr lang="en-US" b="1" dirty="0"/>
              <a:t>__call__</a:t>
            </a:r>
          </a:p>
          <a:p>
            <a:r>
              <a:rPr lang="en-US" dirty="0"/>
              <a:t>See Next Slide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19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vs. Object 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361" y="2008112"/>
            <a:ext cx="6041163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__, 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'with’, args1, 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wrapper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 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f.__name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361" y="4409269"/>
            <a:ext cx="656582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f): </a:t>
            </a:r>
            <a:r>
              <a:rPr lang="en-US" sz="1600" b="1" i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# Pass f in constructor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endParaRPr lang="mr-IN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 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f.__name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__call__(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self, 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.f.__name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__, 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'with’, args1, 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mr-IN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.f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(*args1, **args2)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0488" y="2030322"/>
            <a:ext cx="25657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20488" y="3843043"/>
            <a:ext cx="25657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 = trace(foo)</a:t>
            </a:r>
            <a:endParaRPr lang="en-US" dirty="0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0103349" y="3245109"/>
            <a:ext cx="0" cy="30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600BC3-9ADB-F54D-8157-846B045254F8}"/>
              </a:ext>
            </a:extLst>
          </p:cNvPr>
          <p:cNvSpPr txBox="1"/>
          <p:nvPr/>
        </p:nvSpPr>
        <p:spPr>
          <a:xfrm>
            <a:off x="8958564" y="5286432"/>
            <a:ext cx="1915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Could be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constructor call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791D29-EAE9-AD48-B9D2-C849802C46A4}"/>
              </a:ext>
            </a:extLst>
          </p:cNvPr>
          <p:cNvCxnSpPr>
            <a:stCxn id="2" idx="0"/>
          </p:cNvCxnSpPr>
          <p:nvPr/>
        </p:nvCxnSpPr>
        <p:spPr>
          <a:xfrm flipV="1">
            <a:off x="9916367" y="4661941"/>
            <a:ext cx="127043" cy="6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2763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88E5-FD15-CE44-BBD0-4BB36577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with a Decorator Object</a:t>
            </a:r>
            <a:br>
              <a:rPr lang="en-US" dirty="0"/>
            </a:br>
            <a:r>
              <a:rPr lang="en-US" sz="2000" i="1" dirty="0"/>
              <a:t>For the Stout of Heart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A6752-D141-1349-8745-E68BF7CC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function</a:t>
            </a:r>
            <a:r>
              <a:rPr lang="en-US" dirty="0"/>
              <a:t> and optional arguments are passed to the </a:t>
            </a:r>
            <a:r>
              <a:rPr lang="en-US" b="1" dirty="0"/>
              <a:t>constructor</a:t>
            </a:r>
          </a:p>
          <a:p>
            <a:r>
              <a:rPr lang="en-US" dirty="0"/>
              <a:t>See </a:t>
            </a:r>
            <a:r>
              <a:rPr lang="en-US" i="1" dirty="0" err="1"/>
              <a:t>curry.py</a:t>
            </a:r>
            <a:r>
              <a:rPr lang="en-US" dirty="0"/>
              <a:t>,  </a:t>
            </a:r>
            <a:r>
              <a:rPr lang="en-US" i="1" dirty="0"/>
              <a:t>curry2.py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6F01-6403-4044-9FEA-B9D9C0B6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6F3-01A8-4947-834D-A069EB39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br>
              <a:rPr lang="en-US" dirty="0"/>
            </a:br>
            <a:r>
              <a:rPr lang="en-US" sz="2000" i="1" dirty="0"/>
              <a:t>Decorating a Class (not a Function)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2BE6-CD2A-1D4C-8D43-FE9FE295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decorate the </a:t>
            </a:r>
            <a:r>
              <a:rPr lang="en-US" b="1" dirty="0"/>
              <a:t>class object</a:t>
            </a:r>
          </a:p>
          <a:p>
            <a:pPr lvl="1"/>
            <a:r>
              <a:rPr lang="en-US" dirty="0"/>
              <a:t>The class object is passed to the decorator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my_decorator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klass</a:t>
            </a:r>
            <a:r>
              <a:rPr lang="en-US" dirty="0">
                <a:latin typeface="Andale Mono" panose="020B0509000000000004" pitchFamily="49" charset="0"/>
              </a:rPr>
              <a:t>):</a:t>
            </a:r>
            <a:br>
              <a:rPr lang="en-US" dirty="0"/>
            </a:br>
            <a:r>
              <a:rPr lang="en-US" dirty="0"/>
              <a:t>    &lt;do whatever to the class object, `</a:t>
            </a:r>
            <a:r>
              <a:rPr lang="en-US" dirty="0" err="1"/>
              <a:t>klass</a:t>
            </a:r>
            <a:r>
              <a:rPr lang="en-US" dirty="0"/>
              <a:t>`&gt;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ndale Mono" panose="020B0509000000000004" pitchFamily="49" charset="0"/>
              </a:rPr>
              <a:t>return </a:t>
            </a:r>
            <a:r>
              <a:rPr lang="en-US" dirty="0" err="1">
                <a:latin typeface="Andale Mono" panose="020B0509000000000004" pitchFamily="49" charset="0"/>
              </a:rPr>
              <a:t>klass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See </a:t>
            </a:r>
            <a:r>
              <a:rPr lang="en-US" i="1" dirty="0"/>
              <a:t>trace2.py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9B04B-A693-8F4B-B61C-D94A897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Qualification and Call Equivalence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6910" y="2742671"/>
            <a:ext cx="7818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bar(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bar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!")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spam(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bar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    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Incorrect! 'bar' generates a </a:t>
            </a:r>
            <a:r>
              <a:rPr lang="en-US" sz="1600" b="1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NameError</a:t>
            </a:r>
            <a:endParaRPr lang="en-US" sz="1600" b="1" i="1" dirty="0">
              <a:solidFill>
                <a:srgbClr val="4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.bar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This works (preferred)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.bar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This also works</a:t>
            </a:r>
          </a:p>
        </p:txBody>
      </p:sp>
    </p:spTree>
    <p:extLst>
      <p:ext uri="{BB962C8B-B14F-4D97-AF65-F5344CB8AC3E}">
        <p14:creationId xmlns:p14="http://schemas.microsoft.com/office/powerpoint/2010/main" val="2112486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Base Classes</a:t>
            </a:r>
          </a:p>
        </p:txBody>
      </p:sp>
      <p:sp>
        <p:nvSpPr>
          <p:cNvPr id="453" name="Shape 4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For defining explicit </a:t>
            </a:r>
            <a:r>
              <a:rPr i="1" dirty="0"/>
              <a:t>interfaces</a:t>
            </a:r>
            <a:endParaRPr sz="1758" dirty="0"/>
          </a:p>
          <a:p>
            <a:pPr marL="528321" lvl="1" indent="-215793">
              <a:lnSpc>
                <a:spcPct val="150000"/>
              </a:lnSpc>
            </a:pPr>
            <a:r>
              <a:rPr sz="1758" dirty="0"/>
              <a:t>Client classes inherit from and </a:t>
            </a:r>
            <a:r>
              <a:rPr sz="1758" i="1" dirty="0"/>
              <a:t>implement</a:t>
            </a:r>
            <a:r>
              <a:rPr sz="1758" dirty="0"/>
              <a:t> them</a:t>
            </a:r>
          </a:p>
          <a:p>
            <a:pPr marL="528321" lvl="1" indent="-215793">
              <a:lnSpc>
                <a:spcPct val="150000"/>
              </a:lnSpc>
            </a:pPr>
            <a:r>
              <a:rPr sz="1758" dirty="0"/>
              <a:t>May contain </a:t>
            </a:r>
            <a:r>
              <a:rPr sz="1758" b="1" dirty="0"/>
              <a:t>implementation</a:t>
            </a:r>
            <a:r>
              <a:rPr sz="1758" dirty="0"/>
              <a:t> for subclasses to </a:t>
            </a:r>
            <a:r>
              <a:rPr sz="1758" b="1" dirty="0"/>
              <a:t>share</a:t>
            </a:r>
          </a:p>
          <a:p>
            <a:pPr>
              <a:lnSpc>
                <a:spcPct val="150000"/>
              </a:lnSpc>
            </a:pPr>
            <a:r>
              <a:rPr dirty="0"/>
              <a:t>ABCs </a:t>
            </a:r>
            <a:r>
              <a:rPr lang="en-US" dirty="0"/>
              <a:t>shouldn</a:t>
            </a:r>
            <a:r>
              <a:rPr dirty="0"/>
              <a:t>’t be instantiated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And they can’t if they contain an </a:t>
            </a:r>
            <a:r>
              <a:rPr lang="en-US" i="1" dirty="0"/>
              <a:t>abstract method</a:t>
            </a:r>
            <a:endParaRPr i="1" dirty="0"/>
          </a:p>
          <a:p>
            <a:pPr>
              <a:lnSpc>
                <a:spcPct val="150000"/>
              </a:lnSpc>
            </a:pPr>
            <a:r>
              <a:rPr dirty="0"/>
              <a:t>Accomplished by</a:t>
            </a:r>
            <a:r>
              <a:rPr lang="en-US" dirty="0"/>
              <a:t> </a:t>
            </a:r>
            <a:r>
              <a:rPr lang="en-US" dirty="0" err="1"/>
              <a:t>subclassing</a:t>
            </a:r>
            <a:r>
              <a:rPr lang="en-US" dirty="0"/>
              <a:t> </a:t>
            </a:r>
            <a:r>
              <a:rPr lang="en-US" b="1" dirty="0" err="1"/>
              <a:t>abc.ABC</a:t>
            </a:r>
            <a:endParaRPr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47278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ABC Example</a:t>
            </a:r>
          </a:p>
        </p:txBody>
      </p:sp>
      <p:sp>
        <p:nvSpPr>
          <p:cNvPr id="457" name="Shape 4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421219" y="2560260"/>
            <a:ext cx="82783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abc.ABC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600" dirty="0" err="1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abc.abstractmethod</a:t>
            </a:r>
            <a:endParaRPr lang="en-US" sz="1600" dirty="0">
              <a:solidFill>
                <a:srgbClr val="AA2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bar(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 pass	</a:t>
            </a:r>
            <a:r>
              <a:rPr lang="en-US" sz="1600" b="1" i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# can have implementation, though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600" dirty="0" err="1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abc.abstractmethod</a:t>
            </a:r>
            <a:endParaRPr lang="en-US" sz="1600" dirty="0">
              <a:solidFill>
                <a:srgbClr val="AA2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 pass	</a:t>
            </a:r>
            <a:r>
              <a:rPr lang="en-US" sz="1600" b="1" i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# ditto</a:t>
            </a:r>
            <a:endParaRPr lang="en-US" sz="16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spam(foo):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overrides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bar(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 pass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 pass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spam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011838" y="4988689"/>
            <a:ext cx="5173884" cy="590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Comment-out one of these in </a:t>
            </a:r>
            <a:r>
              <a:rPr lang="en-US" i="1" dirty="0" err="1"/>
              <a:t>abcmeta.py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164701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B509-C312-9D49-B3F7-DC778E2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66" y="1022891"/>
            <a:ext cx="8026400" cy="366254"/>
          </a:xfrm>
        </p:spPr>
        <p:txBody>
          <a:bodyPr/>
          <a:lstStyle/>
          <a:p>
            <a:r>
              <a:rPr lang="en-US" dirty="0"/>
              <a:t>Abstract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7B94-AD8A-9C43-8A92-84EDCDDA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331" y="2675798"/>
            <a:ext cx="8415338" cy="3159311"/>
          </a:xfrm>
        </p:spPr>
        <p:txBody>
          <a:bodyPr/>
          <a:lstStyle/>
          <a:p>
            <a:r>
              <a:rPr lang="en-US" dirty="0"/>
              <a:t>Contain </a:t>
            </a:r>
            <a:r>
              <a:rPr lang="en-US" b="1" dirty="0"/>
              <a:t>abstract methods </a:t>
            </a:r>
            <a:r>
              <a:rPr lang="en-US" dirty="0"/>
              <a:t>for subclasses to </a:t>
            </a:r>
            <a:r>
              <a:rPr lang="en-US" b="1" dirty="0"/>
              <a:t>override</a:t>
            </a:r>
          </a:p>
          <a:p>
            <a:pPr lvl="1"/>
            <a:r>
              <a:rPr lang="en-US" dirty="0"/>
              <a:t>They need no function bodies</a:t>
            </a:r>
          </a:p>
          <a:p>
            <a:pPr lvl="1"/>
            <a:r>
              <a:rPr lang="en-US" dirty="0"/>
              <a:t>They mainly exist as a </a:t>
            </a:r>
            <a:r>
              <a:rPr lang="en-US" b="1" dirty="0"/>
              <a:t>placeholder</a:t>
            </a:r>
            <a:r>
              <a:rPr lang="en-US" dirty="0"/>
              <a:t> to be </a:t>
            </a:r>
            <a:r>
              <a:rPr lang="en-US" b="1" dirty="0"/>
              <a:t>overridden</a:t>
            </a:r>
            <a:r>
              <a:rPr lang="en-US" dirty="0"/>
              <a:t> by subclasses</a:t>
            </a:r>
          </a:p>
          <a:p>
            <a:r>
              <a:rPr lang="en-US" dirty="0"/>
              <a:t>We make the superclass abstract by </a:t>
            </a:r>
            <a:r>
              <a:rPr lang="en-US" dirty="0" err="1"/>
              <a:t>subclassing</a:t>
            </a:r>
            <a:r>
              <a:rPr lang="en-US" dirty="0"/>
              <a:t> </a:t>
            </a:r>
            <a:r>
              <a:rPr lang="en-US" b="1" dirty="0" err="1"/>
              <a:t>abc.ABC</a:t>
            </a:r>
            <a:endParaRPr lang="en-US" b="1" dirty="0"/>
          </a:p>
          <a:p>
            <a:r>
              <a:rPr lang="en-US" dirty="0"/>
              <a:t>We make methods abstract with the </a:t>
            </a:r>
            <a:r>
              <a:rPr lang="en-US" b="1" dirty="0" err="1"/>
              <a:t>abc.abstractmethod</a:t>
            </a:r>
            <a:r>
              <a:rPr lang="en-US" b="1" dirty="0"/>
              <a:t> </a:t>
            </a:r>
            <a:r>
              <a:rPr lang="en-US" i="1" dirty="0"/>
              <a:t>decorator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u="sng" dirty="0" err="1"/>
              <a:t>shape.py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44947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474E-6CDA-B641-8264-E599DFCA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Method is Called?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47B78A-3D59-0C47-A2FD-1562B0D7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19200"/>
            <a:ext cx="1676400" cy="46996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79D17-A712-F048-BB8F-EDF1F5E258FD}"/>
              </a:ext>
            </a:extLst>
          </p:cNvPr>
          <p:cNvSpPr txBox="1"/>
          <p:nvPr/>
        </p:nvSpPr>
        <p:spPr>
          <a:xfrm>
            <a:off x="5384800" y="19050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d = D()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d.f</a:t>
            </a:r>
            <a:r>
              <a:rPr lang="en-US" dirty="0">
                <a:latin typeface="Andale Mono" panose="020B0509000000000004" pitchFamily="49" charset="0"/>
              </a:rPr>
              <a:t>()		# ?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d.g</a:t>
            </a:r>
            <a:r>
              <a:rPr lang="en-US" dirty="0">
                <a:latin typeface="Andale Mono" panose="020B0509000000000004" pitchFamily="49" charset="0"/>
              </a:rPr>
              <a:t>()		# ?</a:t>
            </a:r>
          </a:p>
        </p:txBody>
      </p:sp>
    </p:spTree>
    <p:extLst>
      <p:ext uri="{BB962C8B-B14F-4D97-AF65-F5344CB8AC3E}">
        <p14:creationId xmlns:p14="http://schemas.microsoft.com/office/powerpoint/2010/main" val="375619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FE-9468-E943-9A66-B0A40949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48" y="1064932"/>
            <a:ext cx="8026400" cy="366254"/>
          </a:xfrm>
        </p:spPr>
        <p:txBody>
          <a:bodyPr/>
          <a:lstStyle/>
          <a:p>
            <a:r>
              <a:rPr lang="en-US" dirty="0"/>
              <a:t>An Animal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8241-63D8-9044-B498-1077AE5D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63" y="2359670"/>
            <a:ext cx="8415338" cy="1184940"/>
          </a:xfrm>
        </p:spPr>
        <p:txBody>
          <a:bodyPr/>
          <a:lstStyle/>
          <a:p>
            <a:r>
              <a:rPr lang="en-US" dirty="0"/>
              <a:t>Data common to all subclasses should reside in a superclass</a:t>
            </a:r>
          </a:p>
          <a:p>
            <a:r>
              <a:rPr lang="en-US" dirty="0"/>
              <a:t>Subclass constructors must pass the data to </a:t>
            </a:r>
            <a:r>
              <a:rPr lang="en-US" b="1" dirty="0"/>
              <a:t>superclass constructors</a:t>
            </a:r>
          </a:p>
          <a:p>
            <a:r>
              <a:rPr lang="en-US" dirty="0"/>
              <a:t>See </a:t>
            </a:r>
            <a:r>
              <a:rPr lang="en-US" i="1" dirty="0" err="1"/>
              <a:t>animal.py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14516-302E-8641-83C5-CA305740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25" y="3216738"/>
            <a:ext cx="4208218" cy="31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2E5F-98C1-DB48-89E4-7D87857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649" y="907735"/>
            <a:ext cx="8026400" cy="575542"/>
          </a:xfrm>
        </p:spPr>
        <p:txBody>
          <a:bodyPr/>
          <a:lstStyle/>
          <a:p>
            <a:r>
              <a:rPr lang="en-US" dirty="0"/>
              <a:t>A Case Study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 Rewards Program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326E-2760-4648-869A-756691A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649" y="2287518"/>
            <a:ext cx="8415338" cy="4570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certain hotel chain gives loyalty rewards to frequent customers.</a:t>
            </a:r>
          </a:p>
          <a:p>
            <a:r>
              <a:rPr lang="en-US" dirty="0"/>
              <a:t>There are 4 </a:t>
            </a:r>
            <a:r>
              <a:rPr lang="en-US" b="1" dirty="0"/>
              <a:t>levels</a:t>
            </a:r>
            <a:r>
              <a:rPr lang="en-US" dirty="0"/>
              <a:t> of benefits for those who enroll in the rewards program:</a:t>
            </a:r>
          </a:p>
          <a:p>
            <a:pPr lvl="1"/>
            <a:r>
              <a:rPr lang="en-US" b="1" dirty="0"/>
              <a:t>Basic</a:t>
            </a:r>
            <a:r>
              <a:rPr lang="en-US" dirty="0"/>
              <a:t> (less than 10 nights per year)</a:t>
            </a:r>
          </a:p>
          <a:p>
            <a:pPr lvl="2"/>
            <a:r>
              <a:rPr lang="en-US" dirty="0"/>
              <a:t>100 points per stay per night, free Wi-Fi, exclusive rates, optional mobile-phone room key</a:t>
            </a:r>
          </a:p>
          <a:p>
            <a:pPr lvl="1"/>
            <a:r>
              <a:rPr lang="en-US" b="1" dirty="0"/>
              <a:t>Silver</a:t>
            </a:r>
            <a:r>
              <a:rPr lang="en-US" dirty="0"/>
              <a:t> (10+ nights per year)</a:t>
            </a:r>
          </a:p>
          <a:p>
            <a:pPr lvl="2"/>
            <a:r>
              <a:rPr lang="en-US" dirty="0"/>
              <a:t>10% bonus points, late checkout</a:t>
            </a:r>
          </a:p>
          <a:p>
            <a:pPr lvl="1"/>
            <a:r>
              <a:rPr lang="en-US" b="1" dirty="0"/>
              <a:t>Gold</a:t>
            </a:r>
            <a:r>
              <a:rPr lang="en-US" dirty="0"/>
              <a:t> (25+ nights per year)</a:t>
            </a:r>
          </a:p>
          <a:p>
            <a:pPr lvl="2"/>
            <a:r>
              <a:rPr lang="en-US" dirty="0"/>
              <a:t>25% bonus, free room upgrade</a:t>
            </a:r>
          </a:p>
          <a:p>
            <a:pPr lvl="1"/>
            <a:r>
              <a:rPr lang="en-US" b="1" dirty="0"/>
              <a:t>Platinum</a:t>
            </a:r>
            <a:r>
              <a:rPr lang="en-US" dirty="0"/>
              <a:t> (50+ nights)</a:t>
            </a:r>
          </a:p>
          <a:p>
            <a:pPr lvl="2"/>
            <a:r>
              <a:rPr lang="en-US" dirty="0"/>
              <a:t>50% bonus points, free welcome gift</a:t>
            </a:r>
          </a:p>
          <a:p>
            <a:r>
              <a:rPr lang="en-US" dirty="0"/>
              <a:t>Each </a:t>
            </a:r>
            <a:r>
              <a:rPr lang="en-US" b="1" dirty="0"/>
              <a:t>level</a:t>
            </a:r>
            <a:r>
              <a:rPr lang="en-US" dirty="0"/>
              <a:t> enjoys all the benefits of lower levels</a:t>
            </a:r>
          </a:p>
          <a:p>
            <a:r>
              <a:rPr lang="en-US" b="1" dirty="0"/>
              <a:t>Members</a:t>
            </a:r>
            <a:r>
              <a:rPr lang="en-US" dirty="0"/>
              <a:t> can </a:t>
            </a:r>
            <a:r>
              <a:rPr lang="en-US" i="1" dirty="0"/>
              <a:t>change</a:t>
            </a:r>
            <a:r>
              <a:rPr lang="en-US" dirty="0"/>
              <a:t> levels</a:t>
            </a:r>
          </a:p>
          <a:p>
            <a:r>
              <a:rPr lang="en-US" dirty="0"/>
              <a:t>Design classes to track stays, levels, and rewards of program members</a:t>
            </a:r>
          </a:p>
        </p:txBody>
      </p:sp>
    </p:spTree>
    <p:extLst>
      <p:ext uri="{BB962C8B-B14F-4D97-AF65-F5344CB8AC3E}">
        <p14:creationId xmlns:p14="http://schemas.microsoft.com/office/powerpoint/2010/main" val="4278512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8E5-3446-364C-8112-40BD7D72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944" y="1106973"/>
            <a:ext cx="8026400" cy="366254"/>
          </a:xfrm>
        </p:spPr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3A62-AC5E-E345-B0C7-F92FF189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49" y="2463730"/>
            <a:ext cx="8415338" cy="39056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are the common </a:t>
            </a:r>
            <a:r>
              <a:rPr lang="en-US" b="1" dirty="0"/>
              <a:t>use cases </a:t>
            </a:r>
            <a:r>
              <a:rPr lang="en-US" dirty="0"/>
              <a:t>for this system?</a:t>
            </a:r>
          </a:p>
          <a:p>
            <a:pPr lvl="1"/>
            <a:r>
              <a:rPr lang="en-US" dirty="0"/>
              <a:t>Track awarding and redeeming of points</a:t>
            </a:r>
          </a:p>
          <a:p>
            <a:pPr lvl="1"/>
            <a:r>
              <a:rPr lang="en-US" dirty="0"/>
              <a:t>Track other benefits available</a:t>
            </a:r>
          </a:p>
          <a:p>
            <a:pPr lvl="1"/>
            <a:r>
              <a:rPr lang="en-US" dirty="0"/>
              <a:t>Change reward level</a:t>
            </a:r>
          </a:p>
          <a:p>
            <a:pPr lvl="1"/>
            <a:r>
              <a:rPr lang="en-US" dirty="0"/>
              <a:t>…?</a:t>
            </a:r>
          </a:p>
          <a:p>
            <a:r>
              <a:rPr lang="en-US" dirty="0"/>
              <a:t>CRC Cards</a:t>
            </a:r>
          </a:p>
          <a:p>
            <a:pPr lvl="1"/>
            <a:r>
              <a:rPr lang="en-US" dirty="0"/>
              <a:t>Identify classes, responsibilities, collaborators, relationships</a:t>
            </a:r>
          </a:p>
          <a:p>
            <a:r>
              <a:rPr lang="en-US" dirty="0"/>
              <a:t>UML Diagrams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 diagram (</a:t>
            </a:r>
            <a:r>
              <a:rPr lang="en-US" dirty="0">
                <a:hlinkClick r:id="rId2"/>
              </a:rPr>
              <a:t>https://www.visual-paradigm.com/guide/uml-unified-modeling-language/uml-class-diagram-tutorial/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Sequence</a:t>
            </a:r>
            <a:r>
              <a:rPr lang="en-US" dirty="0"/>
              <a:t> diagrams for applicable use cases</a:t>
            </a:r>
          </a:p>
          <a:p>
            <a:pPr lvl="2"/>
            <a:r>
              <a:rPr lang="en-US" dirty="0"/>
              <a:t>(Not crucial for this example)</a:t>
            </a:r>
          </a:p>
        </p:txBody>
      </p:sp>
    </p:spTree>
    <p:extLst>
      <p:ext uri="{BB962C8B-B14F-4D97-AF65-F5344CB8AC3E}">
        <p14:creationId xmlns:p14="http://schemas.microsoft.com/office/powerpoint/2010/main" val="3546104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BCFA-829C-FD40-AE82-E7CC321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8150F-D5C0-8140-A821-CA580022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6650" y="2833711"/>
            <a:ext cx="7378700" cy="33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6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5188D-6BFB-154E-BEC1-14D120EF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0075"/>
            <a:ext cx="4495800" cy="5937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885E6-3129-5F4C-84AE-DD61C3473E96}"/>
              </a:ext>
            </a:extLst>
          </p:cNvPr>
          <p:cNvSpPr txBox="1"/>
          <p:nvPr/>
        </p:nvSpPr>
        <p:spPr>
          <a:xfrm>
            <a:off x="1303283" y="3244333"/>
            <a:ext cx="2328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 err="1"/>
              <a:t>rewards.py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2816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D6987-3F3D-F24E-B3CF-FA79F586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56" y="1077880"/>
            <a:ext cx="8026400" cy="865878"/>
          </a:xfrm>
        </p:spPr>
        <p:txBody>
          <a:bodyPr/>
          <a:lstStyle/>
          <a:p>
            <a:r>
              <a:rPr lang="en-US" dirty="0"/>
              <a:t>Case Study 2</a:t>
            </a:r>
            <a:br>
              <a:rPr lang="en-US" dirty="0"/>
            </a:b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 Pet Store Chain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BDFC-54C0-A040-9792-4EAD55B3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56" y="2346061"/>
            <a:ext cx="8415338" cy="4275455"/>
          </a:xfrm>
        </p:spPr>
        <p:txBody>
          <a:bodyPr>
            <a:normAutofit/>
          </a:bodyPr>
          <a:lstStyle/>
          <a:p>
            <a:r>
              <a:rPr lang="en-US" sz="1600" b="1" dirty="0"/>
              <a:t>Pet Peddlers </a:t>
            </a:r>
            <a:r>
              <a:rPr lang="en-US" sz="1600" dirty="0"/>
              <a:t>has a chain of pet stores that offer different kinds of pets</a:t>
            </a:r>
          </a:p>
          <a:p>
            <a:pPr lvl="1"/>
            <a:r>
              <a:rPr lang="en-US" sz="1400" b="1" dirty="0"/>
              <a:t>Mammals</a:t>
            </a:r>
            <a:r>
              <a:rPr lang="en-US" sz="1400" dirty="0"/>
              <a:t> (cats, dogs)</a:t>
            </a:r>
          </a:p>
          <a:p>
            <a:pPr lvl="1"/>
            <a:r>
              <a:rPr lang="en-US" sz="1400" b="1" dirty="0"/>
              <a:t>Birds</a:t>
            </a:r>
            <a:r>
              <a:rPr lang="en-US" sz="1400" dirty="0"/>
              <a:t> (parakeets, toucans)</a:t>
            </a:r>
          </a:p>
          <a:p>
            <a:pPr lvl="1"/>
            <a:r>
              <a:rPr lang="en-US" sz="1400" b="1" dirty="0"/>
              <a:t>Reptiles</a:t>
            </a:r>
            <a:r>
              <a:rPr lang="en-US" sz="1400" dirty="0"/>
              <a:t> (snakes, turtles)</a:t>
            </a:r>
          </a:p>
          <a:p>
            <a:pPr lvl="1"/>
            <a:r>
              <a:rPr lang="en-US" sz="1400" b="1" dirty="0"/>
              <a:t>Amphibians</a:t>
            </a:r>
            <a:r>
              <a:rPr lang="en-US" sz="1400" dirty="0"/>
              <a:t> (frogs, newts)</a:t>
            </a:r>
          </a:p>
          <a:p>
            <a:pPr lvl="1"/>
            <a:r>
              <a:rPr lang="en-US" sz="1400" b="1" dirty="0"/>
              <a:t>Fish</a:t>
            </a:r>
            <a:r>
              <a:rPr lang="en-US" sz="1400" dirty="0"/>
              <a:t> (koi, guppies)</a:t>
            </a:r>
          </a:p>
          <a:p>
            <a:r>
              <a:rPr lang="en-US" sz="1600" dirty="0"/>
              <a:t>Each store has a unique, </a:t>
            </a:r>
            <a:r>
              <a:rPr lang="en-US" sz="1600" b="1" dirty="0"/>
              <a:t>numeric id number</a:t>
            </a:r>
          </a:p>
          <a:p>
            <a:r>
              <a:rPr lang="en-US" sz="1600" dirty="0"/>
              <a:t>Each store keeps track of their animal </a:t>
            </a:r>
            <a:r>
              <a:rPr lang="en-US" sz="1600" b="1" dirty="0"/>
              <a:t>inventory</a:t>
            </a:r>
            <a:r>
              <a:rPr lang="en-US" sz="1600" dirty="0"/>
              <a:t>, which </a:t>
            </a:r>
            <a:r>
              <a:rPr lang="en-US" sz="1600" i="1" dirty="0"/>
              <a:t>can change</a:t>
            </a:r>
          </a:p>
          <a:p>
            <a:r>
              <a:rPr lang="en-US" sz="1600" dirty="0"/>
              <a:t>All pets have a unique </a:t>
            </a:r>
            <a:r>
              <a:rPr lang="en-US" sz="1600" b="1" dirty="0"/>
              <a:t>name</a:t>
            </a:r>
            <a:r>
              <a:rPr lang="en-US" sz="1600" dirty="0"/>
              <a:t> and are </a:t>
            </a:r>
            <a:r>
              <a:rPr lang="en-US" sz="1600" b="1" dirty="0"/>
              <a:t>fed</a:t>
            </a:r>
            <a:r>
              <a:rPr lang="en-US" sz="1600" dirty="0"/>
              <a:t> regularly</a:t>
            </a:r>
          </a:p>
          <a:p>
            <a:r>
              <a:rPr lang="en-US" sz="1600" dirty="0"/>
              <a:t>All concrete types of animal categories have the same diet (e.g., all cats eat mice) </a:t>
            </a:r>
          </a:p>
          <a:p>
            <a:r>
              <a:rPr lang="en-US" sz="1600" dirty="0"/>
              <a:t>Individual pets take turns being the “featured pet”</a:t>
            </a:r>
          </a:p>
        </p:txBody>
      </p:sp>
    </p:spTree>
    <p:extLst>
      <p:ext uri="{BB962C8B-B14F-4D97-AF65-F5344CB8AC3E}">
        <p14:creationId xmlns:p14="http://schemas.microsoft.com/office/powerpoint/2010/main" val="328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752A-31BE-E144-92BB-5513FAEC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 with </a:t>
            </a:r>
            <a:r>
              <a:rPr lang="en-US" b="1" dirty="0" err="1"/>
              <a:t>operator.attrgetter</a:t>
            </a:r>
            <a:br>
              <a:rPr lang="en-US" b="1" dirty="0"/>
            </a:br>
            <a:r>
              <a:rPr lang="en-US" sz="2000" i="1" dirty="0"/>
              <a:t>From Python Cookbook</a:t>
            </a:r>
            <a:endParaRPr lang="en-US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61BFC-835E-3B4F-A320-5B728210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00B10-8D1B-C14C-8C55-6635374F7EB8}"/>
              </a:ext>
            </a:extLst>
          </p:cNvPr>
          <p:cNvSpPr/>
          <p:nvPr/>
        </p:nvSpPr>
        <p:spPr>
          <a:xfrm>
            <a:off x="1486959" y="2621000"/>
            <a:ext cx="97906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from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operator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attrgetter</a:t>
            </a:r>
            <a:endParaRPr lang="en-US" sz="1600" b="1" dirty="0">
              <a:solidFill>
                <a:srgbClr val="008000"/>
              </a:solidFill>
              <a:latin typeface="Andale Mono" panose="020B0509000000000004" pitchFamily="49" charset="0"/>
            </a:endParaRP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User: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user_id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nb-NO" sz="1600" dirty="0">
                <a:latin typeface="Andale Mono" panose="020B0509000000000004" pitchFamily="49" charset="0"/>
              </a:rPr>
              <a:t>        </a:t>
            </a:r>
            <a:r>
              <a:rPr lang="nb-NO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nb-NO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.user_id</a:t>
            </a:r>
            <a:r>
              <a:rPr lang="nb-NO" sz="1600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nb-NO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user_id</a:t>
            </a:r>
            <a:endParaRPr lang="nb-NO" sz="1600" dirty="0">
              <a:solidFill>
                <a:srgbClr val="666666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repr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return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f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'User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({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self.user_id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})'</a:t>
            </a:r>
            <a:endParaRPr lang="en-US" sz="1600" b="1" dirty="0">
              <a:solidFill>
                <a:srgbClr val="666666"/>
              </a:solidFill>
              <a:latin typeface="Andale Mono" panose="020B0509000000000004" pitchFamily="49" charset="0"/>
            </a:endParaRPr>
          </a:p>
          <a:p>
            <a:r>
              <a:rPr lang="nb-NO" sz="1600" dirty="0" err="1">
                <a:latin typeface="Andale Mono" panose="020B0509000000000004" pitchFamily="49" charset="0"/>
              </a:rPr>
              <a:t>users</a:t>
            </a:r>
            <a:r>
              <a:rPr lang="nb-NO" sz="1600" dirty="0">
                <a:latin typeface="Andale Mono" panose="020B0509000000000004" pitchFamily="49" charset="0"/>
              </a:rPr>
              <a:t> </a:t>
            </a:r>
            <a:r>
              <a:rPr lang="nb-NO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[User(23), User(3), User(99)]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print(users)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users2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sorted(users, key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attrgetter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BA2121"/>
                </a:solidFill>
                <a:latin typeface="Andale Mono" panose="020B0509000000000004" pitchFamily="49" charset="0"/>
              </a:rPr>
              <a:t>user_id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')) # Or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key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b="1" dirty="0">
                <a:latin typeface="Andale Mono" panose="020B0509000000000004" pitchFamily="49" charset="0"/>
              </a:rPr>
              <a:t>lambda </a:t>
            </a:r>
            <a:r>
              <a:rPr lang="en-US" sz="1600" dirty="0">
                <a:latin typeface="Andale Mono" panose="020B0509000000000004" pitchFamily="49" charset="0"/>
              </a:rPr>
              <a:t>u: </a:t>
            </a:r>
            <a:r>
              <a:rPr lang="en-US" sz="1600" dirty="0" err="1">
                <a:latin typeface="Andale Mono" panose="020B0509000000000004" pitchFamily="49" charset="0"/>
              </a:rPr>
              <a:t>u.user_id</a:t>
            </a:r>
            <a:r>
              <a:rPr lang="en-US" dirty="0"/>
              <a:t> </a:t>
            </a:r>
            <a:endParaRPr lang="en-US" sz="1600" dirty="0">
              <a:solidFill>
                <a:srgbClr val="BA2121"/>
              </a:solidFill>
              <a:latin typeface="Andale Mono" panose="020B05090000000000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print(users2)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 Output:</a:t>
            </a:r>
          </a:p>
          <a:p>
            <a:r>
              <a:rPr lang="nb-NO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[User(23), User(3), User(99)]</a:t>
            </a:r>
          </a:p>
          <a:p>
            <a:r>
              <a:rPr lang="nb-NO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[User(3), User(23), User(99)]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450055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B40D-D81E-BC4A-A03F-D1CA3B7D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F7B6E-15DD-E843-81C5-D359599806F1}"/>
              </a:ext>
            </a:extLst>
          </p:cNvPr>
          <p:cNvSpPr/>
          <p:nvPr/>
        </p:nvSpPr>
        <p:spPr>
          <a:xfrm>
            <a:off x="1152144" y="2309648"/>
            <a:ext cx="419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store 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PetStore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(1)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(Guppy(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'Gus'))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(Newt(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'Tiny'))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(Toucan(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'Tad'))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(Cat(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'Kevin'))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(Turtle(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'Ted'))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.add_pet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(Snake(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sz="1400" dirty="0" err="1">
                <a:solidFill>
                  <a:srgbClr val="BA2121"/>
                </a:solidFill>
                <a:latin typeface="Andale Mono" panose="020B0509000000000004" pitchFamily="49" charset="0"/>
              </a:rPr>
              <a:t>Slimey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.feed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print()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store</a:t>
            </a:r>
            <a:r>
              <a:rPr lang="en-US" sz="14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.feature</a:t>
            </a:r>
            <a:r>
              <a:rPr lang="en-US" sz="14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Andale Mono" panose="020B0509000000000004" pitchFamily="49" charset="0"/>
              </a:rPr>
              <a:t>'Tiny')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>
                <a:solidFill>
                  <a:srgbClr val="BA2121"/>
                </a:solidFill>
                <a:latin typeface="Andale Mono" panose="020B0509000000000004" pitchFamily="49" charset="0"/>
              </a:rPr>
              <a:t>"</a:t>
            </a:r>
            <a:r>
              <a:rPr lang="en-US" sz="1400" b="1" dirty="0">
                <a:solidFill>
                  <a:srgbClr val="BB6622"/>
                </a:solidFill>
                <a:latin typeface="Andale Mono" panose="020B0509000000000004" pitchFamily="49" charset="0"/>
              </a:rPr>
              <a:t>\</a:t>
            </a:r>
            <a:r>
              <a:rPr lang="en-US" sz="1400" b="1" dirty="0" err="1">
                <a:solidFill>
                  <a:srgbClr val="BB6622"/>
                </a:solidFill>
                <a:latin typeface="Andale Mono" panose="020B0509000000000004" pitchFamily="49" charset="0"/>
              </a:rPr>
              <a:t>n</a:t>
            </a:r>
            <a:r>
              <a:rPr lang="en-US" sz="14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Reptiles</a:t>
            </a:r>
            <a:r>
              <a:rPr lang="en-US" sz="1400" b="1" dirty="0">
                <a:solidFill>
                  <a:srgbClr val="BA2121"/>
                </a:solidFill>
                <a:latin typeface="Andale Mono" panose="020B0509000000000004" pitchFamily="49" charset="0"/>
              </a:rPr>
              <a:t>:")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pet 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4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store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.get_reptiles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():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print(pet)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400" b="1" dirty="0">
                <a:solidFill>
                  <a:srgbClr val="BA2121"/>
                </a:solidFill>
                <a:latin typeface="Andale Mono" panose="020B0509000000000004" pitchFamily="49" charset="0"/>
              </a:rPr>
              <a:t>"</a:t>
            </a:r>
            <a:r>
              <a:rPr lang="en-US" sz="1400" b="1" dirty="0">
                <a:solidFill>
                  <a:srgbClr val="BB6622"/>
                </a:solidFill>
                <a:latin typeface="Andale Mono" panose="020B0509000000000004" pitchFamily="49" charset="0"/>
              </a:rPr>
              <a:t>\</a:t>
            </a:r>
            <a:r>
              <a:rPr lang="en-US" sz="1400" b="1" dirty="0" err="1">
                <a:solidFill>
                  <a:srgbClr val="BB6622"/>
                </a:solidFill>
                <a:latin typeface="Andale Mono" panose="020B0509000000000004" pitchFamily="49" charset="0"/>
              </a:rPr>
              <a:t>n</a:t>
            </a:r>
            <a:r>
              <a:rPr lang="en-US" sz="14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Fish</a:t>
            </a:r>
            <a:r>
              <a:rPr lang="en-US" sz="1400" b="1" dirty="0">
                <a:solidFill>
                  <a:srgbClr val="BA2121"/>
                </a:solidFill>
                <a:latin typeface="Andale Mono" panose="020B0509000000000004" pitchFamily="49" charset="0"/>
              </a:rPr>
              <a:t>:")</a:t>
            </a:r>
          </a:p>
          <a:p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for pet </a:t>
            </a:r>
            <a:r>
              <a:rPr lang="en-US" sz="1400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400" b="1" dirty="0" err="1">
                <a:solidFill>
                  <a:srgbClr val="AA22FF"/>
                </a:solidFill>
                <a:latin typeface="Andale Mono" panose="020B0509000000000004" pitchFamily="49" charset="0"/>
              </a:rPr>
              <a:t>store</a:t>
            </a:r>
            <a:r>
              <a:rPr lang="en-US" sz="14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.get_fish</a:t>
            </a:r>
            <a:r>
              <a:rPr lang="en-US" sz="1400" b="1" dirty="0">
                <a:solidFill>
                  <a:srgbClr val="666666"/>
                </a:solidFill>
                <a:latin typeface="Andale Mono" panose="020B0509000000000004" pitchFamily="49" charset="0"/>
              </a:rPr>
              <a:t>():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print(pet)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999F9-2F74-FD4C-9954-DB4DE0C3FEEA}"/>
              </a:ext>
            </a:extLst>
          </p:cNvPr>
          <p:cNvSpPr/>
          <p:nvPr/>
        </p:nvSpPr>
        <p:spPr>
          <a:xfrm>
            <a:off x="5825744" y="2690649"/>
            <a:ext cx="2819400" cy="38472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Gus eating flakes</a:t>
            </a:r>
          </a:p>
          <a:p>
            <a:r>
              <a:rPr lang="en-US" sz="1600" dirty="0"/>
              <a:t>Tiny eating worms</a:t>
            </a:r>
          </a:p>
          <a:p>
            <a:r>
              <a:rPr lang="en-US" sz="1600" dirty="0"/>
              <a:t>Tad eating caterpillars</a:t>
            </a:r>
          </a:p>
          <a:p>
            <a:r>
              <a:rPr lang="en-US" sz="1600" dirty="0"/>
              <a:t>Kevin eating mice</a:t>
            </a:r>
          </a:p>
          <a:p>
            <a:r>
              <a:rPr lang="en-US" sz="1600" dirty="0"/>
              <a:t>Ted eating carrots</a:t>
            </a:r>
          </a:p>
          <a:p>
            <a:r>
              <a:rPr lang="en-US" sz="1600" dirty="0" err="1"/>
              <a:t>Slimey</a:t>
            </a:r>
            <a:r>
              <a:rPr lang="en-US" sz="1600" dirty="0"/>
              <a:t> eating rodents</a:t>
            </a:r>
          </a:p>
          <a:p>
            <a:endParaRPr lang="en-US" sz="1600" dirty="0"/>
          </a:p>
          <a:p>
            <a:r>
              <a:rPr lang="en-US" sz="1600" dirty="0"/>
              <a:t>Featured pet.. Newt: Tiny</a:t>
            </a:r>
          </a:p>
          <a:p>
            <a:endParaRPr lang="en-US" sz="1600" dirty="0"/>
          </a:p>
          <a:p>
            <a:r>
              <a:rPr lang="en-US" sz="1600" dirty="0"/>
              <a:t>Reptiles:</a:t>
            </a:r>
          </a:p>
          <a:p>
            <a:r>
              <a:rPr lang="en-US" sz="1600" dirty="0"/>
              <a:t>Turtle: Ted</a:t>
            </a:r>
          </a:p>
          <a:p>
            <a:r>
              <a:rPr lang="en-US" sz="1600" dirty="0"/>
              <a:t>Snake: </a:t>
            </a:r>
            <a:r>
              <a:rPr lang="en-US" sz="1600" dirty="0" err="1"/>
              <a:t>Slimey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Fish:</a:t>
            </a:r>
          </a:p>
          <a:p>
            <a:r>
              <a:rPr lang="en-US" sz="1600" dirty="0"/>
              <a:t>Guppy: Gus</a:t>
            </a:r>
          </a:p>
        </p:txBody>
      </p:sp>
    </p:spTree>
    <p:extLst>
      <p:ext uri="{BB962C8B-B14F-4D97-AF65-F5344CB8AC3E}">
        <p14:creationId xmlns:p14="http://schemas.microsoft.com/office/powerpoint/2010/main" val="1065014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535E22-FA54-1D4A-A636-A43DE97C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00" y="873125"/>
            <a:ext cx="8370391" cy="5111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B4C732-AF52-2349-8073-1FC8BA437467}"/>
              </a:ext>
            </a:extLst>
          </p:cNvPr>
          <p:cNvSpPr txBox="1"/>
          <p:nvPr/>
        </p:nvSpPr>
        <p:spPr>
          <a:xfrm>
            <a:off x="7041931" y="1587062"/>
            <a:ext cx="1996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 err="1"/>
              <a:t>petstore.py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3806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17E1-987E-FA42-BE0F-6A47B14D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2E6D-5047-E945-B0FE-F72A820F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dataclasses.@dataclass </a:t>
            </a:r>
            <a:r>
              <a:rPr lang="en-US" dirty="0"/>
              <a:t>decorator</a:t>
            </a:r>
          </a:p>
          <a:p>
            <a:r>
              <a:rPr lang="en-US" dirty="0"/>
              <a:t>If you just want to mostly store data, this is cleaner</a:t>
            </a:r>
          </a:p>
          <a:p>
            <a:pPr lvl="1"/>
            <a:r>
              <a:rPr lang="en-US" dirty="0"/>
              <a:t>Like a C </a:t>
            </a:r>
            <a:r>
              <a:rPr lang="en-US" b="1" dirty="0"/>
              <a:t>struct</a:t>
            </a:r>
          </a:p>
          <a:p>
            <a:pPr lvl="1"/>
            <a:r>
              <a:rPr lang="en-US" dirty="0"/>
              <a:t>You specify the field names (with optional default values)</a:t>
            </a:r>
          </a:p>
          <a:p>
            <a:pPr lvl="1"/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 </a:t>
            </a:r>
            <a:r>
              <a:rPr lang="en-US" dirty="0"/>
              <a:t>and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 </a:t>
            </a:r>
            <a:r>
              <a:rPr lang="en-US" dirty="0"/>
              <a:t>are </a:t>
            </a:r>
            <a:r>
              <a:rPr lang="en-US" i="1" dirty="0"/>
              <a:t>auto-generated</a:t>
            </a:r>
          </a:p>
          <a:p>
            <a:pPr lvl="1"/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 </a:t>
            </a:r>
            <a:r>
              <a:rPr lang="en-US" dirty="0"/>
              <a:t>allows keyword arguments</a:t>
            </a:r>
          </a:p>
          <a:p>
            <a:r>
              <a:rPr lang="en-US" dirty="0"/>
              <a:t>Unlike </a:t>
            </a:r>
            <a:r>
              <a:rPr lang="en-US" b="1" dirty="0"/>
              <a:t>__slots__</a:t>
            </a:r>
            <a:r>
              <a:rPr lang="en-US" dirty="0"/>
              <a:t>, you can still add arbitrary attributes</a:t>
            </a:r>
          </a:p>
          <a:p>
            <a:r>
              <a:rPr lang="en-US" dirty="0"/>
              <a:t>See </a:t>
            </a:r>
            <a:r>
              <a:rPr lang="en-US" i="1" dirty="0" err="1"/>
              <a:t>animal_d.py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E8CDB-02FA-C342-A1DA-C5679C6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23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Managers</a:t>
            </a:r>
            <a:br>
              <a:rPr lang="en-US" dirty="0"/>
            </a:br>
            <a:r>
              <a:rPr lang="en-US" sz="2000" i="1" dirty="0"/>
              <a:t>“Deterministic Destruction”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control “pseudo-scoped” resources</a:t>
            </a:r>
          </a:p>
          <a:p>
            <a:r>
              <a:rPr lang="en-US" dirty="0"/>
              <a:t>Uses the </a:t>
            </a:r>
            <a:r>
              <a:rPr lang="en-US" b="1" dirty="0"/>
              <a:t>with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indented block </a:t>
            </a:r>
            <a:r>
              <a:rPr lang="en-US" dirty="0"/>
              <a:t>is the “context”</a:t>
            </a:r>
          </a:p>
          <a:p>
            <a:r>
              <a:rPr lang="en-US" dirty="0"/>
              <a:t>“cleanup” is automatic</a:t>
            </a:r>
          </a:p>
          <a:p>
            <a:pPr lvl="1"/>
            <a:r>
              <a:rPr lang="en-US" dirty="0"/>
              <a:t>When the context is exited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7937" y="3494375"/>
            <a:ext cx="417460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&gt;&gt;&gt; with open('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workfile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') as g: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...     print(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g.closed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...     a = 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&gt;&gt;&gt; print(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g.closed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&gt;&gt;&gt; print(a)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77934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Context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following methods in your class:</a:t>
            </a:r>
          </a:p>
          <a:p>
            <a:r>
              <a:rPr lang="en-US" b="1" dirty="0"/>
              <a:t>__enter__(</a:t>
            </a:r>
            <a:r>
              <a:rPr lang="en-US" dirty="0"/>
              <a:t>self, ...)</a:t>
            </a:r>
          </a:p>
          <a:p>
            <a:r>
              <a:rPr lang="en-US" b="1" dirty="0"/>
              <a:t>__exit__(</a:t>
            </a:r>
            <a:r>
              <a:rPr lang="en-US" dirty="0"/>
              <a:t>self, *</a:t>
            </a:r>
            <a:r>
              <a:rPr lang="en-US" dirty="0" err="1"/>
              <a:t>exc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arguments receive exception information if applicable</a:t>
            </a:r>
          </a:p>
          <a:p>
            <a:pPr lvl="1"/>
            <a:r>
              <a:rPr lang="en-US" dirty="0"/>
              <a:t>You can ignore it (they default to </a:t>
            </a:r>
            <a:r>
              <a:rPr lang="en-US" b="1" dirty="0"/>
              <a:t>None</a:t>
            </a:r>
            <a:r>
              <a:rPr lang="en-US" dirty="0"/>
              <a:t>)</a:t>
            </a:r>
          </a:p>
          <a:p>
            <a:r>
              <a:rPr lang="en-US" dirty="0"/>
              <a:t>See next slide...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663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018" y="295729"/>
            <a:ext cx="6927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MyFile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fname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.fname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fname</a:t>
            </a:r>
            <a:endParaRPr lang="en-US" sz="1600" dirty="0">
              <a:solidFill>
                <a:srgbClr val="666666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open(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.fname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print(f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"{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self.fname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 opened")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__enter__(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'__enter__')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return self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__exit__(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self, 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*</a:t>
            </a:r>
            <a:r>
              <a:rPr lang="en-US" sz="1600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exc_info</a:t>
            </a:r>
            <a:r>
              <a:rPr lang="en-US" sz="1600" b="1" dirty="0">
                <a:solidFill>
                  <a:srgbClr val="666666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.f.close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print(f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"{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self.fname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 closed")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return False  </a:t>
            </a:r>
            <a:r>
              <a:rPr lang="en-US" sz="1600" b="1" i="1" dirty="0">
                <a:solidFill>
                  <a:srgbClr val="408080"/>
                </a:solidFill>
                <a:latin typeface="Andale Mono" panose="020B0509000000000004" pitchFamily="49" charset="0"/>
              </a:rPr>
              <a:t># Propagates exception to caller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7324" y="3780515"/>
            <a:ext cx="4377351" cy="23083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with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MyFile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')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as f: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f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"processing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 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f.fname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}")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 Output:</a:t>
            </a:r>
          </a:p>
          <a:p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 opened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__enter__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processing </a:t>
            </a:r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endParaRPr lang="en-US" sz="1600" i="1" dirty="0">
              <a:solidFill>
                <a:srgbClr val="BA2121"/>
              </a:solidFill>
              <a:latin typeface="Andale Mono" panose="020B0509000000000004" pitchFamily="49" charset="0"/>
            </a:endParaRPr>
          </a:p>
          <a:p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 closed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255746-A55B-F34D-B602-6254499931FD}"/>
              </a:ext>
            </a:extLst>
          </p:cNvPr>
          <p:cNvCxnSpPr/>
          <p:nvPr/>
        </p:nvCxnSpPr>
        <p:spPr>
          <a:xfrm flipH="1">
            <a:off x="4977734" y="1713825"/>
            <a:ext cx="148402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C9529-35E4-B042-B810-9723BA70DE42}"/>
              </a:ext>
            </a:extLst>
          </p:cNvPr>
          <p:cNvCxnSpPr/>
          <p:nvPr/>
        </p:nvCxnSpPr>
        <p:spPr>
          <a:xfrm flipH="1">
            <a:off x="4977734" y="2433153"/>
            <a:ext cx="148402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14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5C44E5-1360-C740-AF39-3086AAEC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contextlib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B45CF-0D77-E84A-8A8F-35A48FAF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</a:t>
            </a:r>
            <a:r>
              <a:rPr lang="en-US" b="1" dirty="0"/>
              <a:t>@</a:t>
            </a:r>
            <a:r>
              <a:rPr lang="en-US" b="1" dirty="0" err="1"/>
              <a:t>contextmanager</a:t>
            </a:r>
            <a:r>
              <a:rPr lang="en-US" b="1" dirty="0"/>
              <a:t> </a:t>
            </a:r>
            <a:r>
              <a:rPr lang="en-US" i="1" dirty="0"/>
              <a:t>decorator</a:t>
            </a:r>
          </a:p>
          <a:p>
            <a:r>
              <a:rPr lang="en-US" dirty="0"/>
              <a:t>Behaves as if you defined a class with </a:t>
            </a:r>
            <a:r>
              <a:rPr lang="en-US" b="1" dirty="0"/>
              <a:t>__enter__ </a:t>
            </a:r>
            <a:r>
              <a:rPr lang="en-US" dirty="0"/>
              <a:t>and </a:t>
            </a:r>
            <a:r>
              <a:rPr lang="en-US" b="1" dirty="0"/>
              <a:t>__exit__</a:t>
            </a:r>
            <a:endParaRPr lang="en-US" dirty="0"/>
          </a:p>
          <a:p>
            <a:r>
              <a:rPr lang="en-US" dirty="0"/>
              <a:t>You just write a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Not a class!</a:t>
            </a:r>
          </a:p>
          <a:p>
            <a:pPr lvl="1"/>
            <a:r>
              <a:rPr lang="en-US" dirty="0"/>
              <a:t>Yield in a </a:t>
            </a:r>
            <a:r>
              <a:rPr lang="en-US" b="1" dirty="0"/>
              <a:t>try</a:t>
            </a:r>
            <a:r>
              <a:rPr lang="en-US" dirty="0"/>
              <a:t>/</a:t>
            </a:r>
            <a:r>
              <a:rPr lang="en-US" b="1" dirty="0"/>
              <a:t>finally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The generator is only called </a:t>
            </a:r>
            <a:r>
              <a:rPr lang="en-US" b="1" dirty="0"/>
              <a:t>once</a:t>
            </a:r>
            <a:r>
              <a:rPr lang="en-US" dirty="0"/>
              <a:t> to initialize the context</a:t>
            </a:r>
          </a:p>
          <a:p>
            <a:pPr lvl="2"/>
            <a:r>
              <a:rPr lang="en-US" dirty="0"/>
              <a:t>Like </a:t>
            </a:r>
            <a:r>
              <a:rPr lang="en-US" b="1" dirty="0"/>
              <a:t>__enter__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finally</a:t>
            </a:r>
            <a:r>
              <a:rPr lang="en-US" dirty="0"/>
              <a:t> code is called when leaving the context</a:t>
            </a:r>
          </a:p>
          <a:p>
            <a:pPr lvl="2"/>
            <a:r>
              <a:rPr lang="en-US" dirty="0"/>
              <a:t>Like </a:t>
            </a:r>
            <a:r>
              <a:rPr lang="en-US" b="1" dirty="0"/>
              <a:t>__exit__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D5D59-DE61-AA4B-8EC9-93CFCD4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78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018" y="295729"/>
            <a:ext cx="6269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A22FF"/>
                </a:solidFill>
                <a:latin typeface="Andale Mono" panose="020B0509000000000004" pitchFamily="49" charset="0"/>
              </a:rPr>
              <a:t>@</a:t>
            </a:r>
            <a:r>
              <a:rPr lang="en-US" sz="1600" dirty="0" err="1">
                <a:solidFill>
                  <a:srgbClr val="AA22FF"/>
                </a:solidFill>
                <a:latin typeface="Andale Mono" panose="020B0509000000000004" pitchFamily="49" charset="0"/>
              </a:rPr>
              <a:t>contextlib.contextmanager</a:t>
            </a:r>
            <a:endParaRPr lang="en-US" sz="1600" dirty="0">
              <a:solidFill>
                <a:srgbClr val="AA22FF"/>
              </a:solidFill>
              <a:latin typeface="Andale Mono" panose="020B05090000000000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def 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my_file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fname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the_file</a:t>
            </a:r>
            <a:r>
              <a:rPr lang="en-US" sz="1600" dirty="0"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open(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fname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print(f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"{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fname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 opened")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try: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yield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the_file</a:t>
            </a:r>
            <a:endParaRPr lang="en-US" sz="1600" b="1" dirty="0">
              <a:solidFill>
                <a:srgbClr val="008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finally: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dirty="0" err="1">
                <a:latin typeface="Andale Mono" panose="020B0509000000000004" pitchFamily="49" charset="0"/>
              </a:rPr>
              <a:t>the_file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.close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print(f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"{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fname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 closed")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5038" y="3789659"/>
            <a:ext cx="4301924" cy="20621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with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my_file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')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as f: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f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"processing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 {</a:t>
            </a:r>
            <a:r>
              <a:rPr lang="en-US" sz="1600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f.name</a:t>
            </a:r>
            <a:r>
              <a:rPr lang="en-US" sz="1600" b="1" dirty="0">
                <a:solidFill>
                  <a:srgbClr val="BA2121"/>
                </a:solidFill>
                <a:latin typeface="Andale Mono" panose="020B0509000000000004" pitchFamily="49" charset="0"/>
              </a:rPr>
              <a:t>}")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'''Output:</a:t>
            </a:r>
          </a:p>
          <a:p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 opened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processing </a:t>
            </a:r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endParaRPr lang="en-US" sz="1600" i="1" dirty="0">
              <a:solidFill>
                <a:srgbClr val="BA2121"/>
              </a:solidFill>
              <a:latin typeface="Andale Mono" panose="020B0509000000000004" pitchFamily="49" charset="0"/>
            </a:endParaRPr>
          </a:p>
          <a:p>
            <a:r>
              <a:rPr lang="en-US" sz="1600" i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Strings.txt</a:t>
            </a:r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 closed</a:t>
            </a:r>
          </a:p>
          <a:p>
            <a:r>
              <a:rPr lang="en-US" sz="1600" i="1" dirty="0">
                <a:solidFill>
                  <a:srgbClr val="BA2121"/>
                </a:solidFill>
                <a:latin typeface="Andale Mono" panose="020B0509000000000004" pitchFamily="49" charset="0"/>
              </a:rPr>
              <a:t>'''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C9529-35E4-B042-B810-9723BA70DE42}"/>
              </a:ext>
            </a:extLst>
          </p:cNvPr>
          <p:cNvCxnSpPr/>
          <p:nvPr/>
        </p:nvCxnSpPr>
        <p:spPr>
          <a:xfrm flipH="1">
            <a:off x="3679286" y="1692489"/>
            <a:ext cx="148402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3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and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defined immediately inside the class are static</a:t>
            </a:r>
          </a:p>
          <a:p>
            <a:pPr lvl="1"/>
            <a:r>
              <a:rPr lang="en-US" dirty="0"/>
              <a:t>they belong to the </a:t>
            </a:r>
            <a:r>
              <a:rPr lang="en-US" b="1" dirty="0"/>
              <a:t>class object</a:t>
            </a:r>
          </a:p>
          <a:p>
            <a:r>
              <a:rPr lang="en-US" dirty="0"/>
              <a:t>Static methods require the </a:t>
            </a:r>
            <a:r>
              <a:rPr lang="en-US" b="1" dirty="0"/>
              <a:t>@</a:t>
            </a:r>
            <a:r>
              <a:rPr lang="en-US" b="1" dirty="0" err="1"/>
              <a:t>staticmethod</a:t>
            </a:r>
            <a:r>
              <a:rPr lang="en-US" b="1" dirty="0"/>
              <a:t> </a:t>
            </a:r>
            <a:r>
              <a:rPr lang="en-US" dirty="0"/>
              <a:t>decorator</a:t>
            </a:r>
          </a:p>
          <a:p>
            <a:pPr lvl="1"/>
            <a:r>
              <a:rPr lang="en-US" dirty="0"/>
              <a:t>they receive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b="1" dirty="0"/>
              <a:t>self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Must be called with an instance or the singleton class object</a:t>
            </a:r>
          </a:p>
          <a:p>
            <a:r>
              <a:rPr lang="en-US" dirty="0"/>
              <a:t>Adding </a:t>
            </a:r>
            <a:r>
              <a:rPr lang="en-US" b="1" dirty="0" err="1"/>
              <a:t>get_num_accounts</a:t>
            </a:r>
            <a:r>
              <a:rPr lang="en-US" dirty="0"/>
              <a:t> to </a:t>
            </a:r>
            <a:r>
              <a:rPr lang="en-US" b="1" dirty="0"/>
              <a:t>Account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staticmethod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get_num_accounts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():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Account.num_accounts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305107" y="4848447"/>
            <a:ext cx="1041991" cy="372139"/>
          </a:xfrm>
          <a:prstGeom prst="wedgeRoundRectCallout">
            <a:avLst>
              <a:gd name="adj1" fmla="val -188907"/>
              <a:gd name="adj2" fmla="val 72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 </a:t>
            </a:r>
            <a:r>
              <a:rPr lang="en-US" b="1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5490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b="1" dirty="0"/>
              <a:t>__slots__</a:t>
            </a:r>
            <a:r>
              <a:rPr dirty="0"/>
              <a:t> Attribute</a:t>
            </a:r>
          </a:p>
        </p:txBody>
      </p:sp>
      <p:sp>
        <p:nvSpPr>
          <p:cNvPr id="438" name="Shape 438"/>
          <p:cNvSpPr>
            <a:spLocks noGrp="1"/>
          </p:cNvSpPr>
          <p:nvPr>
            <p:ph type="body" sz="quarter" idx="1"/>
          </p:nvPr>
        </p:nvSpPr>
        <p:spPr>
          <a:xfrm>
            <a:off x="1708602" y="2541346"/>
            <a:ext cx="8643938" cy="935501"/>
          </a:xfrm>
          <a:prstGeom prst="rect">
            <a:avLst/>
          </a:prstGeom>
        </p:spPr>
        <p:txBody>
          <a:bodyPr/>
          <a:lstStyle/>
          <a:p>
            <a:r>
              <a:rPr dirty="0"/>
              <a:t>Limits the attributes an object can have</a:t>
            </a:r>
            <a:r>
              <a:rPr lang="en-US" dirty="0"/>
              <a:t> (and is more efficient)</a:t>
            </a:r>
            <a:endParaRPr dirty="0"/>
          </a:p>
          <a:p>
            <a:r>
              <a:rPr dirty="0"/>
              <a:t>Uncomment line </a:t>
            </a:r>
            <a:r>
              <a:rPr lang="en-US" dirty="0"/>
              <a:t>3</a:t>
            </a:r>
            <a:r>
              <a:rPr dirty="0"/>
              <a:t> below:</a:t>
            </a:r>
          </a:p>
        </p:txBody>
      </p:sp>
      <p:sp>
        <p:nvSpPr>
          <p:cNvPr id="439" name="Shape 4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173632" y="3410602"/>
            <a:ext cx="6724055" cy="3088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slots.py</a:t>
            </a:r>
            <a:endParaRPr lang="en-US" sz="1600" i="1" dirty="0">
              <a:solidFill>
                <a:srgbClr val="4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C:</a:t>
            </a:r>
          </a:p>
          <a:p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	__slots__ = ['</a:t>
            </a:r>
            <a:r>
              <a:rPr lang="en-US" sz="1600" i="1" dirty="0" err="1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foo','bar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.foo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0</a:t>
            </a:r>
          </a:p>
          <a:p>
            <a:r>
              <a:rPr lang="nb-NO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nb-NO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self</a:t>
            </a:r>
            <a:r>
              <a:rPr lang="nb-NO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.bar</a:t>
            </a:r>
            <a:r>
              <a:rPr lang="nb-NO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 = 1</a:t>
            </a:r>
          </a:p>
          <a:p>
            <a:endParaRPr lang="nb-NO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mr-IN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= C()</a:t>
            </a:r>
          </a:p>
          <a:p>
            <a:r>
              <a:rPr lang="mr-IN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c.x</a:t>
            </a:r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= 2</a:t>
            </a:r>
          </a:p>
          <a:p>
            <a:r>
              <a:rPr lang="it-IT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it-IT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c.foo</a:t>
            </a:r>
            <a:r>
              <a:rPr lang="it-IT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it-IT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c.bar</a:t>
            </a:r>
            <a:r>
              <a:rPr lang="it-IT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it-IT" sz="1600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c.x</a:t>
            </a:r>
            <a:r>
              <a:rPr lang="it-IT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)		# 0 1 2</a:t>
            </a:r>
          </a:p>
          <a:p>
            <a:r>
              <a:rPr lang="mr-IN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767243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Data in Python Classes</a:t>
            </a:r>
            <a:br>
              <a:rPr lang="en-US" dirty="0"/>
            </a:br>
            <a:r>
              <a:rPr lang="en-US" sz="2000" i="1" dirty="0"/>
              <a:t>Not Often Done (wreaks havoc with </a:t>
            </a:r>
            <a:r>
              <a:rPr lang="en-US" sz="2000" b="1" i="1" dirty="0"/>
              <a:t>inheritance</a:t>
            </a:r>
            <a:r>
              <a:rPr lang="en-US" sz="2000" i="1" dirty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do it!</a:t>
            </a:r>
          </a:p>
          <a:p>
            <a:r>
              <a:rPr lang="en-US" dirty="0"/>
              <a:t>But can use </a:t>
            </a:r>
            <a:r>
              <a:rPr lang="en-US" i="1" dirty="0"/>
              <a:t>name mangling</a:t>
            </a:r>
          </a:p>
          <a:p>
            <a:r>
              <a:rPr lang="en-US" dirty="0"/>
              <a:t>Precede with 2 underscores   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</a:p>
          <a:p>
            <a:pPr lvl="1"/>
            <a:r>
              <a:rPr lang="mr-IN" sz="1400" b="1" dirty="0"/>
              <a:t>&gt;&gt;&gt; </a:t>
            </a:r>
            <a:r>
              <a:rPr lang="mr-IN" sz="1400" b="1" dirty="0" err="1"/>
              <a:t>c</a:t>
            </a:r>
            <a:r>
              <a:rPr lang="mr-IN" sz="1400" b="1" dirty="0"/>
              <a:t>._C__</a:t>
            </a:r>
            <a:r>
              <a:rPr lang="mr-IN" sz="1400" b="1" dirty="0" err="1"/>
              <a:t>x</a:t>
            </a:r>
            <a:endParaRPr lang="mr-IN" sz="1400" b="1" dirty="0"/>
          </a:p>
          <a:p>
            <a:pPr lvl="1"/>
            <a:r>
              <a:rPr lang="mr-IN" sz="1400" b="1" dirty="0"/>
              <a:t>0</a:t>
            </a:r>
          </a:p>
          <a:p>
            <a:pPr lvl="1"/>
            <a:r>
              <a:rPr lang="mr-IN" sz="1400" b="1" dirty="0"/>
              <a:t>&gt;&gt;&gt; </a:t>
            </a:r>
            <a:r>
              <a:rPr lang="mr-IN" sz="1400" b="1" dirty="0" err="1"/>
              <a:t>c</a:t>
            </a:r>
            <a:r>
              <a:rPr lang="mr-IN" sz="1400" b="1" dirty="0"/>
              <a:t>._C__</a:t>
            </a:r>
            <a:r>
              <a:rPr lang="mr-IN" sz="1400" b="1" dirty="0" err="1"/>
              <a:t>y</a:t>
            </a:r>
            <a:endParaRPr lang="mr-IN" sz="1400" b="1" dirty="0"/>
          </a:p>
          <a:p>
            <a:pPr lvl="1"/>
            <a:r>
              <a:rPr lang="en-US" sz="1400" b="1" dirty="0"/>
              <a:t>1</a:t>
            </a:r>
            <a:r>
              <a:rPr lang="mr-IN" sz="1400" b="1" dirty="0"/>
              <a:t> 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7028" y="2603500"/>
            <a:ext cx="608550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class C: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__x = 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__(self):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   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self.__y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c = C()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(c)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C__y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(C)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mappingproxy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({'__module__': '__main__', '_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C__x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0, '__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__': &lt;function C.__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 at 0x1022a1840&gt;, '__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__': &lt;attribute '__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__' of 'C' objects&gt;, '__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weakref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__': &lt;attribute '__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weakref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__' of 'C' objects&gt;, '__doc__': None})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12968</TotalTime>
  <Words>5236</Words>
  <Application>Microsoft Macintosh PowerPoint</Application>
  <PresentationFormat>Widescreen</PresentationFormat>
  <Paragraphs>824</Paragraphs>
  <Slides>67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Andale Mono</vt:lpstr>
      <vt:lpstr>Arial</vt:lpstr>
      <vt:lpstr>Calibri</vt:lpstr>
      <vt:lpstr>Cambria Math</vt:lpstr>
      <vt:lpstr>Century Gothic</vt:lpstr>
      <vt:lpstr>Courier</vt:lpstr>
      <vt:lpstr>Courier New</vt:lpstr>
      <vt:lpstr>Helvetica</vt:lpstr>
      <vt:lpstr>Wingdings 3</vt:lpstr>
      <vt:lpstr>Ion Boardroom</vt:lpstr>
      <vt:lpstr>Classes</vt:lpstr>
      <vt:lpstr>Agenda</vt:lpstr>
      <vt:lpstr>Class Objects and Attributes</vt:lpstr>
      <vt:lpstr>Using Account</vt:lpstr>
      <vt:lpstr>Qualification and Call Equivalence</vt:lpstr>
      <vt:lpstr>Sorting Objects with operator.attrgetter From Python Cookbook</vt:lpstr>
      <vt:lpstr>Static Data and Methods</vt:lpstr>
      <vt:lpstr>The __slots__ Attribute</vt:lpstr>
      <vt:lpstr>Hiding Data in Python Classes Not Often Done (wreaks havoc with inheritance)</vt:lpstr>
      <vt:lpstr>PowerPoint Presentation</vt:lpstr>
      <vt:lpstr>Properties</vt:lpstr>
      <vt:lpstr>Property Example</vt:lpstr>
      <vt:lpstr>Inheritance</vt:lpstr>
      <vt:lpstr>Calling the Superclass Constructor Must call it explicitly</vt:lpstr>
      <vt:lpstr>Calling Superclass Methods</vt:lpstr>
      <vt:lpstr>Multiple Inheritance and MRO</vt:lpstr>
      <vt:lpstr>MRO Linearization Algorithm A Recursive Algorithm, L</vt:lpstr>
      <vt:lpstr>A Heterarchy What is the MRO?</vt:lpstr>
      <vt:lpstr>An Illegal Heterarchy</vt:lpstr>
      <vt:lpstr>Multiple Inheritance Rule</vt:lpstr>
      <vt:lpstr>super and Multiple Inheritance</vt:lpstr>
      <vt:lpstr>Another Hierarchy</vt:lpstr>
      <vt:lpstr>Adding Methods Dynamically Adding an Instance Method to a Class</vt:lpstr>
      <vt:lpstr>Using Methods as Normal Functions “Unbound Methods” (an alias for a method in a class)</vt:lpstr>
      <vt:lpstr>Bound Methods Attaching an object to a method</vt:lpstr>
      <vt:lpstr>Bound Methods in a GUI</vt:lpstr>
      <vt:lpstr>Types of Methods</vt:lpstr>
      <vt:lpstr>Class Methods</vt:lpstr>
      <vt:lpstr>Counting Subclass Instances Illustrates Class Methods</vt:lpstr>
      <vt:lpstr>Bound Class Methods</vt:lpstr>
      <vt:lpstr>Operator Overloading</vt:lpstr>
      <vt:lpstr>Numeric Operators</vt:lpstr>
      <vt:lpstr>PowerPoint Presentation</vt:lpstr>
      <vt:lpstr>Indexing Your Objects</vt:lpstr>
      <vt:lpstr>Indexing Example</vt:lpstr>
      <vt:lpstr>Indexing Example</vt:lpstr>
      <vt:lpstr>Iteration</vt:lpstr>
      <vt:lpstr>Using __iter__</vt:lpstr>
      <vt:lpstr>PowerPoint Presentation</vt:lpstr>
      <vt:lpstr>PowerPoint Presentation</vt:lpstr>
      <vt:lpstr>Defining Your Own Iterators</vt:lpstr>
      <vt:lpstr>__iter__ With a Generator</vt:lpstr>
      <vt:lpstr>__iter__ with a Generator Comprehension</vt:lpstr>
      <vt:lpstr>Iterator Invalidation</vt:lpstr>
      <vt:lpstr>Overloading __call__</vt:lpstr>
      <vt:lpstr>Decorator Objects</vt:lpstr>
      <vt:lpstr>Function vs. Object Decorators</vt:lpstr>
      <vt:lpstr>Currying with a Decorator Object For the Stout of Heart</vt:lpstr>
      <vt:lpstr>Class Decorators Decorating a Class (not a Function)</vt:lpstr>
      <vt:lpstr>Abstract Base Classes</vt:lpstr>
      <vt:lpstr>ABC Example</vt:lpstr>
      <vt:lpstr>Abstract Classes </vt:lpstr>
      <vt:lpstr>Which Method is Called?</vt:lpstr>
      <vt:lpstr>An Animal Hierarchy</vt:lpstr>
      <vt:lpstr>A Case Study A Rewards Program</vt:lpstr>
      <vt:lpstr>Design Steps</vt:lpstr>
      <vt:lpstr>CRC Cards</vt:lpstr>
      <vt:lpstr>PowerPoint Presentation</vt:lpstr>
      <vt:lpstr>Case Study 2 A Pet Store Chain </vt:lpstr>
      <vt:lpstr>A Sample Run</vt:lpstr>
      <vt:lpstr>PowerPoint Presentation</vt:lpstr>
      <vt:lpstr>Data Classes</vt:lpstr>
      <vt:lpstr>Context Managers “Deterministic Destruction”</vt:lpstr>
      <vt:lpstr>Defining Context Managers</vt:lpstr>
      <vt:lpstr>PowerPoint Presentation</vt:lpstr>
      <vt:lpstr>contextlib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502</cp:revision>
  <dcterms:created xsi:type="dcterms:W3CDTF">2017-01-07T20:37:14Z</dcterms:created>
  <dcterms:modified xsi:type="dcterms:W3CDTF">2021-12-28T21:50:56Z</dcterms:modified>
</cp:coreProperties>
</file>