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7F25FE-995E-644D-9EE9-5AFB28254E05}">
          <p14:sldIdLst>
            <p14:sldId id="256"/>
            <p14:sldId id="257"/>
            <p14:sldId id="258"/>
            <p14:sldId id="259"/>
            <p14:sldId id="260"/>
            <p14:sldId id="263"/>
            <p14:sldId id="261"/>
            <p14:sldId id="264"/>
            <p14:sldId id="262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14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E5E07-B2D3-2E4C-9408-91F2AF66CC3A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0D39C-41D9-7544-9903-5B9C3B0E4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72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some of these in live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40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80D332AD-2FD2-4B46-B8BF-351823B737C9}" type="datetime1">
              <a:rPr lang="en-US" smtClean="0"/>
              <a:t>12/29/21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8CDD-68C3-E944-BDFE-D9E6A7DB753C}" type="datetime1">
              <a:rPr lang="en-US" smtClean="0"/>
              <a:t>12/29/21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B1A2-86EF-3C4E-853D-3C3EA79250CF}" type="datetime1">
              <a:rPr lang="en-US" smtClean="0"/>
              <a:t>12/29/21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2F29-1BB8-A743-893C-F32D6DE30912}" type="datetime1">
              <a:rPr lang="en-US" smtClean="0"/>
              <a:t>12/29/21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E954-2DF1-624F-86A1-C5EE6CF703F9}" type="datetime1">
              <a:rPr lang="en-US" smtClean="0"/>
              <a:t>12/29/21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6408-5A08-4E40-9B74-BAD2D4450E7B}" type="datetime1">
              <a:rPr lang="en-US" smtClean="0"/>
              <a:t>12/29/21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C36F-1222-254A-B327-35CFA63AACC5}" type="datetime1">
              <a:rPr lang="en-US" smtClean="0"/>
              <a:t>12/29/21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C6D7-34C1-4E4F-BE80-B76AD22F2F0F}" type="datetime1">
              <a:rPr lang="en-US" smtClean="0"/>
              <a:t>12/29/21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DC79-D1B6-2F49-A5D6-589F5580DC1B}" type="datetime1">
              <a:rPr lang="en-US" smtClean="0"/>
              <a:t>12/29/21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3B71-35B9-F747-914A-BAAA473EFBFA}" type="datetime1">
              <a:rPr lang="en-US" smtClean="0"/>
              <a:t>12/29/21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E693-6D44-D547-A4E3-7D3849C285EF}" type="datetime1">
              <a:rPr lang="en-US" smtClean="0"/>
              <a:t>12/29/21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75DD-44D5-8244-BBF2-11F9D3F182CC}" type="datetime1">
              <a:rPr lang="en-US" smtClean="0"/>
              <a:t>12/29/21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BA88-36CE-CC45-B14A-CD51D55898FB}" type="datetime1">
              <a:rPr lang="en-US" smtClean="0"/>
              <a:t>12/29/21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9019-CC16-4E41-8280-FD2FDE9E8579}" type="datetime1">
              <a:rPr lang="en-US" smtClean="0"/>
              <a:t>12/29/21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597C-6998-C845-B7A2-3839F307D7D2}" type="datetime1">
              <a:rPr lang="en-US" smtClean="0"/>
              <a:t>12/29/21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B4E9-39A9-EB42-A208-1C53DF029851}" type="datetime1">
              <a:rPr lang="en-US" smtClean="0"/>
              <a:t>12/29/21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2C3D-DD00-AE40-B25D-5342DCE2173C}" type="datetime1">
              <a:rPr lang="en-US" smtClean="0"/>
              <a:t>12/29/21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AF8AD7-9923-B942-A541-7E0C85D218F4}" type="datetime1">
              <a:rPr lang="en-US" smtClean="0"/>
              <a:t>12/29/21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2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2"/>
            <a:ext cx="8825658" cy="2677648"/>
          </a:xfrm>
        </p:spPr>
        <p:txBody>
          <a:bodyPr/>
          <a:lstStyle/>
          <a:p>
            <a:r>
              <a:rPr lang="en-US" dirty="0"/>
              <a:t>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3270 — Chapter 10</a:t>
            </a:r>
          </a:p>
        </p:txBody>
      </p:sp>
    </p:spTree>
    <p:extLst>
      <p:ext uri="{BB962C8B-B14F-4D97-AF65-F5344CB8AC3E}">
        <p14:creationId xmlns:p14="http://schemas.microsoft.com/office/powerpoint/2010/main" val="64113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Buffered communication channels between processes</a:t>
            </a:r>
          </a:p>
          <a:p>
            <a:pPr lvl="1"/>
            <a:r>
              <a:rPr lang="en-US" dirty="0"/>
              <a:t>FIFO (basically a queue provided by the OS)</a:t>
            </a:r>
          </a:p>
          <a:p>
            <a:r>
              <a:rPr lang="en-US" dirty="0"/>
              <a:t>Mac/Linux:</a:t>
            </a:r>
          </a:p>
          <a:p>
            <a:pPr lvl="1"/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ls </a:t>
            </a:r>
            <a:r>
              <a:rPr lang="mr-IN" dirty="0">
                <a:latin typeface="Andale Mono" charset="0"/>
                <a:ea typeface="Andale Mono" charset="0"/>
                <a:cs typeface="Andale Mono" charset="0"/>
              </a:rPr>
              <a:t>–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l | more</a:t>
            </a:r>
          </a:p>
          <a:p>
            <a:r>
              <a:rPr lang="en-US" dirty="0"/>
              <a:t>Windows:</a:t>
            </a:r>
          </a:p>
          <a:p>
            <a:pPr lvl="1"/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dir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| more</a:t>
            </a:r>
          </a:p>
          <a:p>
            <a:r>
              <a:rPr lang="en-US" dirty="0"/>
              <a:t>The processes run </a:t>
            </a:r>
            <a:r>
              <a:rPr lang="en-US" i="1" dirty="0"/>
              <a:t>concurrently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443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subprocess</a:t>
            </a:r>
            <a:r>
              <a:rPr lang="en-US" dirty="0"/>
              <a:t>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for launching </a:t>
            </a:r>
            <a:r>
              <a:rPr lang="en-US" b="1" dirty="0"/>
              <a:t>separate processes </a:t>
            </a:r>
            <a:r>
              <a:rPr lang="en-US" dirty="0"/>
              <a:t>and getting their results</a:t>
            </a:r>
          </a:p>
          <a:p>
            <a:pPr lvl="1"/>
            <a:r>
              <a:rPr lang="en-US" dirty="0"/>
              <a:t>Processes run in </a:t>
            </a:r>
            <a:r>
              <a:rPr lang="en-US" b="1" dirty="0"/>
              <a:t>parallel</a:t>
            </a:r>
            <a:r>
              <a:rPr lang="en-US" dirty="0"/>
              <a:t> on </a:t>
            </a:r>
            <a:r>
              <a:rPr lang="en-US"/>
              <a:t>a multi-CPU </a:t>
            </a:r>
            <a:r>
              <a:rPr lang="en-US" dirty="0"/>
              <a:t>machine</a:t>
            </a:r>
          </a:p>
          <a:p>
            <a:r>
              <a:rPr lang="en-US" b="1" dirty="0"/>
              <a:t>run				</a:t>
            </a:r>
            <a:r>
              <a:rPr lang="en-US" dirty="0"/>
              <a:t>(just runs; process’ output is written to </a:t>
            </a:r>
            <a:r>
              <a:rPr lang="en-US" b="1" dirty="0" err="1"/>
              <a:t>stdout</a:t>
            </a:r>
            <a:r>
              <a:rPr lang="en-US" dirty="0"/>
              <a:t>)</a:t>
            </a:r>
            <a:endParaRPr lang="en-US" b="1" dirty="0"/>
          </a:p>
          <a:p>
            <a:r>
              <a:rPr lang="en-US" b="1" dirty="0" err="1"/>
              <a:t>check_output</a:t>
            </a:r>
            <a:r>
              <a:rPr lang="en-US" b="1" dirty="0"/>
              <a:t>	</a:t>
            </a:r>
            <a:r>
              <a:rPr lang="en-US" dirty="0"/>
              <a:t>(returns the bytes the process wrote to </a:t>
            </a:r>
            <a:r>
              <a:rPr lang="en-US" b="1" dirty="0" err="1"/>
              <a:t>stdout</a:t>
            </a:r>
            <a:r>
              <a:rPr lang="en-US" dirty="0"/>
              <a:t>)</a:t>
            </a:r>
            <a:endParaRPr lang="en-US" b="1" dirty="0"/>
          </a:p>
          <a:p>
            <a:r>
              <a:rPr lang="en-US" b="1" dirty="0"/>
              <a:t>call 				</a:t>
            </a:r>
            <a:r>
              <a:rPr lang="en-US" dirty="0"/>
              <a:t>(returns only the process’ </a:t>
            </a:r>
            <a:r>
              <a:rPr lang="en-US" i="1" dirty="0"/>
              <a:t>return code</a:t>
            </a:r>
            <a:r>
              <a:rPr lang="en-US" dirty="0"/>
              <a:t>)</a:t>
            </a:r>
            <a:endParaRPr lang="en-US" b="1" dirty="0"/>
          </a:p>
          <a:p>
            <a:r>
              <a:rPr lang="en-US" b="1" dirty="0" err="1">
                <a:solidFill>
                  <a:schemeClr val="tx1"/>
                </a:solidFill>
              </a:rPr>
              <a:t>Popen</a:t>
            </a:r>
            <a:r>
              <a:rPr lang="en-US" b="1" dirty="0"/>
              <a:t>			</a:t>
            </a:r>
            <a:r>
              <a:rPr lang="en-US" dirty="0"/>
              <a:t>(launches processes </a:t>
            </a:r>
            <a:r>
              <a:rPr lang="en-US" i="1" dirty="0"/>
              <a:t>asynchronously</a:t>
            </a:r>
            <a:r>
              <a:rPr lang="en-US" dirty="0"/>
              <a:t> 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254056" y="5513941"/>
            <a:ext cx="2627453" cy="370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</a:t>
            </a:r>
            <a:r>
              <a:rPr lang="en-US" i="1" dirty="0" err="1"/>
              <a:t>subsamples.py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37104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sys</a:t>
            </a:r>
            <a:r>
              <a:rPr lang="en-US" dirty="0"/>
              <a:t>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/>
              <a:t>argv</a:t>
            </a:r>
            <a:endParaRPr lang="en-US" b="1" dirty="0"/>
          </a:p>
          <a:p>
            <a:r>
              <a:rPr lang="en-US" b="1" dirty="0"/>
              <a:t>path</a:t>
            </a:r>
            <a:r>
              <a:rPr lang="en-US" dirty="0"/>
              <a:t> 					(for Python itself)</a:t>
            </a:r>
            <a:endParaRPr lang="en-US" b="1" dirty="0"/>
          </a:p>
          <a:p>
            <a:r>
              <a:rPr lang="en-US" b="1" dirty="0" err="1"/>
              <a:t>stdin</a:t>
            </a:r>
            <a:r>
              <a:rPr lang="en-US" dirty="0"/>
              <a:t>, </a:t>
            </a:r>
            <a:r>
              <a:rPr lang="en-US" b="1" dirty="0" err="1"/>
              <a:t>stdout</a:t>
            </a:r>
            <a:r>
              <a:rPr lang="en-US" dirty="0"/>
              <a:t>, </a:t>
            </a:r>
            <a:r>
              <a:rPr lang="en-US" b="1" dirty="0" err="1"/>
              <a:t>stderr</a:t>
            </a:r>
            <a:r>
              <a:rPr lang="en-US" dirty="0"/>
              <a:t>	(See </a:t>
            </a:r>
            <a:r>
              <a:rPr lang="en-US" i="1" dirty="0" err="1"/>
              <a:t>redir.py</a:t>
            </a:r>
            <a:r>
              <a:rPr lang="en-US" dirty="0"/>
              <a:t>)</a:t>
            </a:r>
          </a:p>
          <a:p>
            <a:r>
              <a:rPr lang="en-US" b="1" dirty="0" err="1"/>
              <a:t>exec_prefix</a:t>
            </a:r>
            <a:endParaRPr lang="en-US" b="1" dirty="0"/>
          </a:p>
          <a:p>
            <a:r>
              <a:rPr lang="en-US" b="1" dirty="0"/>
              <a:t>executable</a:t>
            </a:r>
          </a:p>
          <a:p>
            <a:r>
              <a:rPr lang="en-US" b="1" dirty="0" err="1"/>
              <a:t>float_info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err="1"/>
              <a:t>byteorder</a:t>
            </a:r>
            <a:endParaRPr lang="en-US" b="1" dirty="0"/>
          </a:p>
          <a:p>
            <a:r>
              <a:rPr lang="en-US" b="1" dirty="0"/>
              <a:t>platform</a:t>
            </a:r>
          </a:p>
          <a:p>
            <a:r>
              <a:rPr lang="en-US" b="1" dirty="0" err="1"/>
              <a:t>version_info</a:t>
            </a:r>
            <a:endParaRPr lang="en-US" b="1" dirty="0"/>
          </a:p>
          <a:p>
            <a:r>
              <a:rPr lang="en-US" b="1" dirty="0" err="1"/>
              <a:t>exc_info</a:t>
            </a:r>
            <a:r>
              <a:rPr lang="en-US" dirty="0"/>
              <a:t>( )</a:t>
            </a:r>
          </a:p>
          <a:p>
            <a:r>
              <a:rPr lang="en-US" b="1" dirty="0" err="1"/>
              <a:t>getsizeof</a:t>
            </a:r>
            <a:r>
              <a:rPr lang="en-US" dirty="0"/>
              <a:t>(&lt;</a:t>
            </a:r>
            <a:r>
              <a:rPr lang="en-US" dirty="0" err="1"/>
              <a:t>obj</a:t>
            </a:r>
            <a:r>
              <a:rPr lang="en-US" dirty="0"/>
              <a:t>&gt;)</a:t>
            </a:r>
          </a:p>
          <a:p>
            <a:r>
              <a:rPr lang="en-US" b="1" dirty="0"/>
              <a:t>exit</a:t>
            </a:r>
            <a:r>
              <a:rPr lang="en-US" dirty="0"/>
              <a:t>([&lt;code&gt;])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079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time</a:t>
            </a:r>
            <a:r>
              <a:rPr lang="en-US" dirty="0"/>
              <a:t> Module</a:t>
            </a:r>
            <a:br>
              <a:rPr lang="en-US" dirty="0"/>
            </a:br>
            <a:r>
              <a:rPr lang="en-US" sz="2000" i="1" dirty="0"/>
              <a:t>A vintage module</a:t>
            </a:r>
            <a:endParaRPr lang="en-US" i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asctime</a:t>
            </a:r>
            <a:endParaRPr lang="en-US" dirty="0"/>
          </a:p>
          <a:p>
            <a:r>
              <a:rPr lang="en-US" b="1" dirty="0"/>
              <a:t>clock</a:t>
            </a:r>
          </a:p>
          <a:p>
            <a:r>
              <a:rPr lang="en-US" dirty="0" err="1"/>
              <a:t>ctime</a:t>
            </a:r>
            <a:endParaRPr lang="en-US" dirty="0"/>
          </a:p>
          <a:p>
            <a:r>
              <a:rPr lang="en-US" dirty="0" err="1"/>
              <a:t>localtime</a:t>
            </a:r>
            <a:endParaRPr lang="en-US" dirty="0"/>
          </a:p>
          <a:p>
            <a:r>
              <a:rPr lang="en-US" dirty="0" err="1"/>
              <a:t>mktime</a:t>
            </a:r>
            <a:endParaRPr lang="en-US" dirty="0"/>
          </a:p>
          <a:p>
            <a:r>
              <a:rPr lang="en-US" b="1" dirty="0"/>
              <a:t>sleep</a:t>
            </a:r>
          </a:p>
          <a:p>
            <a:r>
              <a:rPr lang="en-US" dirty="0" err="1"/>
              <a:t>strftime</a:t>
            </a:r>
            <a:endParaRPr lang="en-US" dirty="0"/>
          </a:p>
          <a:p>
            <a:r>
              <a:rPr lang="en-US" b="1" dirty="0"/>
              <a:t>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132162" y="3912243"/>
            <a:ext cx="2407534" cy="451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</a:t>
            </a:r>
            <a:r>
              <a:rPr lang="en-US" i="1" dirty="0" err="1"/>
              <a:t>timesample.py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65832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datetime</a:t>
            </a:r>
            <a:r>
              <a:rPr lang="en-US" dirty="0"/>
              <a:t>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Measures years, months, days, hours, seconds, microseconds</a:t>
            </a:r>
          </a:p>
          <a:p>
            <a:r>
              <a:rPr lang="en-US" dirty="0"/>
              <a:t>Has </a:t>
            </a:r>
            <a:r>
              <a:rPr lang="en-US" b="1" dirty="0"/>
              <a:t>date</a:t>
            </a:r>
            <a:r>
              <a:rPr lang="en-US" dirty="0"/>
              <a:t>,</a:t>
            </a:r>
            <a:r>
              <a:rPr lang="en-US" b="1" dirty="0"/>
              <a:t> time</a:t>
            </a:r>
            <a:r>
              <a:rPr lang="en-US" dirty="0"/>
              <a:t>, </a:t>
            </a:r>
            <a:r>
              <a:rPr lang="en-US" b="1" dirty="0" err="1"/>
              <a:t>datetime</a:t>
            </a:r>
            <a:r>
              <a:rPr lang="en-US" dirty="0"/>
              <a:t>, and </a:t>
            </a:r>
            <a:r>
              <a:rPr lang="en-US" b="1" dirty="0" err="1"/>
              <a:t>timedelta</a:t>
            </a:r>
            <a:r>
              <a:rPr lang="en-US" dirty="0"/>
              <a:t> classes</a:t>
            </a:r>
          </a:p>
          <a:p>
            <a:r>
              <a:rPr lang="en-US" dirty="0"/>
              <a:t>Support date/time arithmetic and time zones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421529" y="4143737"/>
            <a:ext cx="2291788" cy="324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</a:t>
            </a:r>
            <a:r>
              <a:rPr lang="en-US" dirty="0" err="1"/>
              <a:t>dtsamples.py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887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timeit</a:t>
            </a:r>
            <a:r>
              <a:rPr lang="en-US" dirty="0"/>
              <a:t>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from command line or inside a Python program</a:t>
            </a:r>
          </a:p>
          <a:p>
            <a:r>
              <a:rPr lang="en-US" dirty="0"/>
              <a:t>Launches a new Python process</a:t>
            </a:r>
          </a:p>
          <a:p>
            <a:r>
              <a:rPr lang="en-US" dirty="0"/>
              <a:t>Tests 1,000,000 times (if inside Python)</a:t>
            </a:r>
          </a:p>
          <a:p>
            <a:pPr lvl="1"/>
            <a:r>
              <a:rPr lang="en-US" dirty="0"/>
              <a:t>10,000 from command line</a:t>
            </a:r>
          </a:p>
          <a:p>
            <a:r>
              <a:rPr lang="en-US" dirty="0"/>
              <a:t>See </a:t>
            </a:r>
            <a:r>
              <a:rPr lang="en-US" i="1" dirty="0" err="1"/>
              <a:t>timeit_sample.py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46248" y="4172293"/>
            <a:ext cx="6489539" cy="160043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$ python3 -m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timeit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400" dirty="0">
                <a:solidFill>
                  <a:srgbClr val="4070A0"/>
                </a:solidFill>
                <a:latin typeface="Andale Mono" charset="0"/>
                <a:ea typeface="Andale Mono" charset="0"/>
                <a:cs typeface="Andale Mono" charset="0"/>
              </a:rPr>
              <a:t>'"-".join(</a:t>
            </a:r>
            <a:r>
              <a:rPr lang="en-US" sz="1400" dirty="0" err="1">
                <a:solidFill>
                  <a:srgbClr val="4070A0"/>
                </a:solidFill>
                <a:latin typeface="Andale Mono" charset="0"/>
                <a:ea typeface="Andale Mono" charset="0"/>
                <a:cs typeface="Andale Mono" charset="0"/>
              </a:rPr>
              <a:t>str</a:t>
            </a:r>
            <a:r>
              <a:rPr lang="en-US" sz="1400" dirty="0">
                <a:solidFill>
                  <a:srgbClr val="4070A0"/>
                </a:solidFill>
                <a:latin typeface="Andale Mono" charset="0"/>
                <a:ea typeface="Andale Mono" charset="0"/>
                <a:cs typeface="Andale Mono" charset="0"/>
              </a:rPr>
              <a:t>(n) for n in range(100))'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</a:t>
            </a:r>
          </a:p>
          <a:p>
            <a:r>
              <a:rPr lang="en-US" sz="1400" dirty="0">
                <a:solidFill>
                  <a:srgbClr val="208050"/>
                </a:solidFill>
                <a:latin typeface="Andale Mono" charset="0"/>
                <a:ea typeface="Andale Mono" charset="0"/>
                <a:cs typeface="Andale Mono" charset="0"/>
              </a:rPr>
              <a:t>10000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loops, best of 3: 30.2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usec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per loop </a:t>
            </a:r>
          </a:p>
          <a:p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$ python3 -m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timeit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400" dirty="0">
                <a:solidFill>
                  <a:srgbClr val="4070A0"/>
                </a:solidFill>
                <a:latin typeface="Andale Mono" charset="0"/>
                <a:ea typeface="Andale Mono" charset="0"/>
                <a:cs typeface="Andale Mono" charset="0"/>
              </a:rPr>
              <a:t>'"-".join([</a:t>
            </a:r>
            <a:r>
              <a:rPr lang="en-US" sz="1400" dirty="0" err="1">
                <a:solidFill>
                  <a:srgbClr val="4070A0"/>
                </a:solidFill>
                <a:latin typeface="Andale Mono" charset="0"/>
                <a:ea typeface="Andale Mono" charset="0"/>
                <a:cs typeface="Andale Mono" charset="0"/>
              </a:rPr>
              <a:t>str</a:t>
            </a:r>
            <a:r>
              <a:rPr lang="en-US" sz="1400" dirty="0">
                <a:solidFill>
                  <a:srgbClr val="4070A0"/>
                </a:solidFill>
                <a:latin typeface="Andale Mono" charset="0"/>
                <a:ea typeface="Andale Mono" charset="0"/>
                <a:cs typeface="Andale Mono" charset="0"/>
              </a:rPr>
              <a:t>(n) for n in range(100)])'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</a:t>
            </a:r>
          </a:p>
          <a:p>
            <a:r>
              <a:rPr lang="en-US" sz="1400" dirty="0">
                <a:solidFill>
                  <a:srgbClr val="208050"/>
                </a:solidFill>
                <a:latin typeface="Andale Mono" charset="0"/>
                <a:ea typeface="Andale Mono" charset="0"/>
                <a:cs typeface="Andale Mono" charset="0"/>
              </a:rPr>
              <a:t>10000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loops, best of 3: 27.5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usec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per loop </a:t>
            </a:r>
          </a:p>
          <a:p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$ python3 -m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timeit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400" dirty="0">
                <a:solidFill>
                  <a:srgbClr val="4070A0"/>
                </a:solidFill>
                <a:latin typeface="Andale Mono" charset="0"/>
                <a:ea typeface="Andale Mono" charset="0"/>
                <a:cs typeface="Andale Mono" charset="0"/>
              </a:rPr>
              <a:t>'"-".join(map(</a:t>
            </a:r>
            <a:r>
              <a:rPr lang="en-US" sz="1400" dirty="0" err="1">
                <a:solidFill>
                  <a:srgbClr val="4070A0"/>
                </a:solidFill>
                <a:latin typeface="Andale Mono" charset="0"/>
                <a:ea typeface="Andale Mono" charset="0"/>
                <a:cs typeface="Andale Mono" charset="0"/>
              </a:rPr>
              <a:t>str</a:t>
            </a:r>
            <a:r>
              <a:rPr lang="en-US" sz="1400" dirty="0">
                <a:solidFill>
                  <a:srgbClr val="4070A0"/>
                </a:solidFill>
                <a:latin typeface="Andale Mono" charset="0"/>
                <a:ea typeface="Andale Mono" charset="0"/>
                <a:cs typeface="Andale Mono" charset="0"/>
              </a:rPr>
              <a:t>, range(100)))'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</a:t>
            </a:r>
          </a:p>
          <a:p>
            <a:r>
              <a:rPr lang="en-US" sz="1400" dirty="0">
                <a:solidFill>
                  <a:srgbClr val="208050"/>
                </a:solidFill>
                <a:latin typeface="Andale Mono" charset="0"/>
                <a:ea typeface="Andale Mono" charset="0"/>
                <a:cs typeface="Andale Mono" charset="0"/>
              </a:rPr>
              <a:t>10000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loops, best of 3: 23.2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usec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per loop</a:t>
            </a:r>
          </a:p>
        </p:txBody>
      </p:sp>
    </p:spTree>
    <p:extLst>
      <p:ext uri="{BB962C8B-B14F-4D97-AF65-F5344CB8AC3E}">
        <p14:creationId xmlns:p14="http://schemas.microsoft.com/office/powerpoint/2010/main" val="50361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O/S Interface (including the File System)</a:t>
            </a:r>
          </a:p>
          <a:p>
            <a:pPr lvl="1"/>
            <a:r>
              <a:rPr lang="en-US" b="1" dirty="0" err="1"/>
              <a:t>os</a:t>
            </a:r>
            <a:r>
              <a:rPr lang="en-US" dirty="0"/>
              <a:t> package</a:t>
            </a:r>
          </a:p>
          <a:p>
            <a:r>
              <a:rPr lang="en-US" dirty="0"/>
              <a:t>File Pathname convenience functions</a:t>
            </a:r>
          </a:p>
          <a:p>
            <a:pPr lvl="1"/>
            <a:r>
              <a:rPr lang="en-US" b="1" dirty="0" err="1"/>
              <a:t>os.path</a:t>
            </a:r>
            <a:r>
              <a:rPr lang="en-US" dirty="0"/>
              <a:t> module</a:t>
            </a:r>
          </a:p>
          <a:p>
            <a:r>
              <a:rPr lang="en-US" dirty="0"/>
              <a:t>Info on your Python Implementation</a:t>
            </a:r>
          </a:p>
          <a:p>
            <a:pPr lvl="1"/>
            <a:r>
              <a:rPr lang="en-US" b="1" dirty="0"/>
              <a:t>sys</a:t>
            </a:r>
            <a:r>
              <a:rPr lang="en-US" dirty="0"/>
              <a:t> module </a:t>
            </a:r>
          </a:p>
          <a:p>
            <a:r>
              <a:rPr lang="en-US" dirty="0"/>
              <a:t>Launching Processes</a:t>
            </a:r>
          </a:p>
          <a:p>
            <a:pPr lvl="1"/>
            <a:r>
              <a:rPr lang="en-US" dirty="0"/>
              <a:t>The </a:t>
            </a:r>
            <a:r>
              <a:rPr lang="en-US" b="1" dirty="0" err="1"/>
              <a:t>subprocess</a:t>
            </a:r>
            <a:r>
              <a:rPr lang="en-US" dirty="0"/>
              <a:t> module</a:t>
            </a:r>
          </a:p>
          <a:p>
            <a:r>
              <a:rPr lang="en-US" dirty="0"/>
              <a:t>The </a:t>
            </a:r>
            <a:r>
              <a:rPr lang="en-US" b="1" dirty="0"/>
              <a:t>time</a:t>
            </a:r>
            <a:r>
              <a:rPr lang="en-US" dirty="0"/>
              <a:t> and </a:t>
            </a:r>
            <a:r>
              <a:rPr lang="en-US" b="1" dirty="0"/>
              <a:t>datetime</a:t>
            </a:r>
            <a:r>
              <a:rPr lang="en-US" dirty="0"/>
              <a:t> modules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92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Nowadays most use Windows, </a:t>
            </a:r>
            <a:r>
              <a:rPr lang="en-US" dirty="0" err="1"/>
              <a:t>MacOS</a:t>
            </a:r>
            <a:r>
              <a:rPr lang="en-US" dirty="0"/>
              <a:t>, or Linux</a:t>
            </a:r>
          </a:p>
          <a:p>
            <a:r>
              <a:rPr lang="en-US" dirty="0"/>
              <a:t>Python provides a </a:t>
            </a:r>
            <a:r>
              <a:rPr lang="en-US" i="1" dirty="0"/>
              <a:t>portable interface </a:t>
            </a:r>
            <a:r>
              <a:rPr lang="en-US" dirty="0"/>
              <a:t>to what is common among them</a:t>
            </a:r>
          </a:p>
          <a:p>
            <a:r>
              <a:rPr lang="en-US" dirty="0"/>
              <a:t>A few </a:t>
            </a:r>
            <a:r>
              <a:rPr lang="en-US" b="1" dirty="0" err="1"/>
              <a:t>os</a:t>
            </a:r>
            <a:r>
              <a:rPr lang="en-US" dirty="0"/>
              <a:t> functions are platform-specific</a:t>
            </a:r>
          </a:p>
          <a:p>
            <a:pPr lvl="1"/>
            <a:r>
              <a:rPr lang="en-US" dirty="0"/>
              <a:t>The online doc specifies their “availability”</a:t>
            </a:r>
          </a:p>
          <a:p>
            <a:r>
              <a:rPr lang="en-US" dirty="0"/>
              <a:t>Everything you learn in CS 3060 (OS Theory) is available through Python</a:t>
            </a:r>
          </a:p>
          <a:p>
            <a:pPr lvl="1"/>
            <a:r>
              <a:rPr lang="en-US" dirty="0"/>
              <a:t>Shell commands, Environmental Variables</a:t>
            </a:r>
          </a:p>
          <a:p>
            <a:pPr lvl="1"/>
            <a:r>
              <a:rPr lang="en-US" dirty="0"/>
              <a:t>Directory Navigation</a:t>
            </a:r>
          </a:p>
          <a:p>
            <a:pPr lvl="1"/>
            <a:r>
              <a:rPr lang="en-US" dirty="0"/>
              <a:t>Launching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5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OS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os.name</a:t>
            </a:r>
            <a:r>
              <a:rPr lang="en-US" dirty="0"/>
              <a:t>, </a:t>
            </a:r>
            <a:r>
              <a:rPr lang="en-US" b="1" dirty="0" err="1"/>
              <a:t>os.uname</a:t>
            </a:r>
            <a:r>
              <a:rPr lang="en-US" b="1" dirty="0"/>
              <a:t>( )</a:t>
            </a:r>
          </a:p>
          <a:p>
            <a:r>
              <a:rPr lang="en-US" dirty="0"/>
              <a:t>Execution environment:</a:t>
            </a:r>
          </a:p>
          <a:p>
            <a:pPr lvl="1"/>
            <a:r>
              <a:rPr lang="en-US" b="1" dirty="0" err="1"/>
              <a:t>os.environ</a:t>
            </a:r>
            <a:endParaRPr lang="en-US" b="1" dirty="0"/>
          </a:p>
          <a:p>
            <a:pPr lvl="1"/>
            <a:r>
              <a:rPr lang="en-US" b="1" dirty="0" err="1"/>
              <a:t>os.get_exec_path</a:t>
            </a:r>
            <a:r>
              <a:rPr lang="en-US" b="1" dirty="0"/>
              <a:t>( )</a:t>
            </a:r>
            <a:r>
              <a:rPr lang="en-US" dirty="0"/>
              <a:t> == </a:t>
            </a:r>
            <a:r>
              <a:rPr lang="en-US" b="1" dirty="0" err="1"/>
              <a:t>os.environ</a:t>
            </a:r>
            <a:r>
              <a:rPr lang="en-US" b="1" dirty="0"/>
              <a:t>[‘PATH’]</a:t>
            </a:r>
          </a:p>
          <a:p>
            <a:r>
              <a:rPr lang="en-US" b="1" dirty="0" err="1"/>
              <a:t>os.getlogin</a:t>
            </a:r>
            <a:r>
              <a:rPr lang="en-US" b="1" dirty="0"/>
              <a:t>( )</a:t>
            </a:r>
          </a:p>
          <a:p>
            <a:r>
              <a:rPr lang="en-US" b="1" dirty="0" err="1"/>
              <a:t>os.getpid</a:t>
            </a:r>
            <a:r>
              <a:rPr lang="en-US" b="1" dirty="0"/>
              <a:t>( )</a:t>
            </a:r>
          </a:p>
          <a:p>
            <a:r>
              <a:rPr lang="en-US" b="1" dirty="0" err="1"/>
              <a:t>cpu_count</a:t>
            </a:r>
            <a:r>
              <a:rPr lang="en-US" b="1" dirty="0"/>
              <a:t>( )</a:t>
            </a:r>
          </a:p>
          <a:p>
            <a:r>
              <a:rPr lang="en-US" b="1" dirty="0"/>
              <a:t>system(&lt;shell </a:t>
            </a:r>
            <a:r>
              <a:rPr lang="en-US" b="1" dirty="0" err="1"/>
              <a:t>cmd</a:t>
            </a:r>
            <a:r>
              <a:rPr lang="en-US" b="1" dirty="0"/>
              <a:t>&gt;)</a:t>
            </a:r>
            <a:r>
              <a:rPr lang="en-US" dirty="0"/>
              <a:t>	(launches a shell command)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27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the File System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getcwd</a:t>
            </a:r>
            <a:endParaRPr lang="en-US" b="1" dirty="0"/>
          </a:p>
          <a:p>
            <a:r>
              <a:rPr lang="en-US" b="1" dirty="0" err="1"/>
              <a:t>listdir</a:t>
            </a:r>
            <a:endParaRPr lang="en-US" b="1" dirty="0"/>
          </a:p>
          <a:p>
            <a:r>
              <a:rPr lang="en-US" b="1" dirty="0" err="1"/>
              <a:t>scandir</a:t>
            </a:r>
            <a:endParaRPr lang="en-US" b="1" dirty="0"/>
          </a:p>
          <a:p>
            <a:r>
              <a:rPr lang="en-US" b="1" dirty="0"/>
              <a:t>walk</a:t>
            </a:r>
          </a:p>
          <a:p>
            <a:r>
              <a:rPr lang="en-US" b="1" dirty="0" err="1"/>
              <a:t>chdir</a:t>
            </a:r>
            <a:endParaRPr lang="en-US" b="1" dirty="0"/>
          </a:p>
          <a:p>
            <a:r>
              <a:rPr lang="en-US" b="1" dirty="0" err="1"/>
              <a:t>mkdir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err="1"/>
              <a:t>makedirs</a:t>
            </a:r>
            <a:endParaRPr lang="en-US" b="1" dirty="0"/>
          </a:p>
          <a:p>
            <a:r>
              <a:rPr lang="en-US" b="1" dirty="0" err="1"/>
              <a:t>rmdir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err="1"/>
              <a:t>removedirs</a:t>
            </a:r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375231" y="4097438"/>
            <a:ext cx="2326512" cy="416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</a:t>
            </a:r>
            <a:r>
              <a:rPr lang="en-US" i="1" dirty="0"/>
              <a:t>ossamples1.py</a:t>
            </a:r>
          </a:p>
        </p:txBody>
      </p:sp>
    </p:spTree>
    <p:extLst>
      <p:ext uri="{BB962C8B-B14F-4D97-AF65-F5344CB8AC3E}">
        <p14:creationId xmlns:p14="http://schemas.microsoft.com/office/powerpoint/2010/main" val="69160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Directories with </a:t>
            </a:r>
            <a:r>
              <a:rPr lang="en-US" b="1" dirty="0" err="1"/>
              <a:t>os.walk</a:t>
            </a:r>
            <a:br>
              <a:rPr lang="en-US" b="1" dirty="0"/>
            </a:br>
            <a:r>
              <a:rPr lang="en-US" sz="2000" i="1" dirty="0"/>
              <a:t>From the Official Documentation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71127" y="2913826"/>
            <a:ext cx="818769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i="1" dirty="0">
                <a:solidFill>
                  <a:srgbClr val="378191"/>
                </a:solidFill>
                <a:latin typeface="Courier" charset="0"/>
              </a:rPr>
              <a:t># Delete everything reachable from the directory named in "top",</a:t>
            </a:r>
            <a:endParaRPr lang="en-US" sz="1600" dirty="0">
              <a:solidFill>
                <a:srgbClr val="378191"/>
              </a:solidFill>
              <a:latin typeface="Courier" charset="0"/>
            </a:endParaRPr>
          </a:p>
          <a:p>
            <a:pPr algn="just"/>
            <a:r>
              <a:rPr lang="en-US" sz="1600" i="1" dirty="0">
                <a:solidFill>
                  <a:srgbClr val="378191"/>
                </a:solidFill>
                <a:latin typeface="Courier" charset="0"/>
              </a:rPr>
              <a:t># assuming there are no symbolic links. Proceeds bottom-up.</a:t>
            </a:r>
            <a:endParaRPr lang="en-US" sz="1600" dirty="0">
              <a:solidFill>
                <a:srgbClr val="378191"/>
              </a:solidFill>
              <a:latin typeface="Courier" charset="0"/>
            </a:endParaRPr>
          </a:p>
          <a:p>
            <a:pPr algn="just"/>
            <a:r>
              <a:rPr lang="en-US" sz="1600" i="1" dirty="0">
                <a:solidFill>
                  <a:srgbClr val="378191"/>
                </a:solidFill>
                <a:latin typeface="Courier" charset="0"/>
              </a:rPr>
              <a:t># </a:t>
            </a:r>
            <a:r>
              <a:rPr lang="en-US" sz="1600" b="1" i="1" dirty="0">
                <a:solidFill>
                  <a:srgbClr val="378191"/>
                </a:solidFill>
                <a:latin typeface="Courier" charset="0"/>
              </a:rPr>
              <a:t>CAUTION</a:t>
            </a:r>
            <a:r>
              <a:rPr lang="en-US" sz="1600" i="1" dirty="0">
                <a:solidFill>
                  <a:srgbClr val="378191"/>
                </a:solidFill>
                <a:latin typeface="Courier" charset="0"/>
              </a:rPr>
              <a:t>:  This is dangerous!  For example, if top == '/', it</a:t>
            </a:r>
            <a:endParaRPr lang="en-US" sz="1600" dirty="0">
              <a:solidFill>
                <a:srgbClr val="378191"/>
              </a:solidFill>
              <a:latin typeface="Courier" charset="0"/>
            </a:endParaRPr>
          </a:p>
          <a:p>
            <a:pPr algn="just"/>
            <a:r>
              <a:rPr lang="en-US" sz="1600" i="1" dirty="0">
                <a:solidFill>
                  <a:srgbClr val="378191"/>
                </a:solidFill>
                <a:latin typeface="Courier" charset="0"/>
              </a:rPr>
              <a:t># could delete all your disk files.</a:t>
            </a:r>
            <a:endParaRPr lang="en-US" sz="1600" dirty="0">
              <a:solidFill>
                <a:srgbClr val="378191"/>
              </a:solidFill>
              <a:latin typeface="Courier" charset="0"/>
            </a:endParaRPr>
          </a:p>
          <a:p>
            <a:pPr algn="just"/>
            <a:r>
              <a:rPr lang="en-US" sz="1600" b="1" dirty="0">
                <a:solidFill>
                  <a:srgbClr val="006F21"/>
                </a:solidFill>
                <a:latin typeface="Courier" charset="0"/>
              </a:rPr>
              <a:t>import</a:t>
            </a:r>
            <a:r>
              <a:rPr lang="en-US" sz="1600" dirty="0">
                <a:solidFill>
                  <a:srgbClr val="333333"/>
                </a:solidFill>
                <a:latin typeface="Courier" charset="0"/>
              </a:rPr>
              <a:t> </a:t>
            </a:r>
            <a:r>
              <a:rPr lang="en-US" sz="1600" b="1" dirty="0" err="1">
                <a:solidFill>
                  <a:srgbClr val="0086B5"/>
                </a:solidFill>
                <a:latin typeface="Courier" charset="0"/>
              </a:rPr>
              <a:t>os</a:t>
            </a:r>
            <a:endParaRPr lang="en-US" sz="1600" dirty="0">
              <a:solidFill>
                <a:srgbClr val="006F21"/>
              </a:solidFill>
              <a:latin typeface="Courier" charset="0"/>
            </a:endParaRPr>
          </a:p>
          <a:p>
            <a:pPr algn="just"/>
            <a:r>
              <a:rPr lang="en-US" sz="1600" b="1" dirty="0">
                <a:solidFill>
                  <a:srgbClr val="006F21"/>
                </a:solidFill>
                <a:latin typeface="Courier" charset="0"/>
              </a:rPr>
              <a:t>for</a:t>
            </a:r>
            <a:r>
              <a:rPr lang="en-US" sz="1600" dirty="0">
                <a:solidFill>
                  <a:srgbClr val="333333"/>
                </a:solidFill>
                <a:latin typeface="Courier" charset="0"/>
              </a:rPr>
              <a:t> root, </a:t>
            </a:r>
            <a:r>
              <a:rPr lang="en-US" sz="1600" dirty="0" err="1">
                <a:solidFill>
                  <a:srgbClr val="333333"/>
                </a:solidFill>
                <a:latin typeface="Courier" charset="0"/>
              </a:rPr>
              <a:t>dirs</a:t>
            </a:r>
            <a:r>
              <a:rPr lang="en-US" sz="1600" dirty="0">
                <a:solidFill>
                  <a:srgbClr val="333333"/>
                </a:solidFill>
                <a:latin typeface="Courier" charset="0"/>
              </a:rPr>
              <a:t>, files </a:t>
            </a:r>
            <a:r>
              <a:rPr lang="en-US" sz="1600" b="1" dirty="0">
                <a:solidFill>
                  <a:srgbClr val="006F21"/>
                </a:solidFill>
                <a:latin typeface="Courier" charset="0"/>
              </a:rPr>
              <a:t>in</a:t>
            </a:r>
            <a:r>
              <a:rPr lang="en-US" sz="1600" dirty="0">
                <a:solidFill>
                  <a:srgbClr val="333333"/>
                </a:solidFill>
                <a:latin typeface="Courier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ourier" charset="0"/>
              </a:rPr>
              <a:t>os</a:t>
            </a:r>
            <a:r>
              <a:rPr lang="en-US" sz="1600" dirty="0" err="1">
                <a:solidFill>
                  <a:srgbClr val="666666"/>
                </a:solidFill>
                <a:latin typeface="Courier" charset="0"/>
              </a:rPr>
              <a:t>.</a:t>
            </a:r>
            <a:r>
              <a:rPr lang="en-US" sz="1600" dirty="0" err="1">
                <a:solidFill>
                  <a:srgbClr val="333333"/>
                </a:solidFill>
                <a:latin typeface="Courier" charset="0"/>
              </a:rPr>
              <a:t>walk</a:t>
            </a:r>
            <a:r>
              <a:rPr lang="en-US" sz="1600" dirty="0">
                <a:solidFill>
                  <a:srgbClr val="333333"/>
                </a:solidFill>
                <a:latin typeface="Courier" charset="0"/>
              </a:rPr>
              <a:t>(top, </a:t>
            </a:r>
            <a:r>
              <a:rPr lang="en-US" sz="1600" dirty="0" err="1">
                <a:solidFill>
                  <a:srgbClr val="333333"/>
                </a:solidFill>
                <a:latin typeface="Courier" charset="0"/>
              </a:rPr>
              <a:t>topdown</a:t>
            </a:r>
            <a:r>
              <a:rPr lang="en-US" sz="1600" dirty="0">
                <a:solidFill>
                  <a:srgbClr val="666666"/>
                </a:solidFill>
                <a:latin typeface="Courier" charset="0"/>
              </a:rPr>
              <a:t>=</a:t>
            </a:r>
            <a:r>
              <a:rPr lang="en-US" sz="1600" dirty="0">
                <a:solidFill>
                  <a:srgbClr val="006F21"/>
                </a:solidFill>
                <a:latin typeface="Courier" charset="0"/>
              </a:rPr>
              <a:t>False</a:t>
            </a:r>
            <a:r>
              <a:rPr lang="en-US" sz="1600" dirty="0">
                <a:solidFill>
                  <a:srgbClr val="333333"/>
                </a:solidFill>
                <a:latin typeface="Courier" charset="0"/>
              </a:rPr>
              <a:t>):</a:t>
            </a:r>
          </a:p>
          <a:p>
            <a:pPr algn="just"/>
            <a:r>
              <a:rPr lang="en-US" sz="1600" dirty="0">
                <a:solidFill>
                  <a:srgbClr val="333333"/>
                </a:solidFill>
                <a:latin typeface="Courier" charset="0"/>
              </a:rPr>
              <a:t>    </a:t>
            </a:r>
            <a:r>
              <a:rPr lang="en-US" sz="1600" b="1" dirty="0">
                <a:solidFill>
                  <a:srgbClr val="006F21"/>
                </a:solidFill>
                <a:latin typeface="Courier" charset="0"/>
              </a:rPr>
              <a:t>for</a:t>
            </a:r>
            <a:r>
              <a:rPr lang="en-US" sz="1600" dirty="0">
                <a:solidFill>
                  <a:srgbClr val="333333"/>
                </a:solidFill>
                <a:latin typeface="Courier" charset="0"/>
              </a:rPr>
              <a:t> name </a:t>
            </a:r>
            <a:r>
              <a:rPr lang="en-US" sz="1600" b="1" dirty="0">
                <a:solidFill>
                  <a:srgbClr val="006F21"/>
                </a:solidFill>
                <a:latin typeface="Courier" charset="0"/>
              </a:rPr>
              <a:t>in</a:t>
            </a:r>
            <a:r>
              <a:rPr lang="en-US" sz="1600" dirty="0">
                <a:solidFill>
                  <a:srgbClr val="333333"/>
                </a:solidFill>
                <a:latin typeface="Courier" charset="0"/>
              </a:rPr>
              <a:t> files:</a:t>
            </a:r>
          </a:p>
          <a:p>
            <a:pPr algn="just"/>
            <a:r>
              <a:rPr lang="en-US" sz="1600" dirty="0">
                <a:solidFill>
                  <a:srgbClr val="333333"/>
                </a:solidFill>
                <a:latin typeface="Courier" charset="0"/>
              </a:rPr>
              <a:t>        </a:t>
            </a:r>
            <a:r>
              <a:rPr lang="en-US" sz="1600" dirty="0" err="1">
                <a:solidFill>
                  <a:srgbClr val="333333"/>
                </a:solidFill>
                <a:latin typeface="Courier" charset="0"/>
              </a:rPr>
              <a:t>os</a:t>
            </a:r>
            <a:r>
              <a:rPr lang="en-US" sz="1600" dirty="0" err="1">
                <a:solidFill>
                  <a:srgbClr val="666666"/>
                </a:solidFill>
                <a:latin typeface="Courier" charset="0"/>
              </a:rPr>
              <a:t>.</a:t>
            </a:r>
            <a:r>
              <a:rPr lang="en-US" sz="1600" dirty="0" err="1">
                <a:solidFill>
                  <a:srgbClr val="333333"/>
                </a:solidFill>
                <a:latin typeface="Courier" charset="0"/>
              </a:rPr>
              <a:t>remove</a:t>
            </a:r>
            <a:r>
              <a:rPr lang="en-US" sz="1600" dirty="0">
                <a:solidFill>
                  <a:srgbClr val="333333"/>
                </a:solidFill>
                <a:latin typeface="Courier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Courier" charset="0"/>
              </a:rPr>
              <a:t>os</a:t>
            </a:r>
            <a:r>
              <a:rPr lang="en-US" sz="1600" dirty="0" err="1">
                <a:solidFill>
                  <a:srgbClr val="666666"/>
                </a:solidFill>
                <a:latin typeface="Courier" charset="0"/>
              </a:rPr>
              <a:t>.</a:t>
            </a:r>
            <a:r>
              <a:rPr lang="en-US" sz="1600" dirty="0" err="1">
                <a:solidFill>
                  <a:srgbClr val="333333"/>
                </a:solidFill>
                <a:latin typeface="Courier" charset="0"/>
              </a:rPr>
              <a:t>path</a:t>
            </a:r>
            <a:r>
              <a:rPr lang="en-US" sz="1600" dirty="0" err="1">
                <a:solidFill>
                  <a:srgbClr val="666666"/>
                </a:solidFill>
                <a:latin typeface="Courier" charset="0"/>
              </a:rPr>
              <a:t>.</a:t>
            </a:r>
            <a:r>
              <a:rPr lang="en-US" sz="1600" dirty="0" err="1">
                <a:solidFill>
                  <a:srgbClr val="333333"/>
                </a:solidFill>
                <a:latin typeface="Courier" charset="0"/>
              </a:rPr>
              <a:t>join</a:t>
            </a:r>
            <a:r>
              <a:rPr lang="en-US" sz="1600" dirty="0">
                <a:solidFill>
                  <a:srgbClr val="333333"/>
                </a:solidFill>
                <a:latin typeface="Courier" charset="0"/>
              </a:rPr>
              <a:t>(root, name))</a:t>
            </a:r>
          </a:p>
          <a:p>
            <a:pPr algn="just"/>
            <a:r>
              <a:rPr lang="en-US" sz="1600" dirty="0">
                <a:solidFill>
                  <a:srgbClr val="333333"/>
                </a:solidFill>
                <a:latin typeface="Courier" charset="0"/>
              </a:rPr>
              <a:t>    </a:t>
            </a:r>
            <a:r>
              <a:rPr lang="en-US" sz="1600" b="1" dirty="0">
                <a:solidFill>
                  <a:srgbClr val="006F21"/>
                </a:solidFill>
                <a:latin typeface="Courier" charset="0"/>
              </a:rPr>
              <a:t>for</a:t>
            </a:r>
            <a:r>
              <a:rPr lang="en-US" sz="1600" dirty="0">
                <a:solidFill>
                  <a:srgbClr val="333333"/>
                </a:solidFill>
                <a:latin typeface="Courier" charset="0"/>
              </a:rPr>
              <a:t> name </a:t>
            </a:r>
            <a:r>
              <a:rPr lang="en-US" sz="1600" b="1" dirty="0">
                <a:solidFill>
                  <a:srgbClr val="006F21"/>
                </a:solidFill>
                <a:latin typeface="Courier" charset="0"/>
              </a:rPr>
              <a:t>in</a:t>
            </a:r>
            <a:r>
              <a:rPr lang="en-US" sz="1600" dirty="0">
                <a:solidFill>
                  <a:srgbClr val="333333"/>
                </a:solidFill>
                <a:latin typeface="Courier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ourier" charset="0"/>
              </a:rPr>
              <a:t>dirs</a:t>
            </a:r>
            <a:r>
              <a:rPr lang="en-US" sz="1600" dirty="0">
                <a:solidFill>
                  <a:srgbClr val="333333"/>
                </a:solidFill>
                <a:latin typeface="Courier" charset="0"/>
              </a:rPr>
              <a:t>:</a:t>
            </a:r>
          </a:p>
          <a:p>
            <a:pPr algn="just"/>
            <a:r>
              <a:rPr lang="en-US" sz="1600" dirty="0">
                <a:solidFill>
                  <a:srgbClr val="333333"/>
                </a:solidFill>
                <a:latin typeface="Courier" charset="0"/>
              </a:rPr>
              <a:t>        </a:t>
            </a:r>
            <a:r>
              <a:rPr lang="en-US" sz="1600" dirty="0" err="1">
                <a:solidFill>
                  <a:srgbClr val="333333"/>
                </a:solidFill>
                <a:latin typeface="Courier" charset="0"/>
              </a:rPr>
              <a:t>os</a:t>
            </a:r>
            <a:r>
              <a:rPr lang="en-US" sz="1600" dirty="0" err="1">
                <a:solidFill>
                  <a:srgbClr val="666666"/>
                </a:solidFill>
                <a:latin typeface="Courier" charset="0"/>
              </a:rPr>
              <a:t>.</a:t>
            </a:r>
            <a:r>
              <a:rPr lang="en-US" sz="1600" dirty="0" err="1">
                <a:solidFill>
                  <a:srgbClr val="333333"/>
                </a:solidFill>
                <a:latin typeface="Courier" charset="0"/>
              </a:rPr>
              <a:t>rmdir</a:t>
            </a:r>
            <a:r>
              <a:rPr lang="en-US" sz="1600" dirty="0">
                <a:solidFill>
                  <a:srgbClr val="333333"/>
                </a:solidFill>
                <a:latin typeface="Courier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Courier" charset="0"/>
              </a:rPr>
              <a:t>os</a:t>
            </a:r>
            <a:r>
              <a:rPr lang="en-US" sz="1600" dirty="0" err="1">
                <a:solidFill>
                  <a:srgbClr val="666666"/>
                </a:solidFill>
                <a:latin typeface="Courier" charset="0"/>
              </a:rPr>
              <a:t>.</a:t>
            </a:r>
            <a:r>
              <a:rPr lang="en-US" sz="1600" dirty="0" err="1">
                <a:solidFill>
                  <a:srgbClr val="333333"/>
                </a:solidFill>
                <a:latin typeface="Courier" charset="0"/>
              </a:rPr>
              <a:t>path</a:t>
            </a:r>
            <a:r>
              <a:rPr lang="en-US" sz="1600" dirty="0" err="1">
                <a:solidFill>
                  <a:srgbClr val="666666"/>
                </a:solidFill>
                <a:latin typeface="Courier" charset="0"/>
              </a:rPr>
              <a:t>.</a:t>
            </a:r>
            <a:r>
              <a:rPr lang="en-US" sz="1600" dirty="0" err="1">
                <a:solidFill>
                  <a:srgbClr val="333333"/>
                </a:solidFill>
                <a:latin typeface="Courier" charset="0"/>
              </a:rPr>
              <a:t>join</a:t>
            </a:r>
            <a:r>
              <a:rPr lang="en-US" sz="1600" dirty="0">
                <a:solidFill>
                  <a:srgbClr val="333333"/>
                </a:solidFill>
                <a:latin typeface="Courier" charset="0"/>
              </a:rPr>
              <a:t>(root, name))</a:t>
            </a:r>
            <a:endParaRPr lang="en-US" sz="1600" dirty="0">
              <a:solidFill>
                <a:srgbClr val="333333"/>
              </a:solidFill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935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access</a:t>
            </a:r>
          </a:p>
          <a:p>
            <a:pPr lvl="1"/>
            <a:r>
              <a:rPr lang="en-US" dirty="0"/>
              <a:t>F_OK, F_R, F_W, F_X</a:t>
            </a:r>
          </a:p>
          <a:p>
            <a:r>
              <a:rPr lang="en-US" b="1" dirty="0"/>
              <a:t>stat</a:t>
            </a:r>
          </a:p>
          <a:p>
            <a:pPr lvl="1"/>
            <a:r>
              <a:rPr lang="en-US" dirty="0"/>
              <a:t>size and time info</a:t>
            </a:r>
          </a:p>
          <a:p>
            <a:endParaRPr lang="en-US" dirty="0"/>
          </a:p>
          <a:p>
            <a:r>
              <a:rPr lang="en-US" b="1" dirty="0"/>
              <a:t>truncate</a:t>
            </a:r>
            <a:r>
              <a:rPr lang="en-US" dirty="0"/>
              <a:t>(&lt;#bytes&gt;)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81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Pathname Terminology</a:t>
            </a:r>
            <a:br>
              <a:rPr lang="en-US" dirty="0"/>
            </a:br>
            <a:r>
              <a:rPr lang="en-US" sz="2000" i="1" dirty="0"/>
              <a:t>Using the </a:t>
            </a:r>
            <a:r>
              <a:rPr lang="en-US" sz="2000" i="1" dirty="0" err="1"/>
              <a:t>os.path</a:t>
            </a:r>
            <a:r>
              <a:rPr lang="en-US" sz="2000" i="1" dirty="0"/>
              <a:t> Module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Absolute path</a:t>
            </a:r>
          </a:p>
          <a:p>
            <a:r>
              <a:rPr lang="en-US" dirty="0"/>
              <a:t>Relative path</a:t>
            </a:r>
          </a:p>
          <a:p>
            <a:r>
              <a:rPr lang="en-US" dirty="0"/>
              <a:t>Directory name</a:t>
            </a:r>
          </a:p>
          <a:p>
            <a:r>
              <a:rPr lang="en-US" dirty="0"/>
              <a:t>Base name</a:t>
            </a:r>
          </a:p>
          <a:p>
            <a:r>
              <a:rPr lang="en-US" dirty="0"/>
              <a:t>Common prefix</a:t>
            </a:r>
          </a:p>
          <a:p>
            <a:r>
              <a:rPr lang="en-US" dirty="0"/>
              <a:t>Common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06816" y="2547008"/>
            <a:ext cx="7540546" cy="39703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os.</a:t>
            </a:r>
            <a:r>
              <a:rPr lang="en-US" sz="1400" b="1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access</a:t>
            </a:r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('slots.</a:t>
            </a:r>
            <a:r>
              <a:rPr lang="en-US" sz="14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py</a:t>
            </a:r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',</a:t>
            </a:r>
            <a:r>
              <a:rPr lang="en-US" sz="14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os.F_OK</a:t>
            </a:r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True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&gt;&gt;&gt; path = </a:t>
            </a:r>
            <a:r>
              <a:rPr lang="en-US" sz="14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os.path.</a:t>
            </a:r>
            <a:r>
              <a:rPr lang="en-US" sz="1400" b="1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abspath</a:t>
            </a:r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('</a:t>
            </a:r>
            <a:r>
              <a:rPr lang="en-US" sz="14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slots.py</a:t>
            </a:r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')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&gt;&gt;&gt; path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'/Users/chuck1/Documents/UVU/3270/Code/</a:t>
            </a:r>
            <a:r>
              <a:rPr lang="en-US" sz="14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slots.py</a:t>
            </a:r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'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os.path.</a:t>
            </a:r>
            <a:r>
              <a:rPr lang="en-US" sz="1400" b="1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dirname</a:t>
            </a:r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(path)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'/Users/chuck1/Documents/UVU/3270/Code'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os.path.</a:t>
            </a:r>
            <a:r>
              <a:rPr lang="en-US" sz="1400" b="1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basename</a:t>
            </a:r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(path)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'</a:t>
            </a:r>
            <a:r>
              <a:rPr lang="en-US" sz="14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slots.py</a:t>
            </a:r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'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&gt;&gt;&gt; path2 = </a:t>
            </a:r>
            <a:r>
              <a:rPr lang="en-US" sz="14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os.path.abspath</a:t>
            </a:r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('</a:t>
            </a:r>
            <a:r>
              <a:rPr lang="en-US" sz="14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shelvedb.py</a:t>
            </a:r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')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&gt;&gt;&gt; path2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'/Users/chuck1/Documents/UVU/3270/Code/</a:t>
            </a:r>
            <a:r>
              <a:rPr lang="en-US" sz="14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shelvedb.py</a:t>
            </a:r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'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os.path.</a:t>
            </a:r>
            <a:r>
              <a:rPr lang="en-US" sz="1400" b="1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commonprefix</a:t>
            </a:r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([path,path2])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'/Users/chuck1/Documents/UVU/3270/Code/s'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os.path.</a:t>
            </a:r>
            <a:r>
              <a:rPr lang="en-US" sz="1400" b="1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commonpath</a:t>
            </a:r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([path,path2])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'/Users/chuck1/Documents/UVU/3270/Code'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os.path.</a:t>
            </a:r>
            <a:r>
              <a:rPr lang="en-US" sz="1400" b="1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relpath</a:t>
            </a:r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('/Users/chuck1/Documents/UVU/3270/</a:t>
            </a:r>
            <a:r>
              <a:rPr lang="en-US" sz="14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prod_cons.py</a:t>
            </a:r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')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'../</a:t>
            </a:r>
            <a:r>
              <a:rPr lang="en-US" sz="14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prod_cons.py</a:t>
            </a:r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988450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os.path</a:t>
            </a:r>
            <a:r>
              <a:rPr lang="en-US" dirty="0"/>
              <a:t>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/>
              <a:t>abspath</a:t>
            </a:r>
            <a:endParaRPr lang="en-US" b="1" dirty="0"/>
          </a:p>
          <a:p>
            <a:r>
              <a:rPr lang="en-US" b="1" dirty="0" err="1"/>
              <a:t>basename</a:t>
            </a:r>
            <a:endParaRPr lang="en-US" b="1" dirty="0"/>
          </a:p>
          <a:p>
            <a:r>
              <a:rPr lang="en-US" b="1" dirty="0" err="1"/>
              <a:t>commonprefix</a:t>
            </a:r>
            <a:endParaRPr lang="en-US" b="1" dirty="0"/>
          </a:p>
          <a:p>
            <a:r>
              <a:rPr lang="en-US" b="1" dirty="0" err="1"/>
              <a:t>dirname</a:t>
            </a:r>
            <a:endParaRPr lang="en-US" b="1" dirty="0"/>
          </a:p>
          <a:p>
            <a:r>
              <a:rPr lang="en-US" b="1" dirty="0"/>
              <a:t>exists</a:t>
            </a:r>
          </a:p>
          <a:p>
            <a:r>
              <a:rPr lang="en-US" b="1" dirty="0" err="1"/>
              <a:t>getsize</a:t>
            </a:r>
            <a:endParaRPr lang="en-US" b="1" dirty="0"/>
          </a:p>
          <a:p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err="1"/>
              <a:t>isfile</a:t>
            </a:r>
            <a:endParaRPr lang="en-US" b="1" dirty="0"/>
          </a:p>
          <a:p>
            <a:r>
              <a:rPr lang="en-US" b="1" dirty="0" err="1"/>
              <a:t>isdir</a:t>
            </a:r>
            <a:endParaRPr lang="en-US" b="1" dirty="0"/>
          </a:p>
          <a:p>
            <a:r>
              <a:rPr lang="en-US" b="1" dirty="0" err="1"/>
              <a:t>relpath</a:t>
            </a:r>
            <a:endParaRPr lang="en-US" b="1" dirty="0"/>
          </a:p>
          <a:p>
            <a:r>
              <a:rPr lang="en-US" b="1" dirty="0"/>
              <a:t>join</a:t>
            </a:r>
          </a:p>
          <a:p>
            <a:r>
              <a:rPr lang="en-US" b="1" dirty="0"/>
              <a:t>split</a:t>
            </a:r>
          </a:p>
          <a:p>
            <a:r>
              <a:rPr lang="en-US" b="1" dirty="0" err="1"/>
              <a:t>splitext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48131" y="5568388"/>
            <a:ext cx="2534855" cy="451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</a:t>
            </a:r>
            <a:r>
              <a:rPr lang="en-US" i="1" dirty="0"/>
              <a:t>ossamples2.py</a:t>
            </a:r>
          </a:p>
        </p:txBody>
      </p:sp>
    </p:spTree>
    <p:extLst>
      <p:ext uri="{BB962C8B-B14F-4D97-AF65-F5344CB8AC3E}">
        <p14:creationId xmlns:p14="http://schemas.microsoft.com/office/powerpoint/2010/main" val="1408274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11948</TotalTime>
  <Words>932</Words>
  <Application>Microsoft Macintosh PowerPoint</Application>
  <PresentationFormat>Widescreen</PresentationFormat>
  <Paragraphs>168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Andale Mono</vt:lpstr>
      <vt:lpstr>Arial</vt:lpstr>
      <vt:lpstr>Calibri</vt:lpstr>
      <vt:lpstr>Century Gothic</vt:lpstr>
      <vt:lpstr>Courier</vt:lpstr>
      <vt:lpstr>Wingdings 3</vt:lpstr>
      <vt:lpstr>Ion Boardroom</vt:lpstr>
      <vt:lpstr>Systems</vt:lpstr>
      <vt:lpstr>Agenda</vt:lpstr>
      <vt:lpstr>Operating Systems</vt:lpstr>
      <vt:lpstr>Basic OS Information</vt:lpstr>
      <vt:lpstr>Navigating the File System</vt:lpstr>
      <vt:lpstr>Deleting Directories with os.walk From the Official Documentation</vt:lpstr>
      <vt:lpstr>File Information</vt:lpstr>
      <vt:lpstr>Pathname Terminology Using the os.path Module</vt:lpstr>
      <vt:lpstr>The os.path Module</vt:lpstr>
      <vt:lpstr>Pipes</vt:lpstr>
      <vt:lpstr>The subprocess Module</vt:lpstr>
      <vt:lpstr>The sys Module</vt:lpstr>
      <vt:lpstr>The time Module A vintage module</vt:lpstr>
      <vt:lpstr>The datetime Module</vt:lpstr>
      <vt:lpstr>The timeit 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Chuck Allison</dc:creator>
  <cp:lastModifiedBy>Chuck Allison</cp:lastModifiedBy>
  <cp:revision>460</cp:revision>
  <dcterms:created xsi:type="dcterms:W3CDTF">2017-01-07T20:37:14Z</dcterms:created>
  <dcterms:modified xsi:type="dcterms:W3CDTF">2021-12-30T02:17:44Z</dcterms:modified>
</cp:coreProperties>
</file>