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302" r:id="rId19"/>
    <p:sldId id="271" r:id="rId20"/>
    <p:sldId id="290" r:id="rId21"/>
    <p:sldId id="291" r:id="rId22"/>
    <p:sldId id="292" r:id="rId23"/>
    <p:sldId id="293" r:id="rId24"/>
    <p:sldId id="294" r:id="rId25"/>
    <p:sldId id="295" r:id="rId26"/>
    <p:sldId id="272" r:id="rId27"/>
    <p:sldId id="276" r:id="rId28"/>
    <p:sldId id="277" r:id="rId29"/>
    <p:sldId id="278" r:id="rId30"/>
    <p:sldId id="279" r:id="rId31"/>
    <p:sldId id="288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9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compress pattern doesn’t have to equal size of sequence (which could be infinite anyway).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solution for Assignment 4 uses </a:t>
            </a:r>
            <a:r>
              <a:rPr lang="en-US" dirty="0" err="1"/>
              <a:t>groupby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parts.parts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7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Modules, Packages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5</a:t>
            </a:r>
          </a:p>
        </p:txBody>
      </p:sp>
    </p:spTree>
    <p:extLst>
      <p:ext uri="{BB962C8B-B14F-4D97-AF65-F5344CB8AC3E}">
        <p14:creationId xmlns:p14="http://schemas.microsoft.com/office/powerpoint/2010/main" val="18918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Module Search Path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a list</a:t>
            </a:r>
          </a:p>
          <a:p>
            <a:pPr lvl="1"/>
            <a:r>
              <a:rPr lang="en-US" dirty="0"/>
              <a:t>Imported into the receiving scope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sys.path.append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(’Users/chuck/UVU/3270’)</a:t>
            </a:r>
          </a:p>
          <a:p>
            <a:r>
              <a:rPr lang="en-US" dirty="0"/>
              <a:t>You can also set the PYTHONPATH environment variable</a:t>
            </a:r>
          </a:p>
          <a:p>
            <a:pPr lvl="1"/>
            <a:r>
              <a:rPr lang="en-US" dirty="0"/>
              <a:t>Which prepends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sys.path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Zip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files can be added to </a:t>
            </a:r>
            <a:r>
              <a:rPr lang="en-US" b="1" dirty="0" err="1"/>
              <a:t>sys.path</a:t>
            </a:r>
            <a:endParaRPr lang="en-US" b="1" dirty="0"/>
          </a:p>
          <a:p>
            <a:r>
              <a:rPr lang="en-US" dirty="0"/>
              <a:t>They are searched as if they were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8486" y="3711476"/>
            <a:ext cx="8252127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import sys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sys.path.append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archive.zip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prod_cons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# Found in the zip file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 BBB EEEEEE 4444 666 F G Z Y W 2222 00 P Q 999999999 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ABB BEE EEE E44 446 66F GZY W22 220 0PQ 999 999 999 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prod_cons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['__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builtins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__', '__doc__', '__file__', '__loader__', '__name__', '__package__', 'consume', 'p', 'produce', 's']</a:t>
            </a:r>
          </a:p>
        </p:txBody>
      </p:sp>
    </p:spTree>
    <p:extLst>
      <p:ext uri="{BB962C8B-B14F-4D97-AF65-F5344CB8AC3E}">
        <p14:creationId xmlns:p14="http://schemas.microsoft.com/office/powerpoint/2010/main" val="118016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Modules from the Search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–m</a:t>
            </a:r>
            <a:r>
              <a:rPr lang="en-US" dirty="0"/>
              <a:t> command-line option</a:t>
            </a:r>
          </a:p>
          <a:p>
            <a:r>
              <a:rPr lang="en-US" dirty="0"/>
              <a:t>It finds a module and runs it as the </a:t>
            </a:r>
            <a:r>
              <a:rPr lang="en-US" b="1" dirty="0"/>
              <a:t>__main__</a:t>
            </a:r>
            <a:r>
              <a:rPr lang="en-US" dirty="0"/>
              <a:t> module</a:t>
            </a:r>
          </a:p>
          <a:p>
            <a:r>
              <a:rPr lang="en-US" dirty="0"/>
              <a:t>See next slide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2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881" y="1202312"/>
            <a:ext cx="1077801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chuck$ python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cProfile.py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perfect.py</a:t>
            </a:r>
            <a:endParaRPr lang="en-US" sz="1400" dirty="0">
              <a:solidFill>
                <a:srgbClr val="324863"/>
              </a:solidFill>
              <a:latin typeface="Andale Mono" charset="0"/>
            </a:endParaRP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/Library/Frameworks/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Python.framework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/Versions/2.7/Resources/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Python.app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/Contents/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MacOS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/Python: can't open file '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cProfile.py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': [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Errno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 2] No such file or directory</a:t>
            </a:r>
          </a:p>
          <a:p>
            <a:endParaRPr lang="en-US" sz="1400" dirty="0">
              <a:solidFill>
                <a:srgbClr val="324863"/>
              </a:solidFill>
              <a:latin typeface="Andale Mono" charset="0"/>
            </a:endParaRP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chuck$ python </a:t>
            </a:r>
            <a:r>
              <a:rPr lang="en-US" sz="1400" b="1" dirty="0">
                <a:solidFill>
                  <a:srgbClr val="324863"/>
                </a:solidFill>
                <a:latin typeface="Andale Mono" charset="0"/>
              </a:rPr>
              <a:t>-m </a:t>
            </a:r>
            <a:r>
              <a:rPr lang="en-US" sz="1400" b="1" dirty="0" err="1">
                <a:solidFill>
                  <a:srgbClr val="324863"/>
                </a:solidFill>
                <a:latin typeface="Andale Mono" charset="0"/>
              </a:rPr>
              <a:t>cProfile</a:t>
            </a:r>
            <a:r>
              <a:rPr lang="en-US" sz="1400" b="1" dirty="0">
                <a:solidFill>
                  <a:srgbClr val="324863"/>
                </a:solidFill>
                <a:latin typeface="Andale Mono" charset="0"/>
              </a:rPr>
              <a:t>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perfect.py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	</a:t>
            </a:r>
            <a:r>
              <a:rPr lang="en-US" sz="1400" i="1" dirty="0">
                <a:solidFill>
                  <a:srgbClr val="324863"/>
                </a:solidFill>
                <a:latin typeface="Andale Mono" charset="0"/>
              </a:rPr>
              <a:t># </a:t>
            </a:r>
            <a:r>
              <a:rPr lang="en-US" sz="1400" i="1" dirty="0" err="1">
                <a:solidFill>
                  <a:srgbClr val="324863"/>
                </a:solidFill>
                <a:latin typeface="Andale Mono" charset="0"/>
              </a:rPr>
              <a:t>cProfile</a:t>
            </a:r>
            <a:r>
              <a:rPr lang="en-US" sz="1400" i="1" dirty="0">
                <a:solidFill>
                  <a:srgbClr val="324863"/>
                </a:solidFill>
                <a:latin typeface="Andale Mono" charset="0"/>
              </a:rPr>
              <a:t> takes a file name as a command-line argument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6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28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496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8128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        8109 function calls in 0.680 seconds</a:t>
            </a:r>
          </a:p>
          <a:p>
            <a:br>
              <a:rPr lang="en-US" sz="1400" dirty="0">
                <a:solidFill>
                  <a:srgbClr val="324863"/>
                </a:solidFill>
                <a:latin typeface="Andale Mono" charset="0"/>
              </a:rPr>
            </a:br>
            <a:endParaRPr lang="en-US" sz="1400" dirty="0">
              <a:solidFill>
                <a:srgbClr val="324863"/>
              </a:solidFill>
              <a:latin typeface="Andale Mono" charset="0"/>
            </a:endParaRP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  Ordered by: standard name</a:t>
            </a:r>
          </a:p>
          <a:p>
            <a:br>
              <a:rPr lang="en-US" sz="1400" dirty="0">
                <a:solidFill>
                  <a:srgbClr val="324863"/>
                </a:solidFill>
                <a:latin typeface="Andale Mono" charset="0"/>
              </a:rPr>
            </a:br>
            <a:endParaRPr lang="en-US" sz="1400" dirty="0">
              <a:solidFill>
                <a:srgbClr val="324863"/>
              </a:solidFill>
              <a:latin typeface="Andale Mono" charset="0"/>
            </a:endParaRP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 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ncalls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tottime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percall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cumtime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percall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 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filename:lineno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(function)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      1    0.000    0.000    0.680    0.680 perfect.py:1(&lt;module&gt;)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      4    0.635    0.159    0.679    0.170 perfect.py:1(perfect)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       1    0.000    0.000    0.000    0.000 {method 'disable' of '_</a:t>
            </a:r>
            <a:r>
              <a:rPr lang="en-US" sz="1400" dirty="0" err="1">
                <a:solidFill>
                  <a:srgbClr val="324863"/>
                </a:solidFill>
                <a:latin typeface="Andale Mono" charset="0"/>
              </a:rPr>
              <a:t>lsprof.Profiler</a:t>
            </a:r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' objects}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    4052    0.043    0.000    0.043    0.000 {range}</a:t>
            </a:r>
          </a:p>
          <a:p>
            <a:r>
              <a:rPr lang="en-US" sz="1400" dirty="0">
                <a:solidFill>
                  <a:srgbClr val="324863"/>
                </a:solidFill>
                <a:latin typeface="Andale Mono" charset="0"/>
              </a:rPr>
              <a:t>     4051    0.001    0.000    0.001    0.000 {sum}</a:t>
            </a:r>
          </a:p>
          <a:p>
            <a:br>
              <a:rPr lang="en-US" sz="1400" dirty="0">
                <a:solidFill>
                  <a:srgbClr val="324863"/>
                </a:solidFill>
                <a:latin typeface="Andale Mono" charset="0"/>
              </a:rPr>
            </a:br>
            <a:endParaRPr lang="en-US" sz="1400" dirty="0">
              <a:solidFill>
                <a:srgbClr val="324863"/>
              </a:solidFill>
              <a:effectLst/>
              <a:latin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3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way to combine a hierarchy of modules as a unit</a:t>
            </a:r>
          </a:p>
          <a:p>
            <a:r>
              <a:rPr lang="en-US" dirty="0"/>
              <a:t>Uses the local directory tree structure</a:t>
            </a:r>
          </a:p>
          <a:p>
            <a:pPr lvl="1"/>
            <a:r>
              <a:rPr lang="en-US" dirty="0"/>
              <a:t>Directories can be modules!</a:t>
            </a:r>
          </a:p>
          <a:p>
            <a:r>
              <a:rPr lang="en-US" dirty="0"/>
              <a:t>Requires specially named files in the directories</a:t>
            </a:r>
          </a:p>
          <a:p>
            <a:pPr lvl="1"/>
            <a:r>
              <a:rPr lang="en-US" dirty="0"/>
              <a:t>Must contain a file named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__.</a:t>
            </a:r>
            <a:r>
              <a:rPr lang="en-US" b="1" dirty="0" err="1"/>
              <a:t>py</a:t>
            </a:r>
            <a:r>
              <a:rPr lang="en-US" b="1" dirty="0"/>
              <a:t> </a:t>
            </a:r>
            <a:r>
              <a:rPr lang="en-US" dirty="0"/>
              <a:t>(can be empty)</a:t>
            </a:r>
            <a:endParaRPr lang="en-US" b="1" dirty="0"/>
          </a:p>
          <a:p>
            <a:pPr lvl="1"/>
            <a:r>
              <a:rPr lang="en-US" b="1" dirty="0"/>
              <a:t>__main__.</a:t>
            </a:r>
            <a:r>
              <a:rPr lang="en-US" b="1" dirty="0" err="1"/>
              <a:t>py</a:t>
            </a:r>
            <a:r>
              <a:rPr lang="en-US" dirty="0"/>
              <a:t> is also (optionally) used</a:t>
            </a:r>
          </a:p>
          <a:p>
            <a:r>
              <a:rPr lang="en-US" dirty="0"/>
              <a:t>Definitions inside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__.</a:t>
            </a:r>
            <a:r>
              <a:rPr lang="en-US" b="1" dirty="0" err="1"/>
              <a:t>py</a:t>
            </a:r>
            <a:r>
              <a:rPr lang="en-US" dirty="0"/>
              <a:t> are bound to their module objects when imported</a:t>
            </a:r>
          </a:p>
          <a:p>
            <a:r>
              <a:rPr lang="en-US" dirty="0"/>
              <a:t>import </a:t>
            </a:r>
            <a:r>
              <a:rPr lang="en-US" b="1" dirty="0" err="1"/>
              <a:t>foo.bar</a:t>
            </a:r>
            <a:endParaRPr lang="en-US" b="1" dirty="0"/>
          </a:p>
          <a:p>
            <a:pPr lvl="1"/>
            <a:r>
              <a:rPr lang="en-US" dirty="0"/>
              <a:t>Modules </a:t>
            </a:r>
            <a:r>
              <a:rPr lang="en-US" b="1" dirty="0"/>
              <a:t>foo</a:t>
            </a:r>
            <a:r>
              <a:rPr lang="en-US" dirty="0"/>
              <a:t> and </a:t>
            </a:r>
            <a:r>
              <a:rPr lang="en-US" b="1" dirty="0"/>
              <a:t>bar</a:t>
            </a:r>
            <a:r>
              <a:rPr lang="en-US" dirty="0"/>
              <a:t> are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8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30" y="2554374"/>
            <a:ext cx="3933554" cy="34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Imports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allowed in packages</a:t>
            </a:r>
          </a:p>
          <a:p>
            <a:r>
              <a:rPr lang="en-US" dirty="0"/>
              <a:t>Only allowed with </a:t>
            </a:r>
            <a:r>
              <a:rPr lang="en-US" b="1" dirty="0"/>
              <a:t>from </a:t>
            </a:r>
            <a:r>
              <a:rPr lang="mr-IN" b="1" dirty="0"/>
              <a:t>…</a:t>
            </a:r>
            <a:r>
              <a:rPr lang="en-US" b="1" dirty="0"/>
              <a:t> import </a:t>
            </a:r>
            <a:r>
              <a:rPr lang="mr-IN" b="1" dirty="0"/>
              <a:t>…</a:t>
            </a:r>
            <a:r>
              <a:rPr lang="en-US" dirty="0"/>
              <a:t> syntax</a:t>
            </a:r>
          </a:p>
          <a:p>
            <a:r>
              <a:rPr lang="en-US" dirty="0"/>
              <a:t>See </a:t>
            </a:r>
            <a:r>
              <a:rPr lang="en-US" b="1" dirty="0"/>
              <a:t>foo/bar2/__</a:t>
            </a:r>
            <a:r>
              <a:rPr lang="en-US" b="1" dirty="0" err="1"/>
              <a:t>init</a:t>
            </a:r>
            <a:r>
              <a:rPr lang="en-US" b="1" dirty="0"/>
              <a:t>__.</a:t>
            </a:r>
            <a:r>
              <a:rPr lang="en-US" b="1" dirty="0" err="1"/>
              <a:t>py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</a:t>
            </a:r>
            <a:r>
              <a:rPr lang="en-US" b="1" dirty="0"/>
              <a:t>__main__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</a:t>
            </a:r>
            <a:r>
              <a:rPr lang="en-US" b="1" dirty="0"/>
              <a:t>__main__.</a:t>
            </a:r>
            <a:r>
              <a:rPr lang="en-US" b="1" dirty="0" err="1"/>
              <a:t>py</a:t>
            </a:r>
            <a:r>
              <a:rPr lang="en-US" dirty="0"/>
              <a:t> is present in a module’s directory, it will execute when the directory/module is executed at the </a:t>
            </a:r>
            <a:r>
              <a:rPr lang="en-US" i="1" dirty="0"/>
              <a:t>top-level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 which case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__.</a:t>
            </a:r>
            <a:r>
              <a:rPr lang="en-US" b="1" dirty="0" err="1"/>
              <a:t>py</a:t>
            </a:r>
            <a:r>
              <a:rPr lang="en-US" dirty="0"/>
              <a:t> will </a:t>
            </a:r>
            <a:r>
              <a:rPr lang="en-US" i="1" dirty="0"/>
              <a:t>not</a:t>
            </a:r>
            <a:r>
              <a:rPr lang="en-US" dirty="0"/>
              <a:t> execute</a:t>
            </a:r>
          </a:p>
          <a:p>
            <a:pPr lvl="2"/>
            <a:r>
              <a:rPr lang="en-US" dirty="0"/>
              <a:t>(unless you use the </a:t>
            </a:r>
            <a:r>
              <a:rPr lang="en-US" b="1" dirty="0"/>
              <a:t>–m</a:t>
            </a:r>
            <a:r>
              <a:rPr lang="en-US" dirty="0"/>
              <a:t> option, which runs both)</a:t>
            </a:r>
          </a:p>
          <a:p>
            <a:pPr lvl="1"/>
            <a:r>
              <a:rPr lang="en-US" dirty="0"/>
              <a:t>so this is the equivalent of </a:t>
            </a:r>
            <a:r>
              <a:rPr lang="en-US" b="1" dirty="0"/>
              <a:t>if __name__ == ‘__main__’,</a:t>
            </a:r>
            <a:r>
              <a:rPr lang="en-US" dirty="0"/>
              <a:t> but</a:t>
            </a:r>
            <a:r>
              <a:rPr lang="en-US" b="1" dirty="0"/>
              <a:t> </a:t>
            </a:r>
            <a:r>
              <a:rPr lang="en-US" dirty="0"/>
              <a:t>for packages</a:t>
            </a:r>
          </a:p>
          <a:p>
            <a:r>
              <a:rPr lang="en-US" dirty="0"/>
              <a:t>Same for running from a zip file</a:t>
            </a:r>
          </a:p>
          <a:p>
            <a:pPr lvl="1"/>
            <a:r>
              <a:rPr lang="en-US" dirty="0"/>
              <a:t>except a </a:t>
            </a:r>
            <a:r>
              <a:rPr lang="en-US" b="1" dirty="0"/>
              <a:t>__main__.</a:t>
            </a:r>
            <a:r>
              <a:rPr lang="en-US" b="1" dirty="0" err="1"/>
              <a:t>py</a:t>
            </a:r>
            <a:r>
              <a:rPr lang="en-US" dirty="0"/>
              <a:t> must be at the </a:t>
            </a:r>
            <a:r>
              <a:rPr lang="en-US" i="1" dirty="0"/>
              <a:t>top-level</a:t>
            </a:r>
          </a:p>
          <a:p>
            <a:pPr lvl="1"/>
            <a:r>
              <a:rPr lang="en-US" dirty="0"/>
              <a:t>not </a:t>
            </a:r>
            <a:r>
              <a:rPr lang="en-US" i="1" dirty="0"/>
              <a:t>inside</a:t>
            </a:r>
            <a:r>
              <a:rPr lang="en-US" dirty="0"/>
              <a:t> of any </a:t>
            </a:r>
            <a:r>
              <a:rPr lang="en-US" i="1" dirty="0"/>
              <a:t>folder</a:t>
            </a:r>
            <a:r>
              <a:rPr lang="en-US" dirty="0"/>
              <a:t> being zipped</a:t>
            </a:r>
          </a:p>
          <a:p>
            <a:pPr lvl="1"/>
            <a:r>
              <a:rPr lang="en-US" dirty="0"/>
              <a:t>$ python3 </a:t>
            </a:r>
            <a:r>
              <a:rPr lang="en-US" dirty="0" err="1"/>
              <a:t>Archive.zip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DFA61-14BF-FA45-AC5D-C194830F4074}"/>
              </a:ext>
            </a:extLst>
          </p:cNvPr>
          <p:cNvSpPr txBox="1"/>
          <p:nvPr/>
        </p:nvSpPr>
        <p:spPr>
          <a:xfrm>
            <a:off x="7078532" y="5131397"/>
            <a:ext cx="234516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Archive.zip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03F11A-AA6B-1B46-B6AB-D4FD052A3B79}"/>
              </a:ext>
            </a:extLst>
          </p:cNvPr>
          <p:cNvCxnSpPr/>
          <p:nvPr/>
        </p:nvCxnSpPr>
        <p:spPr>
          <a:xfrm flipH="1">
            <a:off x="5852160" y="5314277"/>
            <a:ext cx="115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4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3976" y="4796048"/>
            <a:ext cx="5701994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python3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args.py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one two three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arguments: ['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args.py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', 'one', 'two', 'three']</a:t>
            </a:r>
            <a:endParaRPr lang="en-U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2144" y="2654717"/>
            <a:ext cx="37494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sys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process(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'arguments:',</a:t>
            </a:r>
            <a:r>
              <a:rPr lang="en-US" sz="1600" b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)  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	  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if __name__ 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== 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'__main__':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process(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sys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.argv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1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collections</a:t>
            </a:r>
            <a:r>
              <a:rPr lang="en-US" dirty="0"/>
              <a:t>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namedtuple</a:t>
            </a:r>
            <a:r>
              <a:rPr lang="en-US" dirty="0"/>
              <a:t>( )</a:t>
            </a:r>
          </a:p>
          <a:p>
            <a:r>
              <a:rPr lang="en-US" dirty="0" err="1"/>
              <a:t>deque</a:t>
            </a:r>
            <a:endParaRPr lang="en-US" dirty="0"/>
          </a:p>
          <a:p>
            <a:r>
              <a:rPr lang="en-US" dirty="0" err="1"/>
              <a:t>ChainMap</a:t>
            </a:r>
            <a:endParaRPr lang="en-US" dirty="0"/>
          </a:p>
          <a:p>
            <a:r>
              <a:rPr lang="en-US" dirty="0"/>
              <a:t>Counter</a:t>
            </a:r>
          </a:p>
          <a:p>
            <a:r>
              <a:rPr lang="en-US" dirty="0" err="1"/>
              <a:t>OrderedDict</a:t>
            </a:r>
            <a:endParaRPr lang="en-US" dirty="0"/>
          </a:p>
          <a:p>
            <a:r>
              <a:rPr lang="en-US" dirty="0" err="1"/>
              <a:t>defaultdict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Abstract classes for </a:t>
            </a:r>
            <a:r>
              <a:rPr lang="en-US" dirty="0" err="1"/>
              <a:t>subclassing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UserDict</a:t>
            </a:r>
            <a:endParaRPr lang="en-US" dirty="0"/>
          </a:p>
          <a:p>
            <a:pPr lvl="1"/>
            <a:r>
              <a:rPr lang="en-US" dirty="0" err="1"/>
              <a:t>UserList</a:t>
            </a:r>
            <a:endParaRPr lang="en-US" dirty="0"/>
          </a:p>
          <a:p>
            <a:pPr lvl="1"/>
            <a:r>
              <a:rPr lang="en-US" dirty="0" err="1"/>
              <a:t>UserString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3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Programs and </a:t>
            </a:r>
            <a:r>
              <a:rPr lang="en-US" b="1" dirty="0"/>
              <a:t>__main__</a:t>
            </a:r>
          </a:p>
          <a:p>
            <a:r>
              <a:rPr lang="en-US" dirty="0"/>
              <a:t>Command-line Arguments</a:t>
            </a:r>
          </a:p>
          <a:p>
            <a:r>
              <a:rPr lang="en-US" dirty="0"/>
              <a:t>The </a:t>
            </a:r>
            <a:r>
              <a:rPr lang="en-US" b="1" dirty="0"/>
              <a:t>collections</a:t>
            </a:r>
            <a:r>
              <a:rPr lang="en-US" dirty="0"/>
              <a:t> Module</a:t>
            </a:r>
          </a:p>
          <a:p>
            <a:r>
              <a:rPr lang="en-US" dirty="0"/>
              <a:t>The </a:t>
            </a:r>
            <a:r>
              <a:rPr lang="en-US" b="1" dirty="0" err="1"/>
              <a:t>itertools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Tuples</a:t>
            </a:r>
            <a:br>
              <a:rPr lang="en-US" dirty="0"/>
            </a:br>
            <a:r>
              <a:rPr lang="en-US" sz="2000" i="1" dirty="0"/>
              <a:t>Data Records with Named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5283" y="2456795"/>
            <a:ext cx="966478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NetworkAddress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collections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namedtuple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NetworkAddress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',['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host','port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NetworkAddress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._fields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('host', 'port')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a =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NetworkAddress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('www.python.org',80)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a.host</a:t>
            </a:r>
            <a:endParaRPr lang="en-US" sz="1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www.python.org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a.port</a:t>
            </a:r>
            <a:endParaRPr lang="en-US" sz="1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a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NetworkAddress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(host='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www.python.org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port=80)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h,p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a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print(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h,p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www.python.org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80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type(a)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&lt;class '__main__.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NetworkAddress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isinstance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(a, tuple)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15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43060" y="3763926"/>
            <a:ext cx="1818168" cy="297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C </a:t>
            </a:r>
            <a:r>
              <a:rPr lang="en-US" dirty="0" err="1"/>
              <a:t>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7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collections.deque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“double-ended queue”</a:t>
            </a:r>
          </a:p>
          <a:p>
            <a:r>
              <a:rPr lang="en-US" dirty="0"/>
              <a:t>Optimized for fast insertion at both front and back ends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append, </a:t>
            </a:r>
            <a:r>
              <a:rPr lang="en-US" dirty="0" err="1"/>
              <a:t>appendleft</a:t>
            </a:r>
            <a:r>
              <a:rPr lang="en-US" dirty="0"/>
              <a:t>, clear, extend, </a:t>
            </a:r>
            <a:r>
              <a:rPr lang="en-US" dirty="0" err="1"/>
              <a:t>extendleft</a:t>
            </a:r>
            <a:r>
              <a:rPr lang="en-US" dirty="0"/>
              <a:t>, pop, </a:t>
            </a:r>
            <a:r>
              <a:rPr lang="en-US" dirty="0" err="1"/>
              <a:t>popleft</a:t>
            </a:r>
            <a:r>
              <a:rPr lang="en-US" dirty="0"/>
              <a:t>, remove, rotate</a:t>
            </a:r>
          </a:p>
          <a:p>
            <a:r>
              <a:rPr lang="en-US" dirty="0"/>
              <a:t>See </a:t>
            </a:r>
            <a:r>
              <a:rPr lang="en-US" i="1" dirty="0" err="1"/>
              <a:t>deque.py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0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dictionaries together so they appear as one dictionary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0437" y="31574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dict1 = {1:'one', 2:'two'}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dict2 = {3:'three', 4:'four'}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d =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collections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ChainMap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(dict1,dict2)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item in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d.items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print(item)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(1, 'one')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(2, 'two')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(3, 'three')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(4,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four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9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the number of occurrences of items</a:t>
            </a:r>
          </a:p>
          <a:p>
            <a:pPr lvl="1"/>
            <a:r>
              <a:rPr lang="en-US" dirty="0"/>
              <a:t>returns a dictionary</a:t>
            </a:r>
          </a:p>
          <a:p>
            <a:pPr lvl="1"/>
            <a:r>
              <a:rPr lang="en-US" dirty="0"/>
              <a:t>returns 0 for invalid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1964" y="4114823"/>
            <a:ext cx="9128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collections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Counter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alligators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Counter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({'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1})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8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entry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4939" y="3079068"/>
            <a:ext cx="82756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{}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4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5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pear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4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plum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4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endParaRPr lang="mr-IN" sz="1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4, 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pear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4, 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5, 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plum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 4}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collections.</a:t>
            </a:r>
            <a:r>
              <a:rPr lang="mr-IN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OrderedDict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4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5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pear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4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plum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 = 4</a:t>
            </a:r>
          </a:p>
          <a:p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endParaRPr lang="mr-IN" sz="1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OrderedDict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([('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4), ('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peach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5), ('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pear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4), ('</a:t>
            </a:r>
            <a:r>
              <a:rPr lang="mr-IN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plum</a:t>
            </a:r>
            <a:r>
              <a:rPr lang="mr-IN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4)])</a:t>
            </a:r>
            <a:endParaRPr lang="mr-IN" sz="15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7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supply a </a:t>
            </a:r>
            <a:r>
              <a:rPr lang="en-US" i="1" dirty="0"/>
              <a:t>function</a:t>
            </a:r>
            <a:r>
              <a:rPr lang="en-US" dirty="0"/>
              <a:t> to construct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4791" y="3388310"/>
            <a:ext cx="978594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 =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collections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defaultdict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words = ['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each','peach','pear','plum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w in words: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sizes[w] =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(w)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defaultdict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(&lt;class 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'&gt;, {'each': 4, 'pear': 4, 'peach': 5, 'plum': 4})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sizes['foo']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sizes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defaultdict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(&lt;class '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'&gt;, {'each': 4, 'pear': 4, 'peach': 5,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'foo': 0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'plum': 4})</a:t>
            </a:r>
            <a:endParaRPr lang="en-US" sz="15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90485" y="3037436"/>
            <a:ext cx="3381154" cy="35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constructor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37274" y="3264195"/>
            <a:ext cx="1275907" cy="20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34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itertools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Handy functions for iterating through or </a:t>
            </a:r>
            <a:r>
              <a:rPr lang="en-US" i="1" dirty="0"/>
              <a:t>creating</a:t>
            </a:r>
            <a:r>
              <a:rPr lang="en-US" dirty="0"/>
              <a:t> sequences</a:t>
            </a:r>
          </a:p>
          <a:p>
            <a:r>
              <a:rPr lang="en-US" dirty="0"/>
              <a:t>Infinite Iterators</a:t>
            </a:r>
          </a:p>
          <a:p>
            <a:pPr lvl="1"/>
            <a:r>
              <a:rPr lang="en-US" dirty="0"/>
              <a:t>Without yield</a:t>
            </a:r>
          </a:p>
          <a:p>
            <a:r>
              <a:rPr lang="en-US" dirty="0"/>
              <a:t>Sequence Processing</a:t>
            </a:r>
          </a:p>
          <a:p>
            <a:r>
              <a:rPr lang="en-US" dirty="0"/>
              <a:t>Combinatorics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9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Iterators</a:t>
            </a:r>
            <a:br>
              <a:rPr lang="en-US" dirty="0"/>
            </a:br>
            <a:r>
              <a:rPr lang="en-US" sz="2000" b="1" i="1" dirty="0"/>
              <a:t>count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</a:t>
            </a:r>
            <a:r>
              <a:rPr lang="en-US" i="1" dirty="0"/>
              <a:t>(start</a:t>
            </a:r>
            <a:r>
              <a:rPr lang="en-US" dirty="0"/>
              <a:t> [,</a:t>
            </a:r>
            <a:r>
              <a:rPr lang="en-US" i="1" dirty="0"/>
              <a:t>step</a:t>
            </a:r>
            <a:r>
              <a:rPr lang="en-US" dirty="0"/>
              <a:t>])		# Returns </a:t>
            </a:r>
            <a:r>
              <a:rPr lang="en-US" i="1" dirty="0"/>
              <a:t>evenly spaced </a:t>
            </a:r>
            <a:r>
              <a:rPr lang="en-US" dirty="0"/>
              <a:t>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6642" y="33699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it1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(100,-10)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(5):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(it1))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100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90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70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60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5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Iterators</a:t>
            </a:r>
            <a:br>
              <a:rPr lang="en-US" dirty="0"/>
            </a:br>
            <a:r>
              <a:rPr lang="en-US" sz="2000" b="1" i="1" dirty="0"/>
              <a:t>cycle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cycle</a:t>
            </a:r>
            <a:r>
              <a:rPr lang="en-US" i="1" dirty="0"/>
              <a:t>(</a:t>
            </a:r>
            <a:r>
              <a:rPr lang="en-US" i="1" dirty="0" err="1"/>
              <a:t>iterable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0559" y="342425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it2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cycle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i 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(11): </a:t>
            </a:r>
          </a:p>
          <a:p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print(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(it2),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=' ')</a:t>
            </a:r>
          </a:p>
          <a:p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 e i o u a e i o u a</a:t>
            </a:r>
            <a:endParaRPr lang="hr-HR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8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Iterators</a:t>
            </a:r>
            <a:br>
              <a:rPr lang="en-US" dirty="0"/>
            </a:br>
            <a:r>
              <a:rPr lang="en-US" sz="2000" b="1" i="1" dirty="0"/>
              <a:t>repeat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 [,n])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0559" y="342425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it3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repeat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('blah',3)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list(it3)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['blah', 'blah', 'blah’]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repeat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('blah')</a:t>
            </a:r>
          </a:p>
          <a:p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n 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(5): print(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hr-H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))...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lah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lah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lah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lah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hr-HR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blah</a:t>
            </a:r>
            <a:endParaRPr lang="hr-HR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a module</a:t>
            </a:r>
          </a:p>
          <a:p>
            <a:r>
              <a:rPr lang="en-US" b="1" dirty="0"/>
              <a:t>import foo</a:t>
            </a:r>
            <a:r>
              <a:rPr lang="en-US" dirty="0"/>
              <a:t> reads the file </a:t>
            </a:r>
            <a:r>
              <a:rPr lang="en-US" b="1" dirty="0" err="1"/>
              <a:t>foo.py</a:t>
            </a:r>
            <a:endParaRPr lang="en-US" b="1" dirty="0"/>
          </a:p>
          <a:p>
            <a:r>
              <a:rPr lang="en-US" dirty="0"/>
              <a:t>A </a:t>
            </a:r>
            <a:r>
              <a:rPr lang="en-US" i="1" dirty="0"/>
              <a:t>module object </a:t>
            </a:r>
            <a:r>
              <a:rPr lang="en-US" dirty="0"/>
              <a:t>is created in the importing module’s scope</a:t>
            </a:r>
          </a:p>
          <a:p>
            <a:r>
              <a:rPr lang="en-US" dirty="0"/>
              <a:t>Need to use </a:t>
            </a:r>
            <a:r>
              <a:rPr lang="en-US" b="1" dirty="0" err="1"/>
              <a:t>foo.bar</a:t>
            </a:r>
            <a:r>
              <a:rPr lang="en-US" dirty="0"/>
              <a:t> to access imported element </a:t>
            </a:r>
            <a:r>
              <a:rPr lang="en-US" b="1" dirty="0"/>
              <a:t>bar</a:t>
            </a:r>
          </a:p>
          <a:p>
            <a:pPr lvl="1"/>
            <a:r>
              <a:rPr lang="en-US" dirty="0"/>
              <a:t>Otherwise you can use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/>
              <a:t>foo import *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from foo import bar </a:t>
            </a:r>
            <a:r>
              <a:rPr lang="en-US" dirty="0"/>
              <a:t>individually</a:t>
            </a:r>
          </a:p>
          <a:p>
            <a:r>
              <a:rPr lang="en-US" dirty="0"/>
              <a:t>Demo:</a:t>
            </a:r>
          </a:p>
          <a:p>
            <a:pPr lvl="1"/>
            <a:r>
              <a:rPr lang="en-US" dirty="0"/>
              <a:t>import math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(math)</a:t>
            </a:r>
          </a:p>
          <a:p>
            <a:pPr lvl="1"/>
            <a:r>
              <a:rPr lang="en-US" dirty="0" err="1"/>
              <a:t>mymod.py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66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  <a:p>
            <a:r>
              <a:rPr lang="en-US" dirty="0"/>
              <a:t>chain</a:t>
            </a:r>
          </a:p>
          <a:p>
            <a:r>
              <a:rPr lang="en-US" dirty="0" err="1"/>
              <a:t>chain.from_iterable</a:t>
            </a:r>
            <a:endParaRPr lang="en-US" dirty="0"/>
          </a:p>
          <a:p>
            <a:r>
              <a:rPr lang="en-US" dirty="0"/>
              <a:t>compress</a:t>
            </a:r>
          </a:p>
          <a:p>
            <a:r>
              <a:rPr lang="en-US" dirty="0" err="1"/>
              <a:t>dropwhile</a:t>
            </a:r>
            <a:endParaRPr lang="en-US" dirty="0"/>
          </a:p>
          <a:p>
            <a:r>
              <a:rPr lang="en-US" dirty="0" err="1"/>
              <a:t>filterfalse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product</a:t>
            </a:r>
          </a:p>
          <a:p>
            <a:r>
              <a:rPr lang="en-US" dirty="0" err="1"/>
              <a:t>starmap</a:t>
            </a:r>
            <a:endParaRPr lang="en-US" dirty="0"/>
          </a:p>
          <a:p>
            <a:r>
              <a:rPr lang="en-US" dirty="0" err="1"/>
              <a:t>takewhile</a:t>
            </a:r>
            <a:endParaRPr lang="en-US" dirty="0"/>
          </a:p>
          <a:p>
            <a:r>
              <a:rPr lang="en-US" dirty="0"/>
              <a:t>tee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6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starmap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map, except expects </a:t>
            </a:r>
            <a:r>
              <a:rPr lang="en-US"/>
              <a:t>a </a:t>
            </a:r>
            <a:r>
              <a:rPr lang="en-US" i="1"/>
              <a:t>sequence</a:t>
            </a:r>
            <a:r>
              <a:rPr lang="en-US"/>
              <a:t> </a:t>
            </a:r>
            <a:r>
              <a:rPr lang="en-US" dirty="0"/>
              <a:t>of tuples</a:t>
            </a:r>
          </a:p>
          <a:p>
            <a:r>
              <a:rPr lang="en-US" dirty="0"/>
              <a:t>It flattens out each tuple for the given function (using *)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7031" y="3657899"/>
            <a:ext cx="70104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starmap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(pow,((2,3),(2,4),(2,5)))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itertools.starmap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object at 0x1021b0400&gt;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list(_)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[8, 16, 32]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starmap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(range,[(1,11,2),(100,201,10)])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itertools.starmap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object at 0x1021b0470&gt;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x in (_): print(list(x))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3, 5, 7, 9]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[100, 110, 120, 130, 140, 150, 160, 170, 180, 190, 200]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86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functools.</a:t>
            </a:r>
            <a:r>
              <a:rPr lang="en-US" b="1" dirty="0" err="1"/>
              <a:t>reduce</a:t>
            </a:r>
            <a:r>
              <a:rPr lang="en-US" dirty="0"/>
              <a:t>, but </a:t>
            </a:r>
            <a:r>
              <a:rPr lang="en-US" i="1" dirty="0"/>
              <a:t>keeps</a:t>
            </a:r>
            <a:r>
              <a:rPr lang="en-US" dirty="0"/>
              <a:t> intermediate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6762" y="3392085"/>
            <a:ext cx="7137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gen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(range(1,11),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operator.add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list(gen)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3, 6, 10, 15, 21, 28, 36, 45, 55]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functools.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operator.add,range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(1,11))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55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Iterates through a sequence of sequences!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4111" y="3221836"/>
            <a:ext cx="6935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nums1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(10,101,10)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nums2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(100,1001,100)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it4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(nums1,nums2)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(it4)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[10, 20, 30, 40, 50, 60, 70, 80, 90, 100, 100, 200, 300, 400, 500, 600, 700, 800, 900, 1000]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it5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chain.from_iterable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([nums1,nums2])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list(it5)[10, 20, 30, 40, 50, 60, 70, 80, 90, 100, 100, 200, 300, 400, 500, 600, 700, 800, 900, 1000]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3618" y="5779164"/>
            <a:ext cx="818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chain.from_iterable</a:t>
            </a:r>
            <a:r>
              <a:rPr lang="en-US" dirty="0"/>
              <a:t>(</a:t>
            </a:r>
            <a:r>
              <a:rPr lang="en-US" i="1" dirty="0" err="1"/>
              <a:t>iter</a:t>
            </a:r>
            <a:r>
              <a:rPr lang="en-US" dirty="0"/>
              <a:t>) == chain(*</a:t>
            </a:r>
            <a:r>
              <a:rPr lang="en-US" i="1" dirty="0" err="1"/>
              <a:t>iter</a:t>
            </a:r>
            <a:r>
              <a:rPr lang="en-US" dirty="0"/>
              <a:t>)	</a:t>
            </a:r>
            <a:r>
              <a:rPr lang="en-US" dirty="0">
                <a:solidFill>
                  <a:schemeClr val="accent5"/>
                </a:solidFill>
              </a:rPr>
              <a:t># if </a:t>
            </a:r>
            <a:r>
              <a:rPr lang="en-US" i="1" dirty="0" err="1">
                <a:solidFill>
                  <a:schemeClr val="accent5"/>
                </a:solidFill>
              </a:rPr>
              <a:t>iter</a:t>
            </a:r>
            <a:r>
              <a:rPr lang="en-US" dirty="0">
                <a:solidFill>
                  <a:schemeClr val="accent5"/>
                </a:solidFill>
              </a:rPr>
              <a:t> is a *-able sequence</a:t>
            </a:r>
          </a:p>
        </p:txBody>
      </p:sp>
    </p:spTree>
    <p:extLst>
      <p:ext uri="{BB962C8B-B14F-4D97-AF65-F5344CB8AC3E}">
        <p14:creationId xmlns:p14="http://schemas.microsoft.com/office/powerpoint/2010/main" val="126281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selected elements</a:t>
            </a:r>
          </a:p>
          <a:p>
            <a:r>
              <a:rPr lang="en-US" dirty="0"/>
              <a:t>compress(</a:t>
            </a:r>
            <a:r>
              <a:rPr lang="en-US" i="1" dirty="0"/>
              <a:t>sequence/</a:t>
            </a:r>
            <a:r>
              <a:rPr lang="en-US" i="1" dirty="0" err="1"/>
              <a:t>iterable</a:t>
            </a:r>
            <a:r>
              <a:rPr lang="en-US" dirty="0" err="1"/>
              <a:t>,</a:t>
            </a:r>
            <a:r>
              <a:rPr lang="en-US" i="1" dirty="0" err="1"/>
              <a:t>selector_map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0436" y="3773041"/>
            <a:ext cx="63428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compress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',(1,0,0,1,0))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itertools.compress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object at 0x1021ab240&gt;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list(_)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['a', 'o’]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&gt;&gt;&gt;</a:t>
            </a:r>
            <a:r>
              <a:rPr lang="en-US" sz="1600" dirty="0" err="1">
                <a:latin typeface="Courier New" charset="0"/>
                <a:cs typeface="Courier New" charset="0"/>
              </a:rPr>
              <a:t>itertools.compress</a:t>
            </a:r>
            <a:r>
              <a:rPr lang="en-US" sz="1600" dirty="0">
                <a:latin typeface="Courier New" charset="0"/>
                <a:cs typeface="Courier New" charset="0"/>
              </a:rPr>
              <a:t>(range(100),(1,0,0,1,0,1,0))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&lt;</a:t>
            </a:r>
            <a:r>
              <a:rPr lang="en-US" sz="1600" dirty="0" err="1">
                <a:latin typeface="Courier New" charset="0"/>
                <a:cs typeface="Courier New" charset="0"/>
              </a:rPr>
              <a:t>itertools.compress</a:t>
            </a:r>
            <a:r>
              <a:rPr lang="en-US" sz="1600" dirty="0">
                <a:latin typeface="Courier New" charset="0"/>
                <a:cs typeface="Courier New" charset="0"/>
              </a:rPr>
              <a:t> object at 0x1018da588&gt;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&gt;&gt;&gt;list(_)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[0, 3, 5]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51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Skips elements while a predicate function succeeds.</a:t>
            </a:r>
          </a:p>
          <a:p>
            <a:pPr lvl="1"/>
            <a:r>
              <a:rPr lang="en-US" dirty="0"/>
              <a:t>afterwards, returns </a:t>
            </a:r>
            <a:r>
              <a:rPr lang="en-US" i="1" dirty="0"/>
              <a:t>every</a:t>
            </a:r>
            <a:r>
              <a:rPr lang="en-US" dirty="0"/>
              <a:t> element</a:t>
            </a:r>
          </a:p>
          <a:p>
            <a:r>
              <a:rPr lang="en-US" b="1" dirty="0" err="1">
                <a:latin typeface="Andale Mono" panose="020B0509000000000004" pitchFamily="49" charset="0"/>
              </a:rPr>
              <a:t>dropwhile</a:t>
            </a:r>
            <a:r>
              <a:rPr lang="en-US" b="1" dirty="0">
                <a:latin typeface="Andale Mono" panose="020B0509000000000004" pitchFamily="49" charset="0"/>
              </a:rPr>
              <a:t>(</a:t>
            </a:r>
            <a:r>
              <a:rPr lang="en-US" b="1" i="1" dirty="0" err="1">
                <a:latin typeface="Andale Mono" panose="020B0509000000000004" pitchFamily="49" charset="0"/>
              </a:rPr>
              <a:t>pred</a:t>
            </a:r>
            <a:r>
              <a:rPr lang="en-US" b="1" dirty="0" err="1">
                <a:latin typeface="Andale Mono" panose="020B0509000000000004" pitchFamily="49" charset="0"/>
              </a:rPr>
              <a:t>,</a:t>
            </a:r>
            <a:r>
              <a:rPr lang="en-US" b="1" i="1" dirty="0" err="1">
                <a:latin typeface="Andale Mono" panose="020B0509000000000004" pitchFamily="49" charset="0"/>
              </a:rPr>
              <a:t>seq</a:t>
            </a:r>
            <a:r>
              <a:rPr lang="en-US" b="1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4744" y="3849985"/>
            <a:ext cx="6595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it6 =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(1,31)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d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dropwhile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(lambda n: n &lt; 5, it6)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next(d)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5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next(d)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3110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element until a predicate function fails</a:t>
            </a:r>
          </a:p>
          <a:p>
            <a:r>
              <a:rPr lang="en-US" b="1" dirty="0" err="1">
                <a:latin typeface="Andale Mono" panose="020B0509000000000004" pitchFamily="49" charset="0"/>
              </a:rPr>
              <a:t>takewhile</a:t>
            </a:r>
            <a:r>
              <a:rPr lang="en-US" b="1" dirty="0">
                <a:latin typeface="Andale Mono" panose="020B0509000000000004" pitchFamily="49" charset="0"/>
              </a:rPr>
              <a:t>(</a:t>
            </a:r>
            <a:r>
              <a:rPr lang="en-US" b="1" i="1" dirty="0" err="1">
                <a:latin typeface="Andale Mono" panose="020B0509000000000004" pitchFamily="49" charset="0"/>
              </a:rPr>
              <a:t>pred</a:t>
            </a:r>
            <a:r>
              <a:rPr lang="en-US" b="1" dirty="0" err="1">
                <a:latin typeface="Andale Mono" panose="020B0509000000000004" pitchFamily="49" charset="0"/>
              </a:rPr>
              <a:t>,</a:t>
            </a:r>
            <a:r>
              <a:rPr lang="en-US" b="1" i="1" dirty="0" err="1">
                <a:latin typeface="Andale Mono" panose="020B0509000000000004" pitchFamily="49" charset="0"/>
              </a:rPr>
              <a:t>seq</a:t>
            </a:r>
            <a:r>
              <a:rPr lang="en-US" b="1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4744" y="3849985"/>
            <a:ext cx="63511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it6 = range(1,31)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takewhile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(lambda n: n &lt; 5, it6)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for n in t: print(n)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346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Opposite</a:t>
            </a:r>
            <a:r>
              <a:rPr lang="en-US" dirty="0"/>
              <a:t> of </a:t>
            </a:r>
            <a:r>
              <a:rPr lang="en-US" b="1" dirty="0"/>
              <a:t>filter</a:t>
            </a:r>
          </a:p>
          <a:p>
            <a:r>
              <a:rPr lang="en-US" dirty="0"/>
              <a:t>Collect elements that </a:t>
            </a:r>
            <a:r>
              <a:rPr lang="en-US" i="1" dirty="0"/>
              <a:t>fail</a:t>
            </a:r>
            <a:r>
              <a:rPr lang="en-US" dirty="0"/>
              <a:t> a predicate</a:t>
            </a:r>
          </a:p>
          <a:p>
            <a:r>
              <a:rPr lang="en-US" b="1" dirty="0" err="1">
                <a:latin typeface="Andale Mono" panose="020B0509000000000004" pitchFamily="49" charset="0"/>
              </a:rPr>
              <a:t>filterfalse</a:t>
            </a:r>
            <a:r>
              <a:rPr lang="en-US" b="1" dirty="0">
                <a:latin typeface="Andale Mono" panose="020B0509000000000004" pitchFamily="49" charset="0"/>
              </a:rPr>
              <a:t>(</a:t>
            </a:r>
            <a:r>
              <a:rPr lang="en-US" b="1" i="1" dirty="0" err="1">
                <a:latin typeface="Andale Mono" panose="020B0509000000000004" pitchFamily="49" charset="0"/>
              </a:rPr>
              <a:t>pred</a:t>
            </a:r>
            <a:r>
              <a:rPr lang="en-US" b="1" dirty="0" err="1">
                <a:latin typeface="Andale Mono" panose="020B0509000000000004" pitchFamily="49" charset="0"/>
              </a:rPr>
              <a:t>,</a:t>
            </a:r>
            <a:r>
              <a:rPr lang="en-US" b="1" i="1" dirty="0" err="1">
                <a:latin typeface="Andale Mono" panose="020B0509000000000004" pitchFamily="49" charset="0"/>
              </a:rPr>
              <a:t>seq</a:t>
            </a:r>
            <a:r>
              <a:rPr lang="en-US" b="1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72902" y="4091901"/>
            <a:ext cx="738976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filter(lambda n: n % 2 == 0, it6)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&lt;filter object at 0x1021ab048&gt;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list(_)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[2, 4, 6, 8, 10, 12, 14, 16, 18, 20, 22, 24, 26, 28, 30]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filterfalse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(lambda n: n % 2 == 0, it6)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itertools.filterfalse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object at 0x1021ab198&gt;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list(_)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3, 5, 7, 9, 11, 13, 15, 17, 19, 21, 23, 25, 27, 29]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68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</a:t>
            </a:r>
            <a:r>
              <a:rPr lang="en-US" i="1" u="sng" dirty="0"/>
              <a:t>sorted</a:t>
            </a:r>
            <a:r>
              <a:rPr lang="en-US" dirty="0"/>
              <a:t> sequences</a:t>
            </a:r>
          </a:p>
          <a:p>
            <a:r>
              <a:rPr lang="en-US" dirty="0"/>
              <a:t>Groups data by runs of equal keys</a:t>
            </a:r>
          </a:p>
          <a:p>
            <a:r>
              <a:rPr lang="en-US" dirty="0"/>
              <a:t>Returns sequence of (</a:t>
            </a:r>
            <a:r>
              <a:rPr lang="en-US" dirty="0" err="1"/>
              <a:t>key,group</a:t>
            </a:r>
            <a:r>
              <a:rPr lang="en-US" dirty="0"/>
              <a:t>)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9805" y="4043335"/>
            <a:ext cx="6329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[1,1,2,2,2,3,3]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[(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k,list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mr-IN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k,g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groupby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[(1, [1, 1]), (2, [2, 2, 2]), (3, [3, 3])]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br>
              <a:rPr lang="en-US" dirty="0"/>
            </a:br>
            <a:r>
              <a:rPr lang="en-US" sz="2000" i="1" dirty="0"/>
              <a:t>with key function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443" y="2724898"/>
            <a:ext cx="106272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parts2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parts.parts,key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operator.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(4)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# by city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it8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groupby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(parts2,operator.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itemgetter(4)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k,g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it8: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   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,': ',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='',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='')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   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tup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       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compress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tup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,[1,1,1,1,0])),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=' </a:t>
            </a: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# ignore city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   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London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['p4',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Screw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14] ['p6',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19] ['p1',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12]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['p5',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Blue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12] ['p2',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Bolt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Green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17]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Rome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['p3',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Screw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Blue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17] 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BBCF1-9289-D14A-AF5F-9B309789B84A}"/>
              </a:ext>
            </a:extLst>
          </p:cNvPr>
          <p:cNvSpPr txBox="1"/>
          <p:nvPr/>
        </p:nvSpPr>
        <p:spPr>
          <a:xfrm>
            <a:off x="4002436" y="5704070"/>
            <a:ext cx="4187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also </a:t>
            </a:r>
            <a:r>
              <a:rPr lang="en-US" i="1" dirty="0" err="1"/>
              <a:t>groupby.py</a:t>
            </a:r>
            <a:r>
              <a:rPr lang="en-US" dirty="0"/>
              <a:t>, </a:t>
            </a:r>
            <a:r>
              <a:rPr lang="en-US" i="1" dirty="0"/>
              <a:t>groupby2.cpp</a:t>
            </a:r>
          </a:p>
        </p:txBody>
      </p:sp>
    </p:spTree>
    <p:extLst>
      <p:ext uri="{BB962C8B-B14F-4D97-AF65-F5344CB8AC3E}">
        <p14:creationId xmlns:p14="http://schemas.microsoft.com/office/powerpoint/2010/main" val="6686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6649"/>
            <a:ext cx="8825659" cy="3416300"/>
          </a:xfrm>
        </p:spPr>
        <p:txBody>
          <a:bodyPr/>
          <a:lstStyle/>
          <a:p>
            <a:r>
              <a:rPr lang="en-US" dirty="0"/>
              <a:t>Allows </a:t>
            </a:r>
            <a:r>
              <a:rPr lang="en-US" i="1" dirty="0"/>
              <a:t>renaming</a:t>
            </a:r>
            <a:r>
              <a:rPr lang="en-US" dirty="0"/>
              <a:t> of imported objects</a:t>
            </a:r>
          </a:p>
          <a:p>
            <a:r>
              <a:rPr lang="en-US" dirty="0"/>
              <a:t>Handy for conditional imports: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7221" y="3630861"/>
            <a:ext cx="476491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if format == 'xml':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    import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xmlreader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reader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format == 'csv':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    import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csvreader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reader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data =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reader.read_data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(filename)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0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Duplicates iterators</a:t>
            </a:r>
          </a:p>
          <a:p>
            <a:r>
              <a:rPr lang="en-US" dirty="0"/>
              <a:t>So you don’t have to recreate them if you want to repeat them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9830" y="3817088"/>
            <a:ext cx="101825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tee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(range(1,11,2),3)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list(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[&lt;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._tee object at 0x1021afb08&gt;, &lt;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._tee object at 0x1021afb88&gt;,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._tee object at 0x1021afc08&gt;]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it9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chain.from_iterable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list(it9)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[1, 3, 5, 7, 9, 1, 3, 5, 7, 9, 1, 3, 5, 7, 9]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(it9)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5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  <a:p>
            <a:r>
              <a:rPr lang="en-US" dirty="0"/>
              <a:t>permutations</a:t>
            </a:r>
          </a:p>
          <a:p>
            <a:r>
              <a:rPr lang="en-US" dirty="0"/>
              <a:t>combinations</a:t>
            </a:r>
          </a:p>
          <a:p>
            <a:r>
              <a:rPr lang="en-US" dirty="0" err="1"/>
              <a:t>combinations_with_replacement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06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the Cartesian product of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3369562"/>
            <a:ext cx="101825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= ['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= [1,2,3]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= ['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itertools.product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x,y,z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itertools.product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0x1012203a8&gt;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(_)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1,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1,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2,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2,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3,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3,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1,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1,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2,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2,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3,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', 3, '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goodbye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')]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36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9461" y="2579592"/>
            <a:ext cx="105368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'the'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permutations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permutations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(s,2))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permutations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4744" y="318951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(1,len(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)+1):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combinations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s,n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',)]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54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combinations_with_replacement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015" y="3028644"/>
            <a:ext cx="106219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(1,len(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)+1):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itertools.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combinations_with_replacement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s,n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',)]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')]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2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</a:t>
            </a:r>
            <a:r>
              <a:rPr lang="en-US" b="1" dirty="0"/>
              <a:t>import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include a list named </a:t>
            </a:r>
            <a:r>
              <a:rPr lang="en-US" b="1" dirty="0"/>
              <a:t>__all__</a:t>
            </a:r>
            <a:r>
              <a:rPr lang="en-US" dirty="0"/>
              <a:t>, containing the names you export</a:t>
            </a:r>
          </a:p>
          <a:p>
            <a:pPr lvl="1"/>
            <a:r>
              <a:rPr lang="en-US" dirty="0"/>
              <a:t>The others are not exported into the importing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6197" y="3835040"/>
            <a:ext cx="608442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module: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spam.py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 Names I will export with "from spam import *":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__all__ = ['bar', 'Spam']</a:t>
            </a:r>
          </a:p>
        </p:txBody>
      </p:sp>
    </p:spTree>
    <p:extLst>
      <p:ext uri="{BB962C8B-B14F-4D97-AF65-F5344CB8AC3E}">
        <p14:creationId xmlns:p14="http://schemas.microsoft.com/office/powerpoint/2010/main" val="177879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Scope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8648" y="2598136"/>
            <a:ext cx="81215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# In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spam.py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 = 37							#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spam.a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foo():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print("I'm foo and a is ",a)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# In a client module: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spam import a, foo    	# Import  as a global variable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 = 42    						# Modifies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main__.a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only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foo()                       	# Prints "I'm foo and a is 37”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print(a)                     	# Prints "42" </a:t>
            </a:r>
          </a:p>
        </p:txBody>
      </p:sp>
    </p:spTree>
    <p:extLst>
      <p:ext uri="{BB962C8B-B14F-4D97-AF65-F5344CB8AC3E}">
        <p14:creationId xmlns:p14="http://schemas.microsoft.com/office/powerpoint/2010/main" val="25605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__main__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module is loaded at the </a:t>
            </a:r>
            <a:r>
              <a:rPr lang="en-US" i="1" dirty="0"/>
              <a:t>top-level</a:t>
            </a:r>
            <a:r>
              <a:rPr lang="en-US" dirty="0"/>
              <a:t> by Python:</a:t>
            </a:r>
          </a:p>
          <a:p>
            <a:pPr lvl="1"/>
            <a:r>
              <a:rPr lang="en-US" dirty="0"/>
              <a:t>not via an </a:t>
            </a:r>
            <a:r>
              <a:rPr lang="en-US" b="1" dirty="0"/>
              <a:t>import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the name of the top-level module is always </a:t>
            </a:r>
            <a:r>
              <a:rPr lang="en-US" b="1" dirty="0"/>
              <a:t>‘__main__’</a:t>
            </a:r>
          </a:p>
          <a:p>
            <a:pPr lvl="1"/>
            <a:r>
              <a:rPr lang="en-US" dirty="0"/>
              <a:t>this is how you know that you are at the top level</a:t>
            </a:r>
          </a:p>
          <a:p>
            <a:r>
              <a:rPr lang="en-US" dirty="0"/>
              <a:t>Can use for testing: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__name__ == '__main__':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&lt;test code here&gt;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9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__main__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1165" y="2621285"/>
            <a:ext cx="65937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fib(n):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n if n 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(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0,1)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else fib(n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-2) + fib(n-1)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if __name__ 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== 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'__main__':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assert fib(</a:t>
            </a:r>
            <a:r>
              <a:rPr lang="is-I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10) == 55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'Test passed')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9902" y="4699322"/>
            <a:ext cx="179407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$ python3 </a:t>
            </a:r>
            <a:r>
              <a:rPr lang="en-US" sz="1600" dirty="0" err="1"/>
              <a:t>fib.py</a:t>
            </a:r>
            <a:endParaRPr lang="en-US" sz="1600" dirty="0"/>
          </a:p>
          <a:p>
            <a:r>
              <a:rPr lang="en-US" sz="1600" dirty="0"/>
              <a:t>Test passed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2099" y="4514655"/>
            <a:ext cx="648954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&gt;&gt;&gt; import fib	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# __name__ is ‘fib’, not __main__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(fib)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['__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builtins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__', '__cached__', '__doc__', '__file__', '__loader__', '__name__', '__package__', '__spec__', 'fib']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Search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650" y="2750590"/>
            <a:ext cx="10503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sys.path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['', '/Library/Frameworks/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Python.framework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/Versions/3.7/lib/python37.zip', '/Library/Frameworks/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Python.framework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/Versions/3.7/lib/python3.7', '/Library/Frameworks/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Python.framework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/Versions/3.7/lib/python3.7/lib-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dynload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'/Library/Frameworks/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Python.framework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/Versions/3.7/lib/python3.7/site-packages']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3496</Words>
  <Application>Microsoft Macintosh PowerPoint</Application>
  <PresentationFormat>Widescreen</PresentationFormat>
  <Paragraphs>478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Andale Mono</vt:lpstr>
      <vt:lpstr>Arial</vt:lpstr>
      <vt:lpstr>Calibri</vt:lpstr>
      <vt:lpstr>Century Gothic</vt:lpstr>
      <vt:lpstr>Courier New</vt:lpstr>
      <vt:lpstr>Menlo</vt:lpstr>
      <vt:lpstr>Wingdings 3</vt:lpstr>
      <vt:lpstr>Ion Boardroom</vt:lpstr>
      <vt:lpstr>Modules, Packages and Programs</vt:lpstr>
      <vt:lpstr>Agenda</vt:lpstr>
      <vt:lpstr>Modules</vt:lpstr>
      <vt:lpstr>import as</vt:lpstr>
      <vt:lpstr>Restricting import *</vt:lpstr>
      <vt:lpstr>Don’t Forget Scope Rules</vt:lpstr>
      <vt:lpstr>Using __main__</vt:lpstr>
      <vt:lpstr>__main__ Example</vt:lpstr>
      <vt:lpstr>The Module Search Path</vt:lpstr>
      <vt:lpstr>Modifying the Module Search Path</vt:lpstr>
      <vt:lpstr>Searching Zip Files</vt:lpstr>
      <vt:lpstr>Running Modules from the Search Path</vt:lpstr>
      <vt:lpstr>PowerPoint Presentation</vt:lpstr>
      <vt:lpstr>Packages</vt:lpstr>
      <vt:lpstr>Package Demo</vt:lpstr>
      <vt:lpstr>Relative Imports</vt:lpstr>
      <vt:lpstr>Packages and __main__</vt:lpstr>
      <vt:lpstr>Command-Line Arguments</vt:lpstr>
      <vt:lpstr>The collections Module</vt:lpstr>
      <vt:lpstr>Named Tuples Data Records with Named Fields</vt:lpstr>
      <vt:lpstr>collections.deque</vt:lpstr>
      <vt:lpstr>ChainMap</vt:lpstr>
      <vt:lpstr>Counter</vt:lpstr>
      <vt:lpstr>OrderedDict</vt:lpstr>
      <vt:lpstr>defaultdict</vt:lpstr>
      <vt:lpstr>The itertools Module</vt:lpstr>
      <vt:lpstr>Infinite Iterators count</vt:lpstr>
      <vt:lpstr>Infinite Iterators cycle</vt:lpstr>
      <vt:lpstr>Infinite Iterators repeat</vt:lpstr>
      <vt:lpstr>Sequence Processing</vt:lpstr>
      <vt:lpstr>starmap</vt:lpstr>
      <vt:lpstr>accumulate</vt:lpstr>
      <vt:lpstr>chain</vt:lpstr>
      <vt:lpstr>compress</vt:lpstr>
      <vt:lpstr>dropwhile</vt:lpstr>
      <vt:lpstr>takewhile</vt:lpstr>
      <vt:lpstr>filterfalse</vt:lpstr>
      <vt:lpstr>groupby</vt:lpstr>
      <vt:lpstr>groupby with key function</vt:lpstr>
      <vt:lpstr>tee</vt:lpstr>
      <vt:lpstr>Combinatorics</vt:lpstr>
      <vt:lpstr>product</vt:lpstr>
      <vt:lpstr>permutations</vt:lpstr>
      <vt:lpstr>combinations</vt:lpstr>
      <vt:lpstr>combinations_with_replacement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266</cp:revision>
  <dcterms:created xsi:type="dcterms:W3CDTF">2017-01-07T20:37:14Z</dcterms:created>
  <dcterms:modified xsi:type="dcterms:W3CDTF">2020-03-18T23:43:46Z</dcterms:modified>
</cp:coreProperties>
</file>