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25"/>
  </p:notesMasterIdLst>
  <p:sldIdLst>
    <p:sldId id="256" r:id="rId2"/>
    <p:sldId id="257" r:id="rId3"/>
    <p:sldId id="308" r:id="rId4"/>
    <p:sldId id="309" r:id="rId5"/>
    <p:sldId id="258" r:id="rId6"/>
    <p:sldId id="259" r:id="rId7"/>
    <p:sldId id="260" r:id="rId8"/>
    <p:sldId id="306" r:id="rId9"/>
    <p:sldId id="261" r:id="rId10"/>
    <p:sldId id="264" r:id="rId11"/>
    <p:sldId id="263" r:id="rId12"/>
    <p:sldId id="265" r:id="rId13"/>
    <p:sldId id="266" r:id="rId14"/>
    <p:sldId id="267" r:id="rId15"/>
    <p:sldId id="310" r:id="rId16"/>
    <p:sldId id="311" r:id="rId17"/>
    <p:sldId id="312" r:id="rId18"/>
    <p:sldId id="313" r:id="rId19"/>
    <p:sldId id="314" r:id="rId20"/>
    <p:sldId id="316" r:id="rId21"/>
    <p:sldId id="317" r:id="rId22"/>
    <p:sldId id="319" r:id="rId23"/>
    <p:sldId id="31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7F25FE-995E-644D-9EE9-5AFB28254E05}">
          <p14:sldIdLst>
            <p14:sldId id="256"/>
            <p14:sldId id="257"/>
            <p14:sldId id="308"/>
            <p14:sldId id="309"/>
            <p14:sldId id="258"/>
            <p14:sldId id="259"/>
            <p14:sldId id="260"/>
            <p14:sldId id="306"/>
            <p14:sldId id="261"/>
            <p14:sldId id="264"/>
            <p14:sldId id="263"/>
            <p14:sldId id="265"/>
            <p14:sldId id="266"/>
            <p14:sldId id="267"/>
            <p14:sldId id="310"/>
            <p14:sldId id="311"/>
            <p14:sldId id="312"/>
            <p14:sldId id="313"/>
            <p14:sldId id="314"/>
            <p14:sldId id="316"/>
            <p14:sldId id="317"/>
            <p14:sldId id="319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7"/>
    <p:restoredTop sz="94682"/>
  </p:normalViewPr>
  <p:slideViewPr>
    <p:cSldViewPr snapToGrid="0" snapToObjects="1">
      <p:cViewPr>
        <p:scale>
          <a:sx n="150" d="100"/>
          <a:sy n="150" d="100"/>
        </p:scale>
        <p:origin x="16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endian-ness defaults to the machine architecture. The example above from the Python Doc is big endian.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0D332AD-2FD2-4B46-B8BF-351823B737C9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CDD-68C3-E944-BDFE-D9E6A7DB753C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B1A2-86EF-3C4E-853D-3C3EA79250CF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2F29-1BB8-A743-893C-F32D6DE30912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954-2DF1-624F-86A1-C5EE6CF703F9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408-5A08-4E40-9B74-BAD2D4450E7B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C36F-1222-254A-B327-35CFA63AACC5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D7-34C1-4E4F-BE80-B76AD22F2F0F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79-D1B6-2F49-A5D6-589F5580DC1B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3467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"/>
          <p:cNvGrpSpPr/>
          <p:nvPr/>
        </p:nvGrpSpPr>
        <p:grpSpPr>
          <a:xfrm>
            <a:off x="381000" y="1803797"/>
            <a:ext cx="11430001" cy="35808"/>
            <a:chOff x="0" y="0"/>
            <a:chExt cx="12192000" cy="50926"/>
          </a:xfrm>
        </p:grpSpPr>
        <p:sp>
          <p:nvSpPr>
            <p:cNvPr id="65" name="Line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321457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66" name="Line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321457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6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52672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B71-35B9-F747-914A-BAAA473EFBFA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E693-6D44-D547-A4E3-7D3849C285EF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75DD-44D5-8244-BBF2-11F9D3F182CC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BA88-36CE-CC45-B14A-CD51D55898FB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019-CC16-4E41-8280-FD2FDE9E8579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97C-6998-C845-B7A2-3839F307D7D2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B4E9-39A9-EB42-A208-1C53DF029851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2C3D-DD00-AE40-B25D-5342DCE2173C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F8AD7-9923-B942-A541-7E0C85D218F4}" type="datetime1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US" dirty="0"/>
              <a:t>Wrangle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12</a:t>
            </a:r>
          </a:p>
        </p:txBody>
      </p:sp>
    </p:spTree>
    <p:extLst>
      <p:ext uri="{BB962C8B-B14F-4D97-AF65-F5344CB8AC3E}">
        <p14:creationId xmlns:p14="http://schemas.microsoft.com/office/powerpoint/2010/main" val="6411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Word Boundari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Word Boundaries</a:t>
            </a:r>
          </a:p>
        </p:txBody>
      </p:sp>
      <p:sp>
        <p:nvSpPr>
          <p:cNvPr id="213" name="&gt;&gt;&gt; s = &quot;the then writhe *the* xthex&quot;…"/>
          <p:cNvSpPr/>
          <p:nvPr/>
        </p:nvSpPr>
        <p:spPr>
          <a:xfrm>
            <a:off x="1895960" y="1881509"/>
            <a:ext cx="5375673" cy="4291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s = "the then writhe *the* xthex"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re.findall('the',s)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['the', 'the', 'the', 'the', 'the']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endParaRPr sz="1828" dirty="0"/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re.findall(r'\bthe',s)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['the', 'the', 'the']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endParaRPr sz="1828" dirty="0"/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re.findall(r'\bthe\b',s)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['the', 'the']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endParaRPr sz="1828" dirty="0"/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re.findall(r'\Bthe',s)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['the', 'the']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endParaRPr sz="1828" dirty="0"/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re.findall(r'\Bthe\B',s)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['the']</a:t>
            </a:r>
          </a:p>
        </p:txBody>
      </p:sp>
      <p:sp>
        <p:nvSpPr>
          <p:cNvPr id="214" name="Where did each of these come from?"/>
          <p:cNvSpPr/>
          <p:nvPr/>
        </p:nvSpPr>
        <p:spPr>
          <a:xfrm>
            <a:off x="2069910" y="6295909"/>
            <a:ext cx="502741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Where did each of these come from?</a:t>
            </a:r>
          </a:p>
        </p:txBody>
      </p:sp>
    </p:spTree>
    <p:extLst>
      <p:ext uri="{BB962C8B-B14F-4D97-AF65-F5344CB8AC3E}">
        <p14:creationId xmlns:p14="http://schemas.microsoft.com/office/powerpoint/2010/main" val="16826846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hitespace, alphanumeric, _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Whitespace, alphanumeric, _</a:t>
            </a:r>
          </a:p>
        </p:txBody>
      </p:sp>
      <p:sp>
        <p:nvSpPr>
          <p:cNvPr id="217" name="&gt;&gt;&gt; s = &quot;abc123 456def m_field $10 $20.3&quot;…"/>
          <p:cNvSpPr/>
          <p:nvPr/>
        </p:nvSpPr>
        <p:spPr>
          <a:xfrm>
            <a:off x="1988344" y="2042243"/>
            <a:ext cx="6804422" cy="4291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s = "abc123 456def m_field $10 $20.3"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re.findall(r'\w+',s)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['abc123', '456def', 'm_field', '10', '20', '3']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endParaRPr sz="1828" dirty="0"/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re.findall(r'\W+',s)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[' ', ' ', ' $', ' $', '.']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endParaRPr sz="1828" dirty="0"/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re.findall(r'\S+',s)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['abc123', '456def', 'm_field', '$10', '$20.3']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endParaRPr sz="1828" dirty="0"/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re.findall(r'\d+',s)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['123', '456', '10', '20', '3']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endParaRPr sz="1828" dirty="0"/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&gt;&gt;&gt; re.findall(r'\D+',s)</a:t>
            </a:r>
          </a:p>
          <a:p>
            <a:pPr algn="l">
              <a:defRPr sz="2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28" dirty="0"/>
              <a:t>['abc', ' ', 'def m_field $', ' $', '.']</a:t>
            </a:r>
          </a:p>
        </p:txBody>
      </p:sp>
    </p:spTree>
    <p:extLst>
      <p:ext uri="{BB962C8B-B14F-4D97-AF65-F5344CB8AC3E}">
        <p14:creationId xmlns:p14="http://schemas.microsoft.com/office/powerpoint/2010/main" val="11252706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roup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Groups</a:t>
            </a:r>
          </a:p>
        </p:txBody>
      </p:sp>
      <p:sp>
        <p:nvSpPr>
          <p:cNvPr id="2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0" name="Formed by using parentheses around a regular expressions…"/>
          <p:cNvSpPr>
            <a:spLocks noGrp="1"/>
          </p:cNvSpPr>
          <p:nvPr>
            <p:ph type="body" sz="half" idx="4294967295"/>
          </p:nvPr>
        </p:nvSpPr>
        <p:spPr>
          <a:xfrm>
            <a:off x="763389" y="2162719"/>
            <a:ext cx="8645525" cy="1633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Formed by using </a:t>
            </a:r>
            <a:r>
              <a:rPr i="1"/>
              <a:t>parentheses</a:t>
            </a:r>
            <a:r>
              <a:t> around a regular expressions</a:t>
            </a:r>
          </a:p>
          <a:p>
            <a:r>
              <a:rPr dirty="0"/>
              <a:t>Can be retrieved by position </a:t>
            </a:r>
            <a:r>
              <a:rPr i="1" dirty="0"/>
              <a:t>number</a:t>
            </a:r>
            <a:r>
              <a:rPr dirty="0"/>
              <a:t> or </a:t>
            </a:r>
            <a:r>
              <a:rPr i="1" dirty="0"/>
              <a:t>name</a:t>
            </a:r>
          </a:p>
        </p:txBody>
      </p:sp>
      <p:sp>
        <p:nvSpPr>
          <p:cNvPr id="222" name="&gt;&gt;&gt; m = re.search('(\w\w\w)-(\d\d\d)','abc-123')…"/>
          <p:cNvSpPr/>
          <p:nvPr/>
        </p:nvSpPr>
        <p:spPr>
          <a:xfrm>
            <a:off x="1393725" y="3102569"/>
            <a:ext cx="7384852" cy="296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&gt;&gt;&gt; m = </a:t>
            </a:r>
            <a:r>
              <a:rPr sz="1687" dirty="0" err="1"/>
              <a:t>re.search</a:t>
            </a:r>
            <a:r>
              <a:rPr sz="1687" dirty="0"/>
              <a:t>(</a:t>
            </a:r>
            <a:r>
              <a:rPr lang="en-US" sz="1687" dirty="0"/>
              <a:t>‘</a:t>
            </a:r>
            <a:r>
              <a:rPr sz="1687" dirty="0"/>
              <a:t>(\w\w\w)-(\d\d\d)','abc-123')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&gt;&gt;&gt; m.group()</a:t>
            </a:r>
            <a:r>
              <a:rPr lang="en-US" sz="1687" dirty="0"/>
              <a:t>		</a:t>
            </a:r>
            <a:r>
              <a:rPr lang="en-US" sz="1687" i="1" dirty="0"/>
              <a:t># Same as m.group(0)</a:t>
            </a:r>
            <a:endParaRPr sz="1687" i="1" dirty="0"/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'abc-123'</a:t>
            </a:r>
            <a:r>
              <a:rPr lang="en-US" sz="1687" dirty="0"/>
              <a:t>			</a:t>
            </a:r>
            <a:r>
              <a:rPr lang="en-US" sz="1687" i="1" dirty="0"/>
              <a:t># Entire match</a:t>
            </a:r>
            <a:endParaRPr sz="1687" i="1" dirty="0"/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&gt;&gt;&gt; m.group(1)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'abc'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&gt;&gt;&gt; m.group(2)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'123'</a:t>
            </a:r>
          </a:p>
          <a:p>
            <a:r>
              <a:rPr lang="mr-IN" sz="1690" dirty="0"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mr-IN" sz="1690" dirty="0" err="1">
                <a:latin typeface="Andale Mono" charset="0"/>
                <a:ea typeface="Andale Mono" charset="0"/>
                <a:cs typeface="Andale Mono" charset="0"/>
              </a:rPr>
              <a:t>m.group</a:t>
            </a:r>
            <a:r>
              <a:rPr lang="mr-IN" sz="1690" dirty="0">
                <a:latin typeface="Andale Mono" charset="0"/>
                <a:ea typeface="Andale Mono" charset="0"/>
                <a:cs typeface="Andale Mono" charset="0"/>
              </a:rPr>
              <a:t>(2,1)</a:t>
            </a:r>
            <a:r>
              <a:rPr lang="en-US" sz="169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690" i="1" dirty="0">
                <a:latin typeface="Andale Mono" charset="0"/>
                <a:ea typeface="Andale Mono" charset="0"/>
                <a:cs typeface="Andale Mono" charset="0"/>
              </a:rPr>
              <a:t># Subscripts</a:t>
            </a:r>
            <a:endParaRPr lang="mr-IN" sz="1690" i="1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mr-IN" sz="1690" dirty="0">
                <a:latin typeface="Andale Mono" charset="0"/>
                <a:ea typeface="Andale Mono" charset="0"/>
                <a:cs typeface="Andale Mono" charset="0"/>
              </a:rPr>
              <a:t>('123', '</a:t>
            </a:r>
            <a:r>
              <a:rPr lang="mr-IN" sz="1690" dirty="0" err="1">
                <a:latin typeface="Andale Mono" charset="0"/>
                <a:ea typeface="Andale Mono" charset="0"/>
                <a:cs typeface="Andale Mono" charset="0"/>
              </a:rPr>
              <a:t>abc</a:t>
            </a:r>
            <a:r>
              <a:rPr lang="mr-IN" sz="1690" dirty="0">
                <a:latin typeface="Andale Mono" charset="0"/>
                <a:ea typeface="Andale Mono" charset="0"/>
                <a:cs typeface="Andale Mono" charset="0"/>
              </a:rPr>
              <a:t>')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&gt;&gt;&gt; m.groups()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('abc', '123')</a:t>
            </a:r>
          </a:p>
        </p:txBody>
      </p:sp>
    </p:spTree>
    <p:extLst>
      <p:ext uri="{BB962C8B-B14F-4D97-AF65-F5344CB8AC3E}">
        <p14:creationId xmlns:p14="http://schemas.microsoft.com/office/powerpoint/2010/main" val="6681265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ubgroup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Subgroups</a:t>
            </a:r>
          </a:p>
        </p:txBody>
      </p:sp>
      <p:sp>
        <p:nvSpPr>
          <p:cNvPr id="22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25" name="Nested groups"/>
          <p:cNvSpPr>
            <a:spLocks noGrp="1"/>
          </p:cNvSpPr>
          <p:nvPr>
            <p:ph type="body" sz="quarter" idx="4294967295"/>
          </p:nvPr>
        </p:nvSpPr>
        <p:spPr>
          <a:xfrm>
            <a:off x="1041722" y="2144265"/>
            <a:ext cx="8645525" cy="1143000"/>
          </a:xfrm>
          <a:prstGeom prst="rect">
            <a:avLst/>
          </a:prstGeom>
        </p:spPr>
        <p:txBody>
          <a:bodyPr/>
          <a:lstStyle/>
          <a:p>
            <a:r>
              <a:t>Nested groups</a:t>
            </a:r>
          </a:p>
        </p:txBody>
      </p:sp>
      <p:sp>
        <p:nvSpPr>
          <p:cNvPr id="227" name="&gt;&gt;&gt; m = re.search('(a(b))','ab')…"/>
          <p:cNvSpPr/>
          <p:nvPr/>
        </p:nvSpPr>
        <p:spPr>
          <a:xfrm>
            <a:off x="1920884" y="2812703"/>
            <a:ext cx="4227119" cy="24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&gt;&gt;&gt; m = re.search('(a(b))','ab')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&gt;&gt;&gt; m.group()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'ab'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&gt;&gt;&gt; m.group(1)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'ab'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&gt;&gt;&gt; m.group(2)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'b'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&gt;&gt;&gt; m.groups()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87" dirty="0"/>
              <a:t>('ab', 'b')</a:t>
            </a:r>
          </a:p>
        </p:txBody>
      </p:sp>
    </p:spTree>
    <p:extLst>
      <p:ext uri="{BB962C8B-B14F-4D97-AF65-F5344CB8AC3E}">
        <p14:creationId xmlns:p14="http://schemas.microsoft.com/office/powerpoint/2010/main" val="107844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diom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Idioms</a:t>
            </a:r>
          </a:p>
        </p:txBody>
      </p:sp>
      <p:sp>
        <p:nvSpPr>
          <p:cNvPr id="230" name=".*  Matches anything, including the empty string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.*		Matches anything, including the empty string</a:t>
            </a:r>
          </a:p>
          <a:p>
            <a:r>
              <a:rPr dirty="0"/>
              <a:t>.+		Matches any non-empty string</a:t>
            </a:r>
          </a:p>
          <a:p>
            <a:r>
              <a:rPr dirty="0"/>
              <a:t>See </a:t>
            </a:r>
            <a:r>
              <a:rPr i="1" dirty="0"/>
              <a:t>resample1.py</a:t>
            </a:r>
            <a:r>
              <a:rPr dirty="0"/>
              <a:t>, </a:t>
            </a:r>
            <a:r>
              <a:rPr i="1" dirty="0"/>
              <a:t>resample2.py</a:t>
            </a:r>
          </a:p>
        </p:txBody>
      </p:sp>
      <p:sp>
        <p:nvSpPr>
          <p:cNvPr id="2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1878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7E72-D6F8-EE49-A94E-511D86A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Strings</a:t>
            </a:r>
            <a:br>
              <a:rPr lang="en-US" dirty="0"/>
            </a:br>
            <a:r>
              <a:rPr lang="en-US" sz="2000" i="1" dirty="0"/>
              <a:t>From Python Cookbook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FDD28-2FB6-0E41-B8B7-CE55DE0E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09C9C-5D30-A94E-AC01-AFD467F2610C}"/>
              </a:ext>
            </a:extLst>
          </p:cNvPr>
          <p:cNvSpPr/>
          <p:nvPr/>
        </p:nvSpPr>
        <p:spPr>
          <a:xfrm>
            <a:off x="1709530" y="2867296"/>
            <a:ext cx="848139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99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>
                <a:solidFill>
                  <a:srgbClr val="000087"/>
                </a:solidFill>
                <a:latin typeface="Andale Mono" panose="020B0509000000000004" pitchFamily="49" charset="0"/>
              </a:rPr>
              <a:t>text </a:t>
            </a:r>
            <a:r>
              <a:rPr lang="en-US" sz="1600" dirty="0">
                <a:solidFill>
                  <a:srgbClr val="545454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>
                <a:solidFill>
                  <a:srgbClr val="CC3300"/>
                </a:solidFill>
                <a:latin typeface="Andale Mono" panose="020B0509000000000004" pitchFamily="49" charset="0"/>
              </a:rPr>
              <a:t>'Today is 11/27/2012. </a:t>
            </a:r>
            <a:r>
              <a:rPr lang="en-US" sz="1600" dirty="0" err="1">
                <a:solidFill>
                  <a:srgbClr val="CC3300"/>
                </a:solidFill>
                <a:latin typeface="Andale Mono" panose="020B0509000000000004" pitchFamily="49" charset="0"/>
              </a:rPr>
              <a:t>PyCon</a:t>
            </a:r>
            <a:r>
              <a:rPr lang="en-US" sz="1600" dirty="0">
                <a:solidFill>
                  <a:srgbClr val="CC3300"/>
                </a:solidFill>
                <a:latin typeface="Andale Mono" panose="020B0509000000000004" pitchFamily="49" charset="0"/>
              </a:rPr>
              <a:t> starts 3/13/2013.’</a:t>
            </a:r>
          </a:p>
          <a:p>
            <a:r>
              <a:rPr lang="en-US" sz="1600" b="1" dirty="0">
                <a:solidFill>
                  <a:srgbClr val="000087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A5287"/>
                </a:solidFill>
                <a:latin typeface="Andale Mono" panose="020B0509000000000004" pitchFamily="49" charset="0"/>
              </a:rPr>
              <a:t>import </a:t>
            </a:r>
            <a:r>
              <a:rPr lang="en-US" sz="1600" b="1" dirty="0">
                <a:solidFill>
                  <a:srgbClr val="18C0FF"/>
                </a:solidFill>
                <a:latin typeface="Andale Mono" panose="020B0509000000000004" pitchFamily="49" charset="0"/>
              </a:rPr>
              <a:t>re</a:t>
            </a:r>
          </a:p>
          <a:p>
            <a:r>
              <a:rPr lang="en-US" sz="1600" b="1" dirty="0">
                <a:solidFill>
                  <a:srgbClr val="000087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75"/>
                </a:solidFill>
                <a:latin typeface="Andale Mono" panose="020B0509000000000004" pitchFamily="49" charset="0"/>
              </a:rPr>
              <a:t>datepat</a:t>
            </a:r>
            <a:r>
              <a:rPr lang="en-US" sz="1600" dirty="0">
                <a:solidFill>
                  <a:srgbClr val="000075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434343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 err="1">
                <a:solidFill>
                  <a:srgbClr val="000075"/>
                </a:solidFill>
                <a:latin typeface="Andale Mono" panose="020B0509000000000004" pitchFamily="49" charset="0"/>
              </a:rPr>
              <a:t>re</a:t>
            </a:r>
            <a:r>
              <a:rPr lang="en-US" sz="1600" dirty="0" err="1">
                <a:solidFill>
                  <a:srgbClr val="434343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000075"/>
                </a:solidFill>
                <a:latin typeface="Andale Mono" panose="020B0509000000000004" pitchFamily="49" charset="0"/>
              </a:rPr>
              <a:t>compile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BE1F04"/>
                </a:solidFill>
                <a:latin typeface="Andale Mono" panose="020B0509000000000004" pitchFamily="49" charset="0"/>
              </a:rPr>
              <a:t>r'(\d+)/(\d+)/(\d+)’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) </a:t>
            </a:r>
          </a:p>
          <a:p>
            <a:r>
              <a:rPr lang="en-US" sz="1600" b="1" dirty="0">
                <a:solidFill>
                  <a:srgbClr val="000087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75"/>
                </a:solidFill>
                <a:latin typeface="Andale Mono" panose="020B0509000000000004" pitchFamily="49" charset="0"/>
              </a:rPr>
              <a:t>datepat</a:t>
            </a:r>
            <a:r>
              <a:rPr lang="en-US" sz="1600" dirty="0" err="1">
                <a:solidFill>
                  <a:srgbClr val="434343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000075"/>
                </a:solidFill>
                <a:latin typeface="Andale Mono" panose="020B0509000000000004" pitchFamily="49" charset="0"/>
              </a:rPr>
              <a:t>sub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BE1F04"/>
                </a:solidFill>
                <a:latin typeface="Andale Mono" panose="020B0509000000000004" pitchFamily="49" charset="0"/>
              </a:rPr>
              <a:t>r'\3-\1-\2'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000075"/>
                </a:solidFill>
                <a:latin typeface="Andale Mono" panose="020B0509000000000004" pitchFamily="49" charset="0"/>
              </a:rPr>
              <a:t>text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'Today is 2012-11-27.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PyCon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starts 2013-3-13.'</a:t>
            </a:r>
            <a:r>
              <a:rPr lang="en-US" sz="1600" dirty="0">
                <a:solidFill>
                  <a:srgbClr val="CC3300"/>
                </a:solidFill>
                <a:latin typeface="Andale Mono" panose="020B0509000000000004" pitchFamily="49" charset="0"/>
              </a:rPr>
              <a:t> 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C5192-428A-904D-9F11-5445E0072B05}"/>
              </a:ext>
            </a:extLst>
          </p:cNvPr>
          <p:cNvSpPr txBox="1"/>
          <p:nvPr/>
        </p:nvSpPr>
        <p:spPr>
          <a:xfrm>
            <a:off x="3246782" y="4558067"/>
            <a:ext cx="27034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Changes Date formats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C71CA-1983-3847-B64B-A7144EF12A66}"/>
              </a:ext>
            </a:extLst>
          </p:cNvPr>
          <p:cNvSpPr txBox="1"/>
          <p:nvPr/>
        </p:nvSpPr>
        <p:spPr>
          <a:xfrm>
            <a:off x="9075208" y="3082739"/>
            <a:ext cx="255466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use the same pattern repeatedly, </a:t>
            </a:r>
            <a:r>
              <a:rPr lang="en-US" b="1" dirty="0"/>
              <a:t>compile</a:t>
            </a:r>
            <a:r>
              <a:rPr lang="en-US" dirty="0"/>
              <a:t> it first.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8F886-AC57-BF44-84CA-47C32EA008B1}"/>
              </a:ext>
            </a:extLst>
          </p:cNvPr>
          <p:cNvCxnSpPr/>
          <p:nvPr/>
        </p:nvCxnSpPr>
        <p:spPr>
          <a:xfrm flipH="1">
            <a:off x="7673419" y="3544404"/>
            <a:ext cx="115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3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9CB5A-0982-3945-AFE5-7B568513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EE364-C579-8D4F-B627-4BC8309E9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  <a:p>
            <a:r>
              <a:rPr lang="en-US" dirty="0" err="1"/>
              <a:t>Bytearray</a:t>
            </a:r>
            <a:endParaRPr lang="en-US" dirty="0"/>
          </a:p>
          <a:p>
            <a:r>
              <a:rPr lang="en-US" dirty="0"/>
              <a:t>struct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D42FE-5FDA-114A-A31D-5586610D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34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1DCA6F-0861-184A-8720-9CBECFB7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bytes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E5D12-4D44-E74E-AD4C-867CA6C9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immutable</a:t>
            </a:r>
            <a:r>
              <a:rPr lang="en-US" dirty="0"/>
              <a:t> byte sequence</a:t>
            </a:r>
          </a:p>
          <a:p>
            <a:r>
              <a:rPr lang="en-US" dirty="0"/>
              <a:t>Returned from </a:t>
            </a:r>
            <a:r>
              <a:rPr lang="en-US" b="1" dirty="0" err="1"/>
              <a:t>str.encode</a:t>
            </a:r>
            <a:r>
              <a:rPr lang="en-US" dirty="0"/>
              <a:t>, </a:t>
            </a:r>
            <a:r>
              <a:rPr lang="en-US" b="1" dirty="0" err="1"/>
              <a:t>int.to_bytes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B848E-159A-9045-B92E-AA9351C3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07515-B669-E34A-81E0-0B81ADB53D12}"/>
              </a:ext>
            </a:extLst>
          </p:cNvPr>
          <p:cNvSpPr/>
          <p:nvPr/>
        </p:nvSpPr>
        <p:spPr>
          <a:xfrm>
            <a:off x="1861458" y="37114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n = 5</a:t>
            </a:r>
          </a:p>
          <a:p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b = </a:t>
            </a:r>
            <a:r>
              <a:rPr lang="en-US" dirty="0" err="1">
                <a:solidFill>
                  <a:srgbClr val="000000"/>
                </a:solidFill>
                <a:latin typeface="Andale Mono" panose="020B0509000000000004" pitchFamily="49" charset="0"/>
              </a:rPr>
              <a:t>n.to_bytes</a:t>
            </a:r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(2, 'little')</a:t>
            </a:r>
          </a:p>
          <a:p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b</a:t>
            </a:r>
          </a:p>
          <a:p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b'\x05\x00'</a:t>
            </a:r>
          </a:p>
          <a:p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dirty="0" err="1">
                <a:solidFill>
                  <a:srgbClr val="000000"/>
                </a:solidFill>
                <a:latin typeface="Andale Mono" panose="020B0509000000000004" pitchFamily="49" charset="0"/>
              </a:rPr>
              <a:t>int.from_bytes</a:t>
            </a:r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(b, 'little')</a:t>
            </a:r>
          </a:p>
          <a:p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5</a:t>
            </a:r>
          </a:p>
          <a:p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dirty="0" err="1">
                <a:solidFill>
                  <a:srgbClr val="000000"/>
                </a:solidFill>
                <a:latin typeface="Andale Mono" panose="020B0509000000000004" pitchFamily="49" charset="0"/>
              </a:rPr>
              <a:t>int.from_bytes</a:t>
            </a:r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(b, 'big')</a:t>
            </a:r>
          </a:p>
          <a:p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1280</a:t>
            </a:r>
            <a:endParaRPr lang="en-US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5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FB31-5D71-C048-AEDC-E06AC9DF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bytearray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B9B8-B54E-144C-B8B0-59880AF2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mutable</a:t>
            </a:r>
            <a:r>
              <a:rPr lang="en-US" dirty="0"/>
              <a:t> sequence of bytes</a:t>
            </a:r>
          </a:p>
          <a:p>
            <a:r>
              <a:rPr lang="en-US" dirty="0"/>
              <a:t>In addition to </a:t>
            </a:r>
            <a:r>
              <a:rPr lang="en-US" b="1" dirty="0"/>
              <a:t>decode</a:t>
            </a:r>
            <a:r>
              <a:rPr lang="en-US" dirty="0"/>
              <a:t>, has many familiar methods:</a:t>
            </a:r>
          </a:p>
          <a:p>
            <a:pPr lvl="1"/>
            <a:r>
              <a:rPr lang="en-US" b="1" dirty="0"/>
              <a:t>count</a:t>
            </a:r>
            <a:r>
              <a:rPr lang="en-US" dirty="0"/>
              <a:t>, </a:t>
            </a:r>
            <a:r>
              <a:rPr lang="en-US" b="1" dirty="0"/>
              <a:t>find</a:t>
            </a:r>
            <a:r>
              <a:rPr lang="en-US" dirty="0"/>
              <a:t>, </a:t>
            </a:r>
            <a:r>
              <a:rPr lang="en-US" b="1" dirty="0"/>
              <a:t>index</a:t>
            </a:r>
            <a:r>
              <a:rPr lang="en-US" dirty="0"/>
              <a:t>, </a:t>
            </a:r>
            <a:r>
              <a:rPr lang="en-US" b="1" dirty="0"/>
              <a:t>join</a:t>
            </a:r>
            <a:r>
              <a:rPr lang="en-US" dirty="0"/>
              <a:t>, </a:t>
            </a:r>
            <a:r>
              <a:rPr lang="en-US" b="1" dirty="0" err="1"/>
              <a:t>rfind</a:t>
            </a:r>
            <a:r>
              <a:rPr lang="en-US" dirty="0"/>
              <a:t>, </a:t>
            </a:r>
            <a:r>
              <a:rPr lang="en-US" b="1" dirty="0"/>
              <a:t>split</a:t>
            </a:r>
            <a:r>
              <a:rPr lang="en-US" dirty="0"/>
              <a:t>, …</a:t>
            </a:r>
          </a:p>
          <a:p>
            <a:r>
              <a:rPr lang="en-US" dirty="0"/>
              <a:t>Often used to store binary data</a:t>
            </a:r>
          </a:p>
          <a:p>
            <a:pPr lvl="1"/>
            <a:r>
              <a:rPr lang="en-US" dirty="0"/>
              <a:t>You can </a:t>
            </a:r>
            <a:r>
              <a:rPr lang="en-US" b="1" dirty="0"/>
              <a:t>pack</a:t>
            </a:r>
            <a:r>
              <a:rPr lang="en-US" dirty="0"/>
              <a:t> and </a:t>
            </a:r>
            <a:r>
              <a:rPr lang="en-US" b="1" dirty="0"/>
              <a:t>unpack</a:t>
            </a:r>
            <a:r>
              <a:rPr lang="en-US" dirty="0"/>
              <a:t> data to and from byte arrays</a:t>
            </a:r>
          </a:p>
          <a:p>
            <a:pPr lvl="1"/>
            <a:r>
              <a:rPr lang="en-US" dirty="0"/>
              <a:t>Using the </a:t>
            </a:r>
            <a:r>
              <a:rPr lang="en-US" b="1" dirty="0"/>
              <a:t>struct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(Helpful for CS 4380’s VM/assembler!)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704EE-7C02-624E-8649-63A88A89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08ADD7-2CD1-2144-9CBC-48496FF951D6}"/>
              </a:ext>
            </a:extLst>
          </p:cNvPr>
          <p:cNvSpPr/>
          <p:nvPr/>
        </p:nvSpPr>
        <p:spPr>
          <a:xfrm>
            <a:off x="6096000" y="4746389"/>
            <a:ext cx="4857946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99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87"/>
                </a:solidFill>
                <a:latin typeface="Andale Mono" panose="020B0509000000000004" pitchFamily="49" charset="0"/>
              </a:rPr>
              <a:t>blist</a:t>
            </a:r>
            <a:r>
              <a:rPr lang="en-US" sz="1600" dirty="0">
                <a:solidFill>
                  <a:srgbClr val="000087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545454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>
                <a:solidFill>
                  <a:srgbClr val="FF6600"/>
                </a:solidFill>
                <a:latin typeface="Andale Mono" panose="020B0509000000000004" pitchFamily="49" charset="0"/>
              </a:rPr>
              <a:t>1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FF6600"/>
                </a:solidFill>
                <a:latin typeface="Andale Mono" panose="020B0509000000000004" pitchFamily="49" charset="0"/>
              </a:rPr>
              <a:t>2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FF6600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FF6600"/>
                </a:solidFill>
                <a:latin typeface="Andale Mono" panose="020B0509000000000004" pitchFamily="49" charset="0"/>
              </a:rPr>
              <a:t>255</a:t>
            </a:r>
            <a:r>
              <a:rPr lang="en-US" sz="1600" dirty="0">
                <a:latin typeface="Andale Mono" panose="020B0509000000000004" pitchFamily="49" charset="0"/>
              </a:rPr>
              <a:t>]</a:t>
            </a:r>
            <a:br>
              <a:rPr lang="en-US" sz="1600" dirty="0">
                <a:latin typeface="Andale Mono" panose="020B0509000000000004" pitchFamily="49" charset="0"/>
              </a:rPr>
            </a:br>
            <a:r>
              <a:rPr lang="en-US" sz="1600" b="1" dirty="0">
                <a:solidFill>
                  <a:srgbClr val="000099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87"/>
                </a:solidFill>
                <a:latin typeface="Andale Mono" panose="020B0509000000000004" pitchFamily="49" charset="0"/>
              </a:rPr>
              <a:t>the_byte_array</a:t>
            </a:r>
            <a:r>
              <a:rPr lang="en-US" sz="1600" dirty="0">
                <a:solidFill>
                  <a:srgbClr val="000087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545454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 err="1">
                <a:solidFill>
                  <a:srgbClr val="336666"/>
                </a:solidFill>
                <a:latin typeface="Andale Mono" panose="020B0509000000000004" pitchFamily="49" charset="0"/>
              </a:rPr>
              <a:t>bytearray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000087"/>
                </a:solidFill>
                <a:latin typeface="Andale Mono" panose="020B0509000000000004" pitchFamily="49" charset="0"/>
              </a:rPr>
              <a:t>blist</a:t>
            </a:r>
            <a:r>
              <a:rPr lang="en-US" sz="1600" dirty="0">
                <a:latin typeface="Andale Mono" panose="020B0509000000000004" pitchFamily="49" charset="0"/>
              </a:rPr>
              <a:t>) </a:t>
            </a:r>
          </a:p>
          <a:p>
            <a:r>
              <a:rPr lang="en-US" sz="1600" b="1" dirty="0">
                <a:solidFill>
                  <a:srgbClr val="000099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87"/>
                </a:solidFill>
                <a:latin typeface="Andale Mono" panose="020B0509000000000004" pitchFamily="49" charset="0"/>
              </a:rPr>
              <a:t>the_byte_array</a:t>
            </a:r>
            <a:r>
              <a:rPr lang="en-US" sz="1600" dirty="0">
                <a:solidFill>
                  <a:srgbClr val="000087"/>
                </a:solidFill>
                <a:latin typeface="Andale Mono" panose="020B0509000000000004" pitchFamily="49" charset="0"/>
              </a:rPr>
              <a:t> </a:t>
            </a:r>
          </a:p>
          <a:p>
            <a:r>
              <a:rPr lang="en-US" sz="1600" dirty="0" err="1">
                <a:latin typeface="Andale Mono" panose="020B0509000000000004" pitchFamily="49" charset="0"/>
              </a:rPr>
              <a:t>bytearray</a:t>
            </a:r>
            <a:r>
              <a:rPr lang="en-US" sz="1600" dirty="0">
                <a:latin typeface="Andale Mono" panose="020B0509000000000004" pitchFamily="49" charset="0"/>
              </a:rPr>
              <a:t>(b'\x01\x02\x03\</a:t>
            </a:r>
            <a:r>
              <a:rPr lang="en-US" sz="1600" dirty="0" err="1">
                <a:latin typeface="Andale Mono" panose="020B0509000000000004" pitchFamily="49" charset="0"/>
              </a:rPr>
              <a:t>xff</a:t>
            </a:r>
            <a:r>
              <a:rPr lang="en-US" sz="1600" dirty="0">
                <a:latin typeface="Andale Mono" panose="020B0509000000000004" pitchFamily="49" charset="0"/>
              </a:rPr>
              <a:t>')</a:t>
            </a:r>
            <a:br>
              <a:rPr lang="en-US" sz="1600" dirty="0">
                <a:latin typeface="Andale Mono" panose="020B0509000000000004" pitchFamily="49" charset="0"/>
              </a:rPr>
            </a:br>
            <a:r>
              <a:rPr lang="en-US" sz="1600" b="1" dirty="0">
                <a:solidFill>
                  <a:srgbClr val="000099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87"/>
                </a:solidFill>
                <a:latin typeface="Andale Mono" panose="020B0509000000000004" pitchFamily="49" charset="0"/>
              </a:rPr>
              <a:t>the_byte_array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>
                <a:solidFill>
                  <a:srgbClr val="FF6600"/>
                </a:solidFill>
                <a:latin typeface="Andale Mono" panose="020B0509000000000004" pitchFamily="49" charset="0"/>
              </a:rPr>
              <a:t>1</a:t>
            </a:r>
            <a:r>
              <a:rPr lang="en-US" sz="1600" dirty="0">
                <a:latin typeface="Andale Mono" panose="020B0509000000000004" pitchFamily="49" charset="0"/>
              </a:rPr>
              <a:t>] </a:t>
            </a:r>
            <a:r>
              <a:rPr lang="en-US" sz="1600" dirty="0">
                <a:solidFill>
                  <a:srgbClr val="545454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>
                <a:solidFill>
                  <a:srgbClr val="FF6600"/>
                </a:solidFill>
                <a:latin typeface="Andale Mono" panose="020B0509000000000004" pitchFamily="49" charset="0"/>
              </a:rPr>
              <a:t>127</a:t>
            </a:r>
            <a:br>
              <a:rPr lang="en-US" sz="1600" dirty="0">
                <a:solidFill>
                  <a:srgbClr val="FF6600"/>
                </a:solidFill>
                <a:latin typeface="Andale Mono" panose="020B0509000000000004" pitchFamily="49" charset="0"/>
              </a:rPr>
            </a:br>
            <a:r>
              <a:rPr lang="en-US" sz="1600" b="1" dirty="0">
                <a:solidFill>
                  <a:srgbClr val="000099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87"/>
                </a:solidFill>
                <a:latin typeface="Andale Mono" panose="020B0509000000000004" pitchFamily="49" charset="0"/>
              </a:rPr>
              <a:t>the_byte_array</a:t>
            </a:r>
            <a:r>
              <a:rPr lang="en-US" sz="1600" dirty="0">
                <a:solidFill>
                  <a:srgbClr val="000087"/>
                </a:solidFill>
                <a:latin typeface="Andale Mono" panose="020B0509000000000004" pitchFamily="49" charset="0"/>
              </a:rPr>
              <a:t> </a:t>
            </a:r>
          </a:p>
          <a:p>
            <a:r>
              <a:rPr lang="en-US" sz="1600" dirty="0" err="1">
                <a:latin typeface="Andale Mono" panose="020B0509000000000004" pitchFamily="49" charset="0"/>
              </a:rPr>
              <a:t>bytearray</a:t>
            </a:r>
            <a:r>
              <a:rPr lang="en-US" sz="1600" dirty="0">
                <a:latin typeface="Andale Mono" panose="020B0509000000000004" pitchFamily="49" charset="0"/>
              </a:rPr>
              <a:t>(b'\x01\x7f\x03\</a:t>
            </a:r>
            <a:r>
              <a:rPr lang="en-US" sz="1600" dirty="0" err="1">
                <a:latin typeface="Andale Mono" panose="020B0509000000000004" pitchFamily="49" charset="0"/>
              </a:rPr>
              <a:t>xff</a:t>
            </a:r>
            <a:r>
              <a:rPr lang="en-US" sz="1600" dirty="0">
                <a:latin typeface="Andale Mono" panose="020B0509000000000004" pitchFamily="49" charset="0"/>
              </a:rPr>
              <a:t>') </a:t>
            </a:r>
          </a:p>
        </p:txBody>
      </p:sp>
    </p:spTree>
    <p:extLst>
      <p:ext uri="{BB962C8B-B14F-4D97-AF65-F5344CB8AC3E}">
        <p14:creationId xmlns:p14="http://schemas.microsoft.com/office/powerpoint/2010/main" val="31451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F1AA-2C3F-8C42-A901-03ACD34F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struct</a:t>
            </a:r>
            <a:r>
              <a:rPr lang="en-US" dirty="0"/>
              <a:t>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90129-D0ED-8F4C-8A44-27AF9734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packing/unpacking data into/from a </a:t>
            </a:r>
            <a:r>
              <a:rPr lang="en-US" b="1" dirty="0" err="1"/>
              <a:t>bytearray</a:t>
            </a:r>
            <a:endParaRPr lang="en-US" b="1" dirty="0"/>
          </a:p>
          <a:p>
            <a:pPr lvl="1"/>
            <a:r>
              <a:rPr lang="en-US" dirty="0"/>
              <a:t>Invented for interfacing with C</a:t>
            </a:r>
          </a:p>
          <a:p>
            <a:r>
              <a:rPr lang="en-US" dirty="0"/>
              <a:t>Used to control the byte </a:t>
            </a:r>
            <a:r>
              <a:rPr lang="en-US" b="1" dirty="0"/>
              <a:t>layout</a:t>
            </a:r>
            <a:r>
              <a:rPr lang="en-US" dirty="0"/>
              <a:t> of data in a memory buffer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9EBF2-C596-184D-B6A5-6FE41533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BC84BB-78DA-674F-B7FA-4F0A267F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959655"/>
            <a:ext cx="6324600" cy="1892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38340E-8EB5-1240-83A4-9196F224DC11}"/>
              </a:ext>
            </a:extLst>
          </p:cNvPr>
          <p:cNvSpPr/>
          <p:nvPr/>
        </p:nvSpPr>
        <p:spPr>
          <a:xfrm>
            <a:off x="7658667" y="4253097"/>
            <a:ext cx="3975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pack(‘&lt;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hhi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', 1,2,3)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b'\x01\x00\x02\x00\x03\x00\x00\x00'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B8E37-DE84-A040-8439-BCEF0EBD1E3B}"/>
              </a:ext>
            </a:extLst>
          </p:cNvPr>
          <p:cNvSpPr txBox="1"/>
          <p:nvPr/>
        </p:nvSpPr>
        <p:spPr>
          <a:xfrm>
            <a:off x="8973309" y="3429000"/>
            <a:ext cx="1558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little endian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06B495-6DE8-2A4A-A177-ECAF08F56A7E}"/>
              </a:ext>
            </a:extLst>
          </p:cNvPr>
          <p:cNvCxnSpPr>
            <a:stCxn id="10" idx="2"/>
          </p:cNvCxnSpPr>
          <p:nvPr/>
        </p:nvCxnSpPr>
        <p:spPr>
          <a:xfrm flipH="1">
            <a:off x="8859474" y="3798332"/>
            <a:ext cx="893007" cy="51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3563E2-8517-8A43-89B0-1A48398CA884}"/>
              </a:ext>
            </a:extLst>
          </p:cNvPr>
          <p:cNvSpPr txBox="1"/>
          <p:nvPr/>
        </p:nvSpPr>
        <p:spPr>
          <a:xfrm>
            <a:off x="4629120" y="5928881"/>
            <a:ext cx="13946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big endian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385BD-3906-B74F-AD32-6B2AC01CB52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883086" y="5165891"/>
            <a:ext cx="443338" cy="7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8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</a:t>
            </a:r>
          </a:p>
          <a:p>
            <a:r>
              <a:rPr lang="en-US" dirty="0"/>
              <a:t>Binary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5CC9-08C3-624A-A954-C07C7AE2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Methods and Formats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C65486-0C35-194D-9ED3-8742515B9C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/>
              <a:t>Methods</a:t>
            </a:r>
            <a:r>
              <a:rPr lang="en-US" dirty="0"/>
              <a:t>:</a:t>
            </a:r>
          </a:p>
          <a:p>
            <a:pPr lvl="1"/>
            <a:r>
              <a:rPr lang="en-US" sz="2000" b="1" dirty="0">
                <a:latin typeface="Andale Mono" panose="020B0509000000000004" pitchFamily="49" charset="0"/>
              </a:rPr>
              <a:t>pack</a:t>
            </a:r>
          </a:p>
          <a:p>
            <a:pPr lvl="1"/>
            <a:r>
              <a:rPr lang="en-US" sz="2000" b="1" dirty="0" err="1">
                <a:latin typeface="Andale Mono" panose="020B0509000000000004" pitchFamily="49" charset="0"/>
              </a:rPr>
              <a:t>pack_into</a:t>
            </a:r>
            <a:endParaRPr lang="en-US" sz="2000" b="1" dirty="0">
              <a:latin typeface="Andale Mono" panose="020B0509000000000004" pitchFamily="49" charset="0"/>
            </a:endParaRPr>
          </a:p>
          <a:p>
            <a:pPr lvl="1"/>
            <a:r>
              <a:rPr lang="en-US" sz="2000" b="1" dirty="0">
                <a:latin typeface="Andale Mono" panose="020B0509000000000004" pitchFamily="49" charset="0"/>
              </a:rPr>
              <a:t>unpack</a:t>
            </a:r>
          </a:p>
          <a:p>
            <a:pPr lvl="1"/>
            <a:r>
              <a:rPr lang="en-US" sz="2000" b="1" dirty="0" err="1">
                <a:latin typeface="Andale Mono" panose="020B0509000000000004" pitchFamily="49" charset="0"/>
              </a:rPr>
              <a:t>unpack_from</a:t>
            </a:r>
            <a:endParaRPr lang="en-US" sz="2000" b="1" dirty="0">
              <a:latin typeface="Andale Mono" panose="020B05090000000000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CDB15-F519-784E-A4B7-467558F8FE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?</a:t>
            </a:r>
            <a:r>
              <a:rPr lang="en-US" dirty="0"/>
              <a:t>			bool</a:t>
            </a:r>
          </a:p>
          <a:p>
            <a:r>
              <a:rPr lang="en-US" b="1" dirty="0"/>
              <a:t>b/B</a:t>
            </a:r>
            <a:r>
              <a:rPr lang="en-US" dirty="0"/>
              <a:t>			byte</a:t>
            </a:r>
          </a:p>
          <a:p>
            <a:r>
              <a:rPr lang="en-US" b="1" dirty="0"/>
              <a:t>h/H</a:t>
            </a:r>
            <a:r>
              <a:rPr lang="en-US" dirty="0"/>
              <a:t>			short int (2 bytes)</a:t>
            </a:r>
          </a:p>
          <a:p>
            <a:r>
              <a:rPr lang="en-US" b="1" dirty="0" err="1"/>
              <a:t>i</a:t>
            </a:r>
            <a:r>
              <a:rPr lang="en-US" b="1" dirty="0"/>
              <a:t>/I</a:t>
            </a:r>
            <a:r>
              <a:rPr lang="en-US" dirty="0"/>
              <a:t>			int (4 bytes)</a:t>
            </a:r>
          </a:p>
          <a:p>
            <a:r>
              <a:rPr lang="en-US" b="1" dirty="0"/>
              <a:t>l/L</a:t>
            </a:r>
            <a:r>
              <a:rPr lang="en-US" dirty="0"/>
              <a:t>			(same as int; l == ‘ell’)</a:t>
            </a:r>
          </a:p>
          <a:p>
            <a:r>
              <a:rPr lang="en-US" b="1" dirty="0"/>
              <a:t>q/Q</a:t>
            </a:r>
            <a:r>
              <a:rPr lang="en-US" dirty="0"/>
              <a:t>			long long (8 bytes)</a:t>
            </a:r>
          </a:p>
          <a:p>
            <a:r>
              <a:rPr lang="en-US" b="1" dirty="0"/>
              <a:t>f</a:t>
            </a:r>
            <a:r>
              <a:rPr lang="en-US" dirty="0"/>
              <a:t>				32-bit float</a:t>
            </a:r>
          </a:p>
          <a:p>
            <a:r>
              <a:rPr lang="en-US" b="1" dirty="0"/>
              <a:t>d</a:t>
            </a:r>
            <a:r>
              <a:rPr lang="en-US" dirty="0"/>
              <a:t>			64-bit float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F293-6614-D145-A8F1-B37B9203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6A496-74D9-CD46-974D-DFBDDF903AEF}"/>
              </a:ext>
            </a:extLst>
          </p:cNvPr>
          <p:cNvSpPr txBox="1"/>
          <p:nvPr/>
        </p:nvSpPr>
        <p:spPr>
          <a:xfrm>
            <a:off x="1154953" y="5118755"/>
            <a:ext cx="38744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Format codes. Lowercase means </a:t>
            </a:r>
            <a:r>
              <a:rPr lang="en-US" i="1" dirty="0"/>
              <a:t>signed</a:t>
            </a:r>
            <a:r>
              <a:rPr lang="en-US" dirty="0"/>
              <a:t>, uppercase is </a:t>
            </a:r>
            <a:r>
              <a:rPr lang="en-US" i="1" dirty="0"/>
              <a:t>unsigned</a:t>
            </a:r>
            <a:r>
              <a:rPr lang="en-US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F520B8-0128-9941-8ECF-3CA631A0E8EC}"/>
              </a:ext>
            </a:extLst>
          </p:cNvPr>
          <p:cNvCxnSpPr>
            <a:endCxn id="5" idx="3"/>
          </p:cNvCxnSpPr>
          <p:nvPr/>
        </p:nvCxnSpPr>
        <p:spPr>
          <a:xfrm flipV="1">
            <a:off x="5071621" y="4311651"/>
            <a:ext cx="911365" cy="11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62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918234-39B9-4E45-8741-6B4D7A92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Packing/Unpacking Strings</a:t>
            </a:r>
            <a:br>
              <a:rPr lang="en-US" dirty="0"/>
            </a:br>
            <a:r>
              <a:rPr lang="en-US" sz="2000" i="1" dirty="0"/>
              <a:t>The </a:t>
            </a:r>
            <a:r>
              <a:rPr lang="en-US" sz="2000" b="1" i="1" dirty="0"/>
              <a:t>s</a:t>
            </a:r>
            <a:r>
              <a:rPr lang="en-US" sz="2000" i="1" dirty="0"/>
              <a:t> Format Specifier</a:t>
            </a:r>
            <a:endParaRPr lang="en-US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4D04C-128D-E446-81D8-C9B200C6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 an </a:t>
            </a:r>
            <a:r>
              <a:rPr lang="en-US" b="1" dirty="0"/>
              <a:t>encoded</a:t>
            </a:r>
            <a:r>
              <a:rPr lang="en-US" dirty="0"/>
              <a:t> string</a:t>
            </a:r>
          </a:p>
          <a:p>
            <a:r>
              <a:rPr lang="en-US" dirty="0"/>
              <a:t>Preceded by the number of </a:t>
            </a:r>
            <a:r>
              <a:rPr lang="en-US" b="1" dirty="0"/>
              <a:t>bytes</a:t>
            </a:r>
            <a:r>
              <a:rPr lang="en-US" dirty="0"/>
              <a:t> in the the string</a:t>
            </a:r>
          </a:p>
          <a:p>
            <a:pPr lvl="1"/>
            <a:r>
              <a:rPr lang="en-US" b="1" dirty="0"/>
              <a:t>10s</a:t>
            </a:r>
            <a:r>
              <a:rPr lang="en-US" dirty="0"/>
              <a:t> means that there are 10 bytes in the string</a:t>
            </a:r>
          </a:p>
          <a:p>
            <a:r>
              <a:rPr lang="en-US" dirty="0"/>
              <a:t>Numbers can precede other formats as well</a:t>
            </a:r>
          </a:p>
          <a:p>
            <a:pPr lvl="1"/>
            <a:r>
              <a:rPr lang="en-US" dirty="0"/>
              <a:t>But it is a </a:t>
            </a:r>
            <a:r>
              <a:rPr lang="en-US" i="1" dirty="0"/>
              <a:t>repetition factor </a:t>
            </a:r>
            <a:r>
              <a:rPr lang="en-US" dirty="0"/>
              <a:t>there</a:t>
            </a:r>
          </a:p>
          <a:p>
            <a:pPr lvl="1"/>
            <a:r>
              <a:rPr lang="en-US" b="1" dirty="0"/>
              <a:t>5i</a:t>
            </a:r>
            <a:r>
              <a:rPr lang="en-US" dirty="0"/>
              <a:t> == 5 signed integers</a:t>
            </a:r>
          </a:p>
          <a:p>
            <a:r>
              <a:rPr lang="en-US" dirty="0"/>
              <a:t>See </a:t>
            </a:r>
            <a:r>
              <a:rPr lang="en-US" i="1" dirty="0"/>
              <a:t>struct0.py, struct1.py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F0DB7-8BB7-7043-893F-0C9424B0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7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E3B9-4ADC-9F45-A58A-D16E1D95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A435-6520-AC4C-A263-2FCDF52C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</a:t>
            </a:r>
            <a:r>
              <a:rPr lang="en-US" dirty="0"/>
              <a:t> specifier stores the number of </a:t>
            </a:r>
            <a:r>
              <a:rPr lang="en-US" b="1" dirty="0"/>
              <a:t>used</a:t>
            </a:r>
            <a:r>
              <a:rPr lang="en-US" dirty="0"/>
              <a:t> bytes as the first byte</a:t>
            </a:r>
          </a:p>
          <a:p>
            <a:pPr lvl="1"/>
            <a:r>
              <a:rPr lang="en-US" dirty="0"/>
              <a:t>So only </a:t>
            </a:r>
            <a:r>
              <a:rPr lang="en-US" b="1" dirty="0"/>
              <a:t>count-1</a:t>
            </a:r>
            <a:r>
              <a:rPr lang="en-US" dirty="0"/>
              <a:t> bytes from the encoded string are stored</a:t>
            </a:r>
          </a:p>
          <a:p>
            <a:pPr lvl="1"/>
            <a:r>
              <a:rPr lang="en-US" dirty="0"/>
              <a:t>And the number can’t exceed 255 (254 actual bytes from the string)</a:t>
            </a:r>
          </a:p>
          <a:p>
            <a:r>
              <a:rPr lang="en-US" dirty="0"/>
              <a:t>Preferred for fixed-length byte storage</a:t>
            </a:r>
          </a:p>
          <a:p>
            <a:r>
              <a:rPr lang="en-US" dirty="0"/>
              <a:t>See </a:t>
            </a:r>
            <a:r>
              <a:rPr lang="en-US" i="1" dirty="0"/>
              <a:t>struct2.py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0FD97-FC1B-0748-9A84-1490A3DD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7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49B9-539E-4342-84D7-65CE14A6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memoryview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6EF3-0E06-DB4C-985E-B3968F25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into raw storage</a:t>
            </a:r>
          </a:p>
          <a:p>
            <a:pPr lvl="1"/>
            <a:r>
              <a:rPr lang="en-US" dirty="0"/>
              <a:t>Like </a:t>
            </a:r>
            <a:r>
              <a:rPr lang="en-US" b="1" dirty="0"/>
              <a:t>bytes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bytearray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array.array</a:t>
            </a:r>
            <a:endParaRPr lang="en-US" b="1" dirty="0"/>
          </a:p>
          <a:p>
            <a:pPr lvl="1"/>
            <a:r>
              <a:rPr lang="en-US" i="1" dirty="0"/>
              <a:t>No copies </a:t>
            </a:r>
            <a:r>
              <a:rPr lang="en-US" dirty="0"/>
              <a:t>are made when slicing (like </a:t>
            </a:r>
            <a:r>
              <a:rPr lang="en-US" b="1" dirty="0" err="1"/>
              <a:t>numpy.ndarray</a:t>
            </a:r>
            <a:r>
              <a:rPr lang="en-US" dirty="0"/>
              <a:t>)</a:t>
            </a:r>
          </a:p>
          <a:p>
            <a:r>
              <a:rPr lang="en-US" dirty="0"/>
              <a:t>Allows assigning bytes so you don’t have pack explicitly</a:t>
            </a:r>
          </a:p>
          <a:p>
            <a:pPr lvl="1"/>
            <a:r>
              <a:rPr lang="en-US" dirty="0"/>
              <a:t>Similar to </a:t>
            </a:r>
            <a:r>
              <a:rPr lang="en-US" b="1" dirty="0" err="1"/>
              <a:t>reinterpret</a:t>
            </a:r>
            <a:r>
              <a:rPr lang="en-US" dirty="0" err="1"/>
              <a:t>_</a:t>
            </a:r>
            <a:r>
              <a:rPr lang="en-US" b="1" dirty="0" err="1"/>
              <a:t>cast</a:t>
            </a:r>
            <a:r>
              <a:rPr lang="en-US" dirty="0"/>
              <a:t> or unions in C++</a:t>
            </a:r>
          </a:p>
          <a:p>
            <a:r>
              <a:rPr lang="en-US" dirty="0"/>
              <a:t>See </a:t>
            </a:r>
            <a:r>
              <a:rPr lang="en-US" i="1" dirty="0" err="1"/>
              <a:t>mview.py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C7EF-DCE7-334A-B295-D3C5CC90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7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006D-6AC5-A14E-9827-ED46C852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8E52-B8BF-AB43-AA21-324EDA42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on the command line in most operating systems</a:t>
            </a:r>
          </a:p>
          <a:p>
            <a:r>
              <a:rPr lang="en-US" dirty="0">
                <a:latin typeface="Andale Mono" panose="020B0509000000000004" pitchFamily="49" charset="0"/>
              </a:rPr>
              <a:t>$ ls *.</a:t>
            </a:r>
            <a:r>
              <a:rPr lang="en-US" dirty="0" err="1">
                <a:latin typeface="Andale Mono" panose="020B0509000000000004" pitchFamily="49" charset="0"/>
              </a:rPr>
              <a:t>py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 err="1">
                <a:latin typeface="Andale Mono" panose="020B0509000000000004" pitchFamily="49" charset="0"/>
              </a:rPr>
              <a:t>KiteOnboarding.py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stream_output.py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$ ls banner?.</a:t>
            </a:r>
            <a:r>
              <a:rPr lang="en-US" dirty="0" err="1">
                <a:latin typeface="Andale Mono" panose="020B0509000000000004" pitchFamily="49" charset="0"/>
              </a:rPr>
              <a:t>png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banner4.png banner5.png</a:t>
            </a:r>
          </a:p>
          <a:p>
            <a:r>
              <a:rPr lang="en-US" dirty="0"/>
              <a:t>* means 0 or more characters (different than with regular expressions)</a:t>
            </a:r>
          </a:p>
          <a:p>
            <a:r>
              <a:rPr lang="en-US" dirty="0">
                <a:latin typeface="Andale Mono" panose="020B0509000000000004" pitchFamily="49" charset="0"/>
              </a:rPr>
              <a:t>?</a:t>
            </a:r>
            <a:r>
              <a:rPr lang="en-US" dirty="0"/>
              <a:t> Matches 0 or 1 characters</a:t>
            </a:r>
          </a:p>
          <a:p>
            <a:r>
              <a:rPr lang="en-US" dirty="0"/>
              <a:t>Can use for string matching with the </a:t>
            </a:r>
            <a:r>
              <a:rPr lang="en-US" b="1" dirty="0" err="1"/>
              <a:t>fnmatch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Functions: </a:t>
            </a:r>
            <a:r>
              <a:rPr lang="en-US" b="1" dirty="0" err="1"/>
              <a:t>fnmatch</a:t>
            </a:r>
            <a:r>
              <a:rPr lang="en-US" dirty="0"/>
              <a:t>, </a:t>
            </a:r>
            <a:r>
              <a:rPr lang="en-US" b="1" dirty="0" err="1"/>
              <a:t>fnmatchcase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A6CC1-221F-EF43-8271-D53103F1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C57A-31FC-E74B-8154-4D0ABAA2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/>
              <a:t>fnmatch</a:t>
            </a:r>
            <a:br>
              <a:rPr lang="en-US" b="1" dirty="0"/>
            </a:br>
            <a:r>
              <a:rPr lang="en-US" sz="2000" i="1" dirty="0"/>
              <a:t>From Python Cookbook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3F87-8E7A-F44A-8BAC-0FB34B88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DA3C3-143A-E248-A43F-2091384F231A}"/>
              </a:ext>
            </a:extLst>
          </p:cNvPr>
          <p:cNvSpPr/>
          <p:nvPr/>
        </p:nvSpPr>
        <p:spPr>
          <a:xfrm>
            <a:off x="1152144" y="2286243"/>
            <a:ext cx="98074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</a:rPr>
              <a:t>addresses </a:t>
            </a:r>
            <a:r>
              <a:rPr lang="en-US" sz="1600" dirty="0">
                <a:solidFill>
                  <a:srgbClr val="666666"/>
                </a:solidFill>
                <a:latin typeface="Ubuntu Mono" panose="020B0509030602030204" pitchFamily="49" charset="0"/>
              </a:rPr>
              <a:t>= [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</a:t>
            </a:r>
            <a:r>
              <a:rPr lang="en-US" sz="1600" dirty="0">
                <a:solidFill>
                  <a:srgbClr val="BA2121"/>
                </a:solidFill>
                <a:latin typeface="Ubuntu Mono" panose="020B0509030602030204" pitchFamily="49" charset="0"/>
              </a:rPr>
              <a:t>'5412 N CLARK ST', '1060 W ADDISON ST', '1039 W GRANVILLE AVE',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</a:t>
            </a:r>
            <a:r>
              <a:rPr lang="en-US" sz="1600" dirty="0">
                <a:solidFill>
                  <a:srgbClr val="BA2121"/>
                </a:solidFill>
                <a:latin typeface="Ubuntu Mono" panose="020B0509030602030204" pitchFamily="49" charset="0"/>
              </a:rPr>
              <a:t>'2122 N CLARK ST', '4802 N BROADWAY',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]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from </a:t>
            </a:r>
            <a:r>
              <a:rPr lang="en-US" sz="1600" dirty="0" err="1">
                <a:solidFill>
                  <a:srgbClr val="0000FF"/>
                </a:solidFill>
                <a:latin typeface="Andale Mono" panose="020B0509000000000004" pitchFamily="49" charset="0"/>
              </a:rPr>
              <a:t>fnmatch</a:t>
            </a:r>
            <a:r>
              <a:rPr lang="en-US" sz="16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fnmatch</a:t>
            </a:r>
            <a:endParaRPr lang="en-US" sz="1600" dirty="0">
              <a:solidFill>
                <a:srgbClr val="008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print([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addr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 for 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addr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AA22FF"/>
                </a:solidFill>
                <a:latin typeface="Andale Mono" panose="020B0509000000000004" pitchFamily="49" charset="0"/>
              </a:rPr>
              <a:t>in addresses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if 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fnmatch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addr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'* ST')])</a:t>
            </a: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print([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addr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 for 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addr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AA22FF"/>
                </a:solidFill>
                <a:latin typeface="Andale Mono" panose="020B0509000000000004" pitchFamily="49" charset="0"/>
              </a:rPr>
              <a:t>in addresses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if 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fnmatch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addr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'54[0-9][0-9] *CLARK*')])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BA2121"/>
                </a:solidFill>
                <a:latin typeface="Ubuntu Mono" panose="020B0509030602030204" pitchFamily="49" charset="0"/>
              </a:rPr>
              <a:t>''' Output:</a:t>
            </a:r>
          </a:p>
          <a:p>
            <a:r>
              <a:rPr lang="en-US" sz="1600" dirty="0">
                <a:solidFill>
                  <a:srgbClr val="BA2121"/>
                </a:solidFill>
                <a:latin typeface="Ubuntu Mono" panose="020B0509030602030204" pitchFamily="49" charset="0"/>
              </a:rPr>
              <a:t>['5412 N CLARK ST', '1060 W ADDISON ST', '2122 N CLARK ST']</a:t>
            </a:r>
          </a:p>
          <a:p>
            <a:r>
              <a:rPr lang="en-US" sz="1600" dirty="0">
                <a:solidFill>
                  <a:srgbClr val="BA2121"/>
                </a:solidFill>
                <a:latin typeface="Ubuntu Mono" panose="020B0509030602030204" pitchFamily="49" charset="0"/>
              </a:rPr>
              <a:t>['5412 N CLARK ST']</a:t>
            </a:r>
          </a:p>
          <a:p>
            <a:r>
              <a:rPr lang="en-US" sz="1600" dirty="0">
                <a:solidFill>
                  <a:srgbClr val="BA2121"/>
                </a:solidFill>
                <a:latin typeface="Ubuntu Mono" panose="020B0509030602030204" pitchFamily="49" charset="0"/>
              </a:rPr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335650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 a widely used, powerful, pattern-matching facility</a:t>
            </a:r>
          </a:p>
          <a:p>
            <a:r>
              <a:rPr lang="en-US" dirty="0"/>
              <a:t>Patterns are often written as </a:t>
            </a:r>
            <a:r>
              <a:rPr lang="en-US" b="1" dirty="0"/>
              <a:t>raw strings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brevity</a:t>
            </a:r>
          </a:p>
          <a:p>
            <a:pPr lvl="1"/>
            <a:r>
              <a:rPr lang="en-US" dirty="0"/>
              <a:t>so you don’t have to type \\ for escape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2393" y="4415822"/>
            <a:ext cx="1912703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mr-IN" sz="1600" dirty="0" err="1">
                <a:latin typeface="Andale Mono" charset="0"/>
                <a:ea typeface="Andale Mono" charset="0"/>
                <a:cs typeface="Andale Mono" charset="0"/>
              </a:rPr>
              <a:t>len</a:t>
            </a:r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('\</a:t>
            </a:r>
            <a:r>
              <a:rPr lang="mr-IN" sz="1600" dirty="0" err="1">
                <a:latin typeface="Andale Mono" charset="0"/>
                <a:ea typeface="Andale Mono" charset="0"/>
                <a:cs typeface="Andale Mono" charset="0"/>
              </a:rPr>
              <a:t>n</a:t>
            </a:r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')</a:t>
            </a:r>
          </a:p>
          <a:p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1</a:t>
            </a:r>
          </a:p>
          <a:p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mr-IN" sz="1600" dirty="0" err="1">
                <a:latin typeface="Andale Mono" charset="0"/>
                <a:ea typeface="Andale Mono" charset="0"/>
                <a:cs typeface="Andale Mono" charset="0"/>
              </a:rPr>
              <a:t>len</a:t>
            </a:r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1600" dirty="0" err="1"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'\</a:t>
            </a:r>
            <a:r>
              <a:rPr lang="mr-IN" sz="1600" dirty="0" err="1">
                <a:latin typeface="Andale Mono" charset="0"/>
                <a:ea typeface="Andale Mono" charset="0"/>
                <a:cs typeface="Andale Mono" charset="0"/>
              </a:rPr>
              <a:t>n</a:t>
            </a:r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')</a:t>
            </a:r>
          </a:p>
          <a:p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575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 Func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re</a:t>
            </a:r>
            <a:r>
              <a:t> Functions</a:t>
            </a:r>
          </a:p>
        </p:txBody>
      </p:sp>
      <p:sp>
        <p:nvSpPr>
          <p:cNvPr id="198" name="search(pattern, string)  # Looks for match anywhere in string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i="1" dirty="0"/>
              <a:t>search</a:t>
            </a:r>
            <a:r>
              <a:rPr i="1" dirty="0"/>
              <a:t>(pattern</a:t>
            </a:r>
            <a:r>
              <a:rPr dirty="0"/>
              <a:t>, </a:t>
            </a:r>
            <a:r>
              <a:rPr i="1" dirty="0"/>
              <a:t>string</a:t>
            </a:r>
            <a:r>
              <a:rPr dirty="0"/>
              <a:t>)		# Looks for match </a:t>
            </a:r>
            <a:r>
              <a:rPr i="1" dirty="0"/>
              <a:t>anywhere</a:t>
            </a:r>
            <a:r>
              <a:rPr dirty="0"/>
              <a:t> in string</a:t>
            </a:r>
          </a:p>
          <a:p>
            <a:r>
              <a:rPr b="1" i="1" dirty="0"/>
              <a:t>match</a:t>
            </a:r>
            <a:r>
              <a:rPr i="1" dirty="0"/>
              <a:t>(pattern</a:t>
            </a:r>
            <a:r>
              <a:rPr dirty="0"/>
              <a:t>, </a:t>
            </a:r>
            <a:r>
              <a:rPr i="1" dirty="0"/>
              <a:t>string</a:t>
            </a:r>
            <a:r>
              <a:rPr dirty="0"/>
              <a:t>)		# Looks for match at </a:t>
            </a:r>
            <a:r>
              <a:rPr i="1" dirty="0"/>
              <a:t>start</a:t>
            </a:r>
            <a:r>
              <a:rPr dirty="0"/>
              <a:t> of string</a:t>
            </a:r>
            <a:endParaRPr lang="en-US" dirty="0"/>
          </a:p>
          <a:p>
            <a:r>
              <a:rPr lang="en-US" b="1" i="1" dirty="0" err="1"/>
              <a:t>fullmatch</a:t>
            </a:r>
            <a:r>
              <a:rPr lang="en-US" dirty="0"/>
              <a:t>(</a:t>
            </a:r>
            <a:r>
              <a:rPr lang="en-US" i="1" dirty="0"/>
              <a:t>pattern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/>
              <a:t>)		# Entire string must match</a:t>
            </a:r>
          </a:p>
          <a:p>
            <a:endParaRPr dirty="0"/>
          </a:p>
          <a:p>
            <a:pPr>
              <a:lnSpc>
                <a:spcPct val="50000"/>
              </a:lnSpc>
            </a:pPr>
            <a:r>
              <a:rPr b="1" i="1" dirty="0"/>
              <a:t>findall</a:t>
            </a:r>
            <a:r>
              <a:rPr i="1" dirty="0"/>
              <a:t>(pattern</a:t>
            </a:r>
            <a:r>
              <a:rPr dirty="0"/>
              <a:t>, </a:t>
            </a:r>
            <a:r>
              <a:rPr i="1" dirty="0"/>
              <a:t>string</a:t>
            </a:r>
            <a:r>
              <a:rPr dirty="0"/>
              <a:t>)		</a:t>
            </a:r>
            <a:r>
              <a:rPr lang="en-US" dirty="0"/>
              <a:t>	</a:t>
            </a:r>
            <a:r>
              <a:rPr dirty="0"/>
              <a:t># Extracts strings of interest as a </a:t>
            </a:r>
            <a:r>
              <a:rPr b="1" dirty="0"/>
              <a:t>list</a:t>
            </a:r>
            <a:endParaRPr lang="en-US" sz="1758" b="1" dirty="0"/>
          </a:p>
          <a:p>
            <a:pPr lvl="1">
              <a:lnSpc>
                <a:spcPct val="50000"/>
              </a:lnSpc>
            </a:pPr>
            <a:r>
              <a:rPr sz="1558" b="1" dirty="0"/>
              <a:t>words = re.findall("[a-</a:t>
            </a:r>
            <a:r>
              <a:rPr sz="1558" b="1" dirty="0" err="1"/>
              <a:t>zA</a:t>
            </a:r>
            <a:r>
              <a:rPr sz="1558" b="1" dirty="0"/>
              <a:t>-Z']+",</a:t>
            </a:r>
            <a:r>
              <a:rPr lang="en-US" sz="1558" b="1" dirty="0"/>
              <a:t> </a:t>
            </a:r>
            <a:r>
              <a:rPr sz="1558" b="1" dirty="0"/>
              <a:t>text) </a:t>
            </a:r>
            <a:br>
              <a:rPr lang="en-US" sz="1558" b="1" dirty="0"/>
            </a:br>
            <a:endParaRPr lang="en-US" sz="1558" b="1" dirty="0"/>
          </a:p>
          <a:p>
            <a:pPr>
              <a:lnSpc>
                <a:spcPct val="50000"/>
              </a:lnSpc>
            </a:pPr>
            <a:r>
              <a:rPr lang="en-US" sz="1758" b="1" dirty="0" err="1"/>
              <a:t>finditer</a:t>
            </a:r>
            <a:r>
              <a:rPr lang="en-US" sz="1758" b="1" dirty="0"/>
              <a:t>						</a:t>
            </a:r>
            <a:r>
              <a:rPr lang="en-US" sz="1758" dirty="0"/>
              <a:t># Similar to </a:t>
            </a:r>
            <a:r>
              <a:rPr lang="en-US" sz="1758" b="1" dirty="0" err="1"/>
              <a:t>findall</a:t>
            </a:r>
            <a:r>
              <a:rPr lang="en-US" sz="1758" dirty="0"/>
              <a:t>, but returns an </a:t>
            </a:r>
            <a:r>
              <a:rPr lang="en-US" sz="1758" i="1" dirty="0"/>
              <a:t>iterator</a:t>
            </a:r>
            <a:br>
              <a:rPr lang="en-US" sz="1758" b="1" dirty="0"/>
            </a:br>
            <a:endParaRPr sz="1758" b="1" dirty="0"/>
          </a:p>
          <a:p>
            <a:r>
              <a:rPr b="1" i="1" dirty="0"/>
              <a:t>split</a:t>
            </a:r>
            <a:r>
              <a:rPr i="1" dirty="0"/>
              <a:t>(pattern</a:t>
            </a:r>
            <a:r>
              <a:rPr dirty="0"/>
              <a:t>, </a:t>
            </a:r>
            <a:r>
              <a:rPr i="1" dirty="0"/>
              <a:t>string</a:t>
            </a:r>
            <a:r>
              <a:rPr dirty="0"/>
              <a:t>)			# Splits on matches for </a:t>
            </a:r>
            <a:r>
              <a:rPr i="1" dirty="0"/>
              <a:t>string</a:t>
            </a:r>
          </a:p>
          <a:p>
            <a:r>
              <a:rPr b="1" i="1" dirty="0"/>
              <a:t>sub</a:t>
            </a:r>
            <a:r>
              <a:rPr i="1" dirty="0"/>
              <a:t>(pattern</a:t>
            </a:r>
            <a:r>
              <a:rPr dirty="0"/>
              <a:t>, </a:t>
            </a:r>
            <a:r>
              <a:rPr i="1" dirty="0"/>
              <a:t>repl</a:t>
            </a:r>
            <a:r>
              <a:rPr dirty="0"/>
              <a:t>, </a:t>
            </a:r>
            <a:r>
              <a:rPr i="1" dirty="0"/>
              <a:t>string</a:t>
            </a:r>
            <a:r>
              <a:rPr dirty="0"/>
              <a:t>)		# Replaces matches with </a:t>
            </a:r>
            <a:r>
              <a:rPr i="1" dirty="0"/>
              <a:t>repl</a:t>
            </a:r>
          </a:p>
        </p:txBody>
      </p:sp>
      <p:sp>
        <p:nvSpPr>
          <p:cNvPr id="19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4542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	</a:t>
            </a:r>
            <a:r>
              <a:rPr lang="en-US" dirty="0"/>
              <a:t>	Matches any char (not ‘\n’)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^</a:t>
            </a:r>
            <a:r>
              <a:rPr lang="en-US" dirty="0"/>
              <a:t>		Start of string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$</a:t>
            </a:r>
            <a:r>
              <a:rPr lang="en-US" dirty="0"/>
              <a:t>		End of string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	</a:t>
            </a:r>
            <a:r>
              <a:rPr lang="en-US" dirty="0"/>
              <a:t>	0 or more repetitions (suffix)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+</a:t>
            </a:r>
            <a:r>
              <a:rPr lang="en-US" dirty="0"/>
              <a:t>		1 or more repetitions (suffix)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?</a:t>
            </a:r>
            <a:r>
              <a:rPr lang="en-US" dirty="0"/>
              <a:t>		0 or 1 occurrences (suffix)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{m}</a:t>
            </a:r>
            <a:r>
              <a:rPr lang="en-US" dirty="0"/>
              <a:t>			m repetitions (suffix)</a:t>
            </a:r>
          </a:p>
          <a:p>
            <a:r>
              <a:rPr lang="en-US" dirty="0">
                <a:latin typeface="Andale Mono" charset="0"/>
              </a:rPr>
              <a:t>{m,}</a:t>
            </a:r>
            <a:r>
              <a:rPr lang="en-US" dirty="0"/>
              <a:t>			m or more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m,n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  <a:r>
              <a:rPr lang="en-US" dirty="0"/>
              <a:t>		m-to-n repetitions (max)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mr-IN" dirty="0"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</a:t>
            </a:r>
            <a:r>
              <a:rPr lang="en-US" dirty="0"/>
              <a:t>			match chars in set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[^</a:t>
            </a:r>
            <a:r>
              <a:rPr lang="mr-IN" dirty="0"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</a:t>
            </a:r>
            <a:r>
              <a:rPr lang="en-US" dirty="0"/>
              <a:t>			match chars not in set</a:t>
            </a:r>
          </a:p>
          <a:p>
            <a:r>
              <a:rPr lang="en-US" i="1" dirty="0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| </a:t>
            </a:r>
            <a:r>
              <a:rPr lang="en-US" i="1" dirty="0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en-US" dirty="0"/>
              <a:t>		match </a:t>
            </a:r>
            <a:r>
              <a:rPr lang="en-US" i="1" dirty="0"/>
              <a:t>A</a:t>
            </a:r>
            <a:r>
              <a:rPr lang="en-US" dirty="0"/>
              <a:t> or </a:t>
            </a:r>
            <a:r>
              <a:rPr lang="en-US" i="1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4485549" y="5312780"/>
            <a:ext cx="2164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i="1" dirty="0"/>
              <a:t>re1.py</a:t>
            </a:r>
            <a:r>
              <a:rPr lang="en-US" dirty="0"/>
              <a:t>, </a:t>
            </a:r>
            <a:r>
              <a:rPr lang="en-US" i="1" dirty="0"/>
              <a:t>re2.py</a:t>
            </a:r>
          </a:p>
        </p:txBody>
      </p:sp>
    </p:spTree>
    <p:extLst>
      <p:ext uri="{BB962C8B-B14F-4D97-AF65-F5344CB8AC3E}">
        <p14:creationId xmlns:p14="http://schemas.microsoft.com/office/powerpoint/2010/main" val="10638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585371-0250-BF45-9FE8-005A4F2E761F}"/>
              </a:ext>
            </a:extLst>
          </p:cNvPr>
          <p:cNvSpPr txBox="1"/>
          <p:nvPr/>
        </p:nvSpPr>
        <p:spPr>
          <a:xfrm>
            <a:off x="3858408" y="5561705"/>
            <a:ext cx="418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Stroustrup</a:t>
            </a:r>
            <a:r>
              <a:rPr lang="en-US" dirty="0"/>
              <a:t>, </a:t>
            </a:r>
            <a:r>
              <a:rPr lang="en-US" i="1" dirty="0"/>
              <a:t>Tour of C++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AAA7F1-EDE7-1B42-89AE-869C08C60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98" y="1914862"/>
            <a:ext cx="5844583" cy="20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\b		Match a word boundary</a:t>
            </a:r>
          </a:p>
          <a:p>
            <a:r>
              <a:rPr lang="en-US" dirty="0"/>
              <a:t>\d		Match a decimal digit [0-9]</a:t>
            </a:r>
          </a:p>
          <a:p>
            <a:r>
              <a:rPr lang="en-US" dirty="0"/>
              <a:t>\s		Match whitespace</a:t>
            </a:r>
          </a:p>
          <a:p>
            <a:r>
              <a:rPr lang="en-US" dirty="0"/>
              <a:t>\w		match alphanumeric or </a:t>
            </a:r>
            <a:r>
              <a:rPr lang="en-US" b="1" dirty="0"/>
              <a:t>_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\B		Match a non-word boundary</a:t>
            </a:r>
          </a:p>
          <a:p>
            <a:r>
              <a:rPr lang="en-US" dirty="0"/>
              <a:t>\D		Match non-digit [^0-9]</a:t>
            </a:r>
          </a:p>
          <a:p>
            <a:r>
              <a:rPr lang="en-US" dirty="0"/>
              <a:t>\S		Match non-whitespace</a:t>
            </a:r>
          </a:p>
          <a:p>
            <a:r>
              <a:rPr lang="en-US" dirty="0"/>
              <a:t>\W		Match non-alphanumeric|_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9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19055</TotalTime>
  <Words>1614</Words>
  <Application>Microsoft Macintosh PowerPoint</Application>
  <PresentationFormat>Widescreen</PresentationFormat>
  <Paragraphs>235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Andale Mono</vt:lpstr>
      <vt:lpstr>Arial</vt:lpstr>
      <vt:lpstr>Calibri</vt:lpstr>
      <vt:lpstr>Century Gothic</vt:lpstr>
      <vt:lpstr>Helvetica</vt:lpstr>
      <vt:lpstr>Menlo</vt:lpstr>
      <vt:lpstr>Ubuntu Mono</vt:lpstr>
      <vt:lpstr>Wingdings 3</vt:lpstr>
      <vt:lpstr>Ion Boardroom</vt:lpstr>
      <vt:lpstr>Wrangle Data</vt:lpstr>
      <vt:lpstr>Agenda</vt:lpstr>
      <vt:lpstr>Wildcards</vt:lpstr>
      <vt:lpstr>Using fnmatch From Python Cookbook</vt:lpstr>
      <vt:lpstr>Raw Strings</vt:lpstr>
      <vt:lpstr>re Functions</vt:lpstr>
      <vt:lpstr>Special Characters</vt:lpstr>
      <vt:lpstr>PowerPoint Presentation</vt:lpstr>
      <vt:lpstr>More Special Characters</vt:lpstr>
      <vt:lpstr>Word Boundaries</vt:lpstr>
      <vt:lpstr>Whitespace, alphanumeric, _</vt:lpstr>
      <vt:lpstr>Groups</vt:lpstr>
      <vt:lpstr>Subgroups</vt:lpstr>
      <vt:lpstr>Idioms</vt:lpstr>
      <vt:lpstr>Replacing Strings From Python Cookbook</vt:lpstr>
      <vt:lpstr>Binary Data</vt:lpstr>
      <vt:lpstr>bytes</vt:lpstr>
      <vt:lpstr>bytearray</vt:lpstr>
      <vt:lpstr>The struct Module</vt:lpstr>
      <vt:lpstr>Struct Methods and Formats</vt:lpstr>
      <vt:lpstr>Packing/Unpacking Strings The s Format Specifier</vt:lpstr>
      <vt:lpstr>The p Format</vt:lpstr>
      <vt:lpstr>memoryview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548</cp:revision>
  <dcterms:created xsi:type="dcterms:W3CDTF">2017-01-07T20:37:14Z</dcterms:created>
  <dcterms:modified xsi:type="dcterms:W3CDTF">2021-04-08T21:46:35Z</dcterms:modified>
</cp:coreProperties>
</file>