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6" r:id="rId1"/>
  </p:sldMasterIdLst>
  <p:notesMasterIdLst>
    <p:notesMasterId r:id="rId26"/>
  </p:notesMasterIdLst>
  <p:sldIdLst>
    <p:sldId id="256" r:id="rId2"/>
    <p:sldId id="257" r:id="rId3"/>
    <p:sldId id="260" r:id="rId4"/>
    <p:sldId id="300" r:id="rId5"/>
    <p:sldId id="271" r:id="rId6"/>
    <p:sldId id="301" r:id="rId7"/>
    <p:sldId id="258" r:id="rId8"/>
    <p:sldId id="273" r:id="rId9"/>
    <p:sldId id="259" r:id="rId10"/>
    <p:sldId id="272" r:id="rId11"/>
    <p:sldId id="262" r:id="rId12"/>
    <p:sldId id="261" r:id="rId13"/>
    <p:sldId id="264" r:id="rId14"/>
    <p:sldId id="263" r:id="rId15"/>
    <p:sldId id="280" r:id="rId16"/>
    <p:sldId id="281" r:id="rId17"/>
    <p:sldId id="298" r:id="rId18"/>
    <p:sldId id="299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7F25FE-995E-644D-9EE9-5AFB28254E05}">
          <p14:sldIdLst>
            <p14:sldId id="256"/>
            <p14:sldId id="257"/>
            <p14:sldId id="260"/>
            <p14:sldId id="300"/>
            <p14:sldId id="271"/>
            <p14:sldId id="301"/>
            <p14:sldId id="258"/>
            <p14:sldId id="273"/>
            <p14:sldId id="259"/>
            <p14:sldId id="272"/>
            <p14:sldId id="262"/>
            <p14:sldId id="261"/>
            <p14:sldId id="264"/>
            <p14:sldId id="263"/>
            <p14:sldId id="280"/>
            <p14:sldId id="281"/>
            <p14:sldId id="298"/>
            <p14:sldId id="299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D8BC7-483B-4A94-9DCB-DF71FE61458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FAC11C-BFF8-481A-8D13-F90CC13EBA56}">
      <dgm:prSet/>
      <dgm:spPr/>
      <dgm:t>
        <a:bodyPr/>
        <a:lstStyle/>
        <a:p>
          <a:r>
            <a:rPr lang="en-US" b="0" i="0" dirty="0"/>
            <a:t>File I/O</a:t>
          </a:r>
          <a:endParaRPr lang="en-US" b="0" dirty="0"/>
        </a:p>
      </dgm:t>
    </dgm:pt>
    <dgm:pt modelId="{55FF20FA-38D3-42F6-800D-4C34BABDE9A8}" type="parTrans" cxnId="{1BD4E8FB-9FF0-4EC3-BD89-1DBFDCF62001}">
      <dgm:prSet/>
      <dgm:spPr/>
      <dgm:t>
        <a:bodyPr/>
        <a:lstStyle/>
        <a:p>
          <a:endParaRPr lang="en-US"/>
        </a:p>
      </dgm:t>
    </dgm:pt>
    <dgm:pt modelId="{E688FB52-6071-458E-BE07-C08632096E40}" type="sibTrans" cxnId="{1BD4E8FB-9FF0-4EC3-BD89-1DBFDCF62001}">
      <dgm:prSet/>
      <dgm:spPr/>
      <dgm:t>
        <a:bodyPr/>
        <a:lstStyle/>
        <a:p>
          <a:endParaRPr lang="en-US"/>
        </a:p>
      </dgm:t>
    </dgm:pt>
    <dgm:pt modelId="{8D946555-F4B1-4BED-908F-FDF2DE70F109}">
      <dgm:prSet/>
      <dgm:spPr/>
      <dgm:t>
        <a:bodyPr/>
        <a:lstStyle/>
        <a:p>
          <a:r>
            <a:rPr lang="en-US" b="0" i="0" dirty="0"/>
            <a:t>File positioning</a:t>
          </a:r>
          <a:endParaRPr lang="en-US" dirty="0"/>
        </a:p>
      </dgm:t>
    </dgm:pt>
    <dgm:pt modelId="{2243293C-439B-4287-B02C-8AA72075A171}" type="parTrans" cxnId="{6B7DE398-49B4-4154-AAAB-11949FD4E991}">
      <dgm:prSet/>
      <dgm:spPr/>
      <dgm:t>
        <a:bodyPr/>
        <a:lstStyle/>
        <a:p>
          <a:endParaRPr lang="en-US"/>
        </a:p>
      </dgm:t>
    </dgm:pt>
    <dgm:pt modelId="{4DED774A-B03A-43A5-9BD2-DA6F0E0A4272}" type="sibTrans" cxnId="{6B7DE398-49B4-4154-AAAB-11949FD4E991}">
      <dgm:prSet/>
      <dgm:spPr/>
      <dgm:t>
        <a:bodyPr/>
        <a:lstStyle/>
        <a:p>
          <a:endParaRPr lang="en-US"/>
        </a:p>
      </dgm:t>
    </dgm:pt>
    <dgm:pt modelId="{E03F14F6-77BB-4F1E-87CF-20CD22E75530}">
      <dgm:prSet/>
      <dgm:spPr/>
      <dgm:t>
        <a:bodyPr/>
        <a:lstStyle/>
        <a:p>
          <a:r>
            <a:rPr lang="en-US" b="0" i="0" dirty="0"/>
            <a:t>File path functions</a:t>
          </a:r>
          <a:endParaRPr lang="en-US" dirty="0"/>
        </a:p>
      </dgm:t>
    </dgm:pt>
    <dgm:pt modelId="{F0E835C9-B6C9-402D-94ED-B2C6BCCFB01E}" type="parTrans" cxnId="{CBFA5BAB-3641-4730-A3B3-201689BE20CB}">
      <dgm:prSet/>
      <dgm:spPr/>
      <dgm:t>
        <a:bodyPr/>
        <a:lstStyle/>
        <a:p>
          <a:endParaRPr lang="en-US"/>
        </a:p>
      </dgm:t>
    </dgm:pt>
    <dgm:pt modelId="{1EA6429D-81C8-4CBF-A8B1-547E3E3CCB00}" type="sibTrans" cxnId="{CBFA5BAB-3641-4730-A3B3-201689BE20CB}">
      <dgm:prSet/>
      <dgm:spPr/>
      <dgm:t>
        <a:bodyPr/>
        <a:lstStyle/>
        <a:p>
          <a:endParaRPr lang="en-US"/>
        </a:p>
      </dgm:t>
    </dgm:pt>
    <dgm:pt modelId="{5A8AC102-2BEA-EF4F-9F2D-986BA8B384AF}">
      <dgm:prSet/>
      <dgm:spPr/>
      <dgm:t>
        <a:bodyPr/>
        <a:lstStyle/>
        <a:p>
          <a:r>
            <a:rPr lang="en-US" b="0" i="0"/>
            <a:t>Directory functions</a:t>
          </a:r>
          <a:endParaRPr lang="en-US" dirty="0"/>
        </a:p>
      </dgm:t>
    </dgm:pt>
    <dgm:pt modelId="{18385654-69FE-C84D-B93A-E868A04E981C}" type="parTrans" cxnId="{CA7F5ABE-3EDE-7B48-893B-C0CF9CA258C7}">
      <dgm:prSet/>
      <dgm:spPr/>
      <dgm:t>
        <a:bodyPr/>
        <a:lstStyle/>
        <a:p>
          <a:endParaRPr lang="en-US"/>
        </a:p>
      </dgm:t>
    </dgm:pt>
    <dgm:pt modelId="{F21D00CA-E667-8243-834A-861C0B620969}" type="sibTrans" cxnId="{CA7F5ABE-3EDE-7B48-893B-C0CF9CA258C7}">
      <dgm:prSet/>
      <dgm:spPr/>
      <dgm:t>
        <a:bodyPr/>
        <a:lstStyle/>
        <a:p>
          <a:endParaRPr lang="en-US"/>
        </a:p>
      </dgm:t>
    </dgm:pt>
    <dgm:pt modelId="{355E20CF-E659-DB45-8D90-C8083E868459}">
      <dgm:prSet/>
      <dgm:spPr/>
      <dgm:t>
        <a:bodyPr/>
        <a:lstStyle/>
        <a:p>
          <a:r>
            <a:rPr lang="en-US" b="0" dirty="0"/>
            <a:t>Byte and String IO</a:t>
          </a:r>
        </a:p>
      </dgm:t>
    </dgm:pt>
    <dgm:pt modelId="{5507072D-2FC5-E34A-B041-432E47B3025B}" type="parTrans" cxnId="{FB1629E8-BF98-2F46-AD83-9E6418FC3899}">
      <dgm:prSet/>
      <dgm:spPr/>
      <dgm:t>
        <a:bodyPr/>
        <a:lstStyle/>
        <a:p>
          <a:endParaRPr lang="en-US"/>
        </a:p>
      </dgm:t>
    </dgm:pt>
    <dgm:pt modelId="{141FAEB1-52D8-7846-BB7C-373F228BCEB7}" type="sibTrans" cxnId="{FB1629E8-BF98-2F46-AD83-9E6418FC3899}">
      <dgm:prSet/>
      <dgm:spPr/>
      <dgm:t>
        <a:bodyPr/>
        <a:lstStyle/>
        <a:p>
          <a:endParaRPr lang="en-US"/>
        </a:p>
      </dgm:t>
    </dgm:pt>
    <dgm:pt modelId="{47F03F42-308A-BB4C-84D9-DA023D0C4B47}" type="pres">
      <dgm:prSet presAssocID="{C9FD8BC7-483B-4A94-9DCB-DF71FE614580}" presName="linear" presStyleCnt="0">
        <dgm:presLayoutVars>
          <dgm:dir/>
          <dgm:animLvl val="lvl"/>
          <dgm:resizeHandles val="exact"/>
        </dgm:presLayoutVars>
      </dgm:prSet>
      <dgm:spPr/>
    </dgm:pt>
    <dgm:pt modelId="{BCC47847-22BD-854C-92D2-FE738F933B00}" type="pres">
      <dgm:prSet presAssocID="{8CFAC11C-BFF8-481A-8D13-F90CC13EBA56}" presName="parentLin" presStyleCnt="0"/>
      <dgm:spPr/>
    </dgm:pt>
    <dgm:pt modelId="{08961D91-0DBC-944D-946B-3A05E4130653}" type="pres">
      <dgm:prSet presAssocID="{8CFAC11C-BFF8-481A-8D13-F90CC13EBA56}" presName="parentLeftMargin" presStyleLbl="node1" presStyleIdx="0" presStyleCnt="5"/>
      <dgm:spPr/>
    </dgm:pt>
    <dgm:pt modelId="{92659758-C8C1-F442-8E62-2591AF46D83F}" type="pres">
      <dgm:prSet presAssocID="{8CFAC11C-BFF8-481A-8D13-F90CC13EBA5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6E77F51-BB51-EA4C-8C56-97288444D969}" type="pres">
      <dgm:prSet presAssocID="{8CFAC11C-BFF8-481A-8D13-F90CC13EBA56}" presName="negativeSpace" presStyleCnt="0"/>
      <dgm:spPr/>
    </dgm:pt>
    <dgm:pt modelId="{93AE0A45-C495-FF42-ACF6-F840F9B959F7}" type="pres">
      <dgm:prSet presAssocID="{8CFAC11C-BFF8-481A-8D13-F90CC13EBA56}" presName="childText" presStyleLbl="conFgAcc1" presStyleIdx="0" presStyleCnt="5">
        <dgm:presLayoutVars>
          <dgm:bulletEnabled val="1"/>
        </dgm:presLayoutVars>
      </dgm:prSet>
      <dgm:spPr/>
    </dgm:pt>
    <dgm:pt modelId="{86D8737D-1150-7C48-A318-622F30B0D434}" type="pres">
      <dgm:prSet presAssocID="{E688FB52-6071-458E-BE07-C08632096E40}" presName="spaceBetweenRectangles" presStyleCnt="0"/>
      <dgm:spPr/>
    </dgm:pt>
    <dgm:pt modelId="{33B2E5A0-88E0-364B-9E60-BAED309966DD}" type="pres">
      <dgm:prSet presAssocID="{355E20CF-E659-DB45-8D90-C8083E868459}" presName="parentLin" presStyleCnt="0"/>
      <dgm:spPr/>
    </dgm:pt>
    <dgm:pt modelId="{3838A3AA-3C7C-534C-8DC3-DCB34F8C1DA9}" type="pres">
      <dgm:prSet presAssocID="{355E20CF-E659-DB45-8D90-C8083E868459}" presName="parentLeftMargin" presStyleLbl="node1" presStyleIdx="0" presStyleCnt="5"/>
      <dgm:spPr/>
    </dgm:pt>
    <dgm:pt modelId="{43DB2883-3194-A44E-8C0C-0FDF6850A850}" type="pres">
      <dgm:prSet presAssocID="{355E20CF-E659-DB45-8D90-C8083E86845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92DCD50-129F-844A-8B60-C84013B7BAC5}" type="pres">
      <dgm:prSet presAssocID="{355E20CF-E659-DB45-8D90-C8083E868459}" presName="negativeSpace" presStyleCnt="0"/>
      <dgm:spPr/>
    </dgm:pt>
    <dgm:pt modelId="{5757675D-123F-F94B-AD21-6E257B9CED36}" type="pres">
      <dgm:prSet presAssocID="{355E20CF-E659-DB45-8D90-C8083E868459}" presName="childText" presStyleLbl="conFgAcc1" presStyleIdx="1" presStyleCnt="5">
        <dgm:presLayoutVars>
          <dgm:bulletEnabled val="1"/>
        </dgm:presLayoutVars>
      </dgm:prSet>
      <dgm:spPr/>
    </dgm:pt>
    <dgm:pt modelId="{4125688B-FBA3-0F40-8243-747B54B65625}" type="pres">
      <dgm:prSet presAssocID="{141FAEB1-52D8-7846-BB7C-373F228BCEB7}" presName="spaceBetweenRectangles" presStyleCnt="0"/>
      <dgm:spPr/>
    </dgm:pt>
    <dgm:pt modelId="{6DEAB275-BEE0-1C48-A709-21AC286974B9}" type="pres">
      <dgm:prSet presAssocID="{8D946555-F4B1-4BED-908F-FDF2DE70F109}" presName="parentLin" presStyleCnt="0"/>
      <dgm:spPr/>
    </dgm:pt>
    <dgm:pt modelId="{E4E9A77F-0776-254B-BC83-4ECEDFB94F65}" type="pres">
      <dgm:prSet presAssocID="{8D946555-F4B1-4BED-908F-FDF2DE70F109}" presName="parentLeftMargin" presStyleLbl="node1" presStyleIdx="1" presStyleCnt="5"/>
      <dgm:spPr/>
    </dgm:pt>
    <dgm:pt modelId="{4A4254DE-AA50-6244-AAD8-BD35EE5B1D9A}" type="pres">
      <dgm:prSet presAssocID="{8D946555-F4B1-4BED-908F-FDF2DE70F1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FD9E3A-329C-2348-8C0F-A7260C1CA34A}" type="pres">
      <dgm:prSet presAssocID="{8D946555-F4B1-4BED-908F-FDF2DE70F109}" presName="negativeSpace" presStyleCnt="0"/>
      <dgm:spPr/>
    </dgm:pt>
    <dgm:pt modelId="{BE2346F0-B7A8-CA46-A325-E1E6A8BA2A3A}" type="pres">
      <dgm:prSet presAssocID="{8D946555-F4B1-4BED-908F-FDF2DE70F109}" presName="childText" presStyleLbl="conFgAcc1" presStyleIdx="2" presStyleCnt="5">
        <dgm:presLayoutVars>
          <dgm:bulletEnabled val="1"/>
        </dgm:presLayoutVars>
      </dgm:prSet>
      <dgm:spPr/>
    </dgm:pt>
    <dgm:pt modelId="{0ADBB36A-AEC5-504A-93E6-91D7B1505E47}" type="pres">
      <dgm:prSet presAssocID="{4DED774A-B03A-43A5-9BD2-DA6F0E0A4272}" presName="spaceBetweenRectangles" presStyleCnt="0"/>
      <dgm:spPr/>
    </dgm:pt>
    <dgm:pt modelId="{238E0E73-48E9-2849-8CA5-357E18FFB7A5}" type="pres">
      <dgm:prSet presAssocID="{E03F14F6-77BB-4F1E-87CF-20CD22E75530}" presName="parentLin" presStyleCnt="0"/>
      <dgm:spPr/>
    </dgm:pt>
    <dgm:pt modelId="{526933F4-C174-F442-BF24-4920BF555329}" type="pres">
      <dgm:prSet presAssocID="{E03F14F6-77BB-4F1E-87CF-20CD22E75530}" presName="parentLeftMargin" presStyleLbl="node1" presStyleIdx="2" presStyleCnt="5"/>
      <dgm:spPr/>
    </dgm:pt>
    <dgm:pt modelId="{159551FB-EEB2-AB42-9620-097907B330C9}" type="pres">
      <dgm:prSet presAssocID="{E03F14F6-77BB-4F1E-87CF-20CD22E755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09E0047-9E15-1A49-8373-B42A23213F7C}" type="pres">
      <dgm:prSet presAssocID="{E03F14F6-77BB-4F1E-87CF-20CD22E75530}" presName="negativeSpace" presStyleCnt="0"/>
      <dgm:spPr/>
    </dgm:pt>
    <dgm:pt modelId="{8450C323-C8BE-0144-8725-4CD0019BDAFF}" type="pres">
      <dgm:prSet presAssocID="{E03F14F6-77BB-4F1E-87CF-20CD22E75530}" presName="childText" presStyleLbl="conFgAcc1" presStyleIdx="3" presStyleCnt="5">
        <dgm:presLayoutVars>
          <dgm:bulletEnabled val="1"/>
        </dgm:presLayoutVars>
      </dgm:prSet>
      <dgm:spPr/>
    </dgm:pt>
    <dgm:pt modelId="{38F79D89-D04E-C64C-8F97-BBEA2D1AB5D0}" type="pres">
      <dgm:prSet presAssocID="{1EA6429D-81C8-4CBF-A8B1-547E3E3CCB00}" presName="spaceBetweenRectangles" presStyleCnt="0"/>
      <dgm:spPr/>
    </dgm:pt>
    <dgm:pt modelId="{0D194FDC-ECAD-174A-9D43-AF403461FEDD}" type="pres">
      <dgm:prSet presAssocID="{5A8AC102-2BEA-EF4F-9F2D-986BA8B384AF}" presName="parentLin" presStyleCnt="0"/>
      <dgm:spPr/>
    </dgm:pt>
    <dgm:pt modelId="{A3E107D6-357D-D447-AF4D-60E59504DAFB}" type="pres">
      <dgm:prSet presAssocID="{5A8AC102-2BEA-EF4F-9F2D-986BA8B384AF}" presName="parentLeftMargin" presStyleLbl="node1" presStyleIdx="3" presStyleCnt="5"/>
      <dgm:spPr/>
    </dgm:pt>
    <dgm:pt modelId="{ECFC56DF-1EFB-DF4C-91AE-2FAF81AAD257}" type="pres">
      <dgm:prSet presAssocID="{5A8AC102-2BEA-EF4F-9F2D-986BA8B384A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AFE4BFF-366F-8648-B48F-D7F6EF967AC1}" type="pres">
      <dgm:prSet presAssocID="{5A8AC102-2BEA-EF4F-9F2D-986BA8B384AF}" presName="negativeSpace" presStyleCnt="0"/>
      <dgm:spPr/>
    </dgm:pt>
    <dgm:pt modelId="{E4D20D54-2003-CE46-9EF5-DEFB689751E6}" type="pres">
      <dgm:prSet presAssocID="{5A8AC102-2BEA-EF4F-9F2D-986BA8B384A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E684001-F958-8943-BDD6-A9CF971D2AC7}" type="presOf" srcId="{8CFAC11C-BFF8-481A-8D13-F90CC13EBA56}" destId="{92659758-C8C1-F442-8E62-2591AF46D83F}" srcOrd="1" destOrd="0" presId="urn:microsoft.com/office/officeart/2005/8/layout/list1"/>
    <dgm:cxn modelId="{92B04704-A2F3-1349-B8C7-DEA4983F5F90}" type="presOf" srcId="{E03F14F6-77BB-4F1E-87CF-20CD22E75530}" destId="{159551FB-EEB2-AB42-9620-097907B330C9}" srcOrd="1" destOrd="0" presId="urn:microsoft.com/office/officeart/2005/8/layout/list1"/>
    <dgm:cxn modelId="{2D3E3113-B585-054D-8B6E-AC18C40E9C62}" type="presOf" srcId="{8CFAC11C-BFF8-481A-8D13-F90CC13EBA56}" destId="{08961D91-0DBC-944D-946B-3A05E4130653}" srcOrd="0" destOrd="0" presId="urn:microsoft.com/office/officeart/2005/8/layout/list1"/>
    <dgm:cxn modelId="{94941A23-6A35-BD42-9CDA-8988AA5A76E3}" type="presOf" srcId="{355E20CF-E659-DB45-8D90-C8083E868459}" destId="{43DB2883-3194-A44E-8C0C-0FDF6850A850}" srcOrd="1" destOrd="0" presId="urn:microsoft.com/office/officeart/2005/8/layout/list1"/>
    <dgm:cxn modelId="{3CB1265B-0D55-044F-A791-C7DEAFC21210}" type="presOf" srcId="{355E20CF-E659-DB45-8D90-C8083E868459}" destId="{3838A3AA-3C7C-534C-8DC3-DCB34F8C1DA9}" srcOrd="0" destOrd="0" presId="urn:microsoft.com/office/officeart/2005/8/layout/list1"/>
    <dgm:cxn modelId="{15295D5C-BF06-D84F-948E-D599E594D7BC}" type="presOf" srcId="{5A8AC102-2BEA-EF4F-9F2D-986BA8B384AF}" destId="{ECFC56DF-1EFB-DF4C-91AE-2FAF81AAD257}" srcOrd="1" destOrd="0" presId="urn:microsoft.com/office/officeart/2005/8/layout/list1"/>
    <dgm:cxn modelId="{64853462-80C7-6349-9EDC-D24A0FBA5245}" type="presOf" srcId="{8D946555-F4B1-4BED-908F-FDF2DE70F109}" destId="{4A4254DE-AA50-6244-AAD8-BD35EE5B1D9A}" srcOrd="1" destOrd="0" presId="urn:microsoft.com/office/officeart/2005/8/layout/list1"/>
    <dgm:cxn modelId="{E3825F66-E69B-4947-B074-749FD54E8335}" type="presOf" srcId="{E03F14F6-77BB-4F1E-87CF-20CD22E75530}" destId="{526933F4-C174-F442-BF24-4920BF555329}" srcOrd="0" destOrd="0" presId="urn:microsoft.com/office/officeart/2005/8/layout/list1"/>
    <dgm:cxn modelId="{34FECA79-C191-9148-B1AB-D6F5269B2FAC}" type="presOf" srcId="{8D946555-F4B1-4BED-908F-FDF2DE70F109}" destId="{E4E9A77F-0776-254B-BC83-4ECEDFB94F65}" srcOrd="0" destOrd="0" presId="urn:microsoft.com/office/officeart/2005/8/layout/list1"/>
    <dgm:cxn modelId="{6B7DE398-49B4-4154-AAAB-11949FD4E991}" srcId="{C9FD8BC7-483B-4A94-9DCB-DF71FE614580}" destId="{8D946555-F4B1-4BED-908F-FDF2DE70F109}" srcOrd="2" destOrd="0" parTransId="{2243293C-439B-4287-B02C-8AA72075A171}" sibTransId="{4DED774A-B03A-43A5-9BD2-DA6F0E0A4272}"/>
    <dgm:cxn modelId="{CBFA5BAB-3641-4730-A3B3-201689BE20CB}" srcId="{C9FD8BC7-483B-4A94-9DCB-DF71FE614580}" destId="{E03F14F6-77BB-4F1E-87CF-20CD22E75530}" srcOrd="3" destOrd="0" parTransId="{F0E835C9-B6C9-402D-94ED-B2C6BCCFB01E}" sibTransId="{1EA6429D-81C8-4CBF-A8B1-547E3E3CCB00}"/>
    <dgm:cxn modelId="{4E4767AE-EE0D-DD44-9EB0-B16503B644F1}" type="presOf" srcId="{5A8AC102-2BEA-EF4F-9F2D-986BA8B384AF}" destId="{A3E107D6-357D-D447-AF4D-60E59504DAFB}" srcOrd="0" destOrd="0" presId="urn:microsoft.com/office/officeart/2005/8/layout/list1"/>
    <dgm:cxn modelId="{CA7F5ABE-3EDE-7B48-893B-C0CF9CA258C7}" srcId="{C9FD8BC7-483B-4A94-9DCB-DF71FE614580}" destId="{5A8AC102-2BEA-EF4F-9F2D-986BA8B384AF}" srcOrd="4" destOrd="0" parTransId="{18385654-69FE-C84D-B93A-E868A04E981C}" sibTransId="{F21D00CA-E667-8243-834A-861C0B620969}"/>
    <dgm:cxn modelId="{FB1629E8-BF98-2F46-AD83-9E6418FC3899}" srcId="{C9FD8BC7-483B-4A94-9DCB-DF71FE614580}" destId="{355E20CF-E659-DB45-8D90-C8083E868459}" srcOrd="1" destOrd="0" parTransId="{5507072D-2FC5-E34A-B041-432E47B3025B}" sibTransId="{141FAEB1-52D8-7846-BB7C-373F228BCEB7}"/>
    <dgm:cxn modelId="{4E4FC8F2-C3DD-D84F-8FC8-33A2CDF8AF8B}" type="presOf" srcId="{C9FD8BC7-483B-4A94-9DCB-DF71FE614580}" destId="{47F03F42-308A-BB4C-84D9-DA023D0C4B47}" srcOrd="0" destOrd="0" presId="urn:microsoft.com/office/officeart/2005/8/layout/list1"/>
    <dgm:cxn modelId="{1BD4E8FB-9FF0-4EC3-BD89-1DBFDCF62001}" srcId="{C9FD8BC7-483B-4A94-9DCB-DF71FE614580}" destId="{8CFAC11C-BFF8-481A-8D13-F90CC13EBA56}" srcOrd="0" destOrd="0" parTransId="{55FF20FA-38D3-42F6-800D-4C34BABDE9A8}" sibTransId="{E688FB52-6071-458E-BE07-C08632096E40}"/>
    <dgm:cxn modelId="{2D8666DD-42D7-0046-B43A-CA5135C959BD}" type="presParOf" srcId="{47F03F42-308A-BB4C-84D9-DA023D0C4B47}" destId="{BCC47847-22BD-854C-92D2-FE738F933B00}" srcOrd="0" destOrd="0" presId="urn:microsoft.com/office/officeart/2005/8/layout/list1"/>
    <dgm:cxn modelId="{32D7E712-30CA-3C43-9DF7-C3B2DF049FE6}" type="presParOf" srcId="{BCC47847-22BD-854C-92D2-FE738F933B00}" destId="{08961D91-0DBC-944D-946B-3A05E4130653}" srcOrd="0" destOrd="0" presId="urn:microsoft.com/office/officeart/2005/8/layout/list1"/>
    <dgm:cxn modelId="{BC77FBAE-A024-AD4E-9E2F-AE89933F1F8F}" type="presParOf" srcId="{BCC47847-22BD-854C-92D2-FE738F933B00}" destId="{92659758-C8C1-F442-8E62-2591AF46D83F}" srcOrd="1" destOrd="0" presId="urn:microsoft.com/office/officeart/2005/8/layout/list1"/>
    <dgm:cxn modelId="{CC7ED6E1-EA24-674B-817C-5EA3B634055D}" type="presParOf" srcId="{47F03F42-308A-BB4C-84D9-DA023D0C4B47}" destId="{96E77F51-BB51-EA4C-8C56-97288444D969}" srcOrd="1" destOrd="0" presId="urn:microsoft.com/office/officeart/2005/8/layout/list1"/>
    <dgm:cxn modelId="{EABDE396-23F4-6046-BB5F-9F0082F797A8}" type="presParOf" srcId="{47F03F42-308A-BB4C-84D9-DA023D0C4B47}" destId="{93AE0A45-C495-FF42-ACF6-F840F9B959F7}" srcOrd="2" destOrd="0" presId="urn:microsoft.com/office/officeart/2005/8/layout/list1"/>
    <dgm:cxn modelId="{BBD8D0E7-89AF-5A40-8A51-F68DC26510F3}" type="presParOf" srcId="{47F03F42-308A-BB4C-84D9-DA023D0C4B47}" destId="{86D8737D-1150-7C48-A318-622F30B0D434}" srcOrd="3" destOrd="0" presId="urn:microsoft.com/office/officeart/2005/8/layout/list1"/>
    <dgm:cxn modelId="{4818E162-3214-0641-8C30-7BD4EC2BC37A}" type="presParOf" srcId="{47F03F42-308A-BB4C-84D9-DA023D0C4B47}" destId="{33B2E5A0-88E0-364B-9E60-BAED309966DD}" srcOrd="4" destOrd="0" presId="urn:microsoft.com/office/officeart/2005/8/layout/list1"/>
    <dgm:cxn modelId="{A2FF0898-7F07-3145-8391-167D0D7A879F}" type="presParOf" srcId="{33B2E5A0-88E0-364B-9E60-BAED309966DD}" destId="{3838A3AA-3C7C-534C-8DC3-DCB34F8C1DA9}" srcOrd="0" destOrd="0" presId="urn:microsoft.com/office/officeart/2005/8/layout/list1"/>
    <dgm:cxn modelId="{8FFADF7D-7930-9A4A-AE68-3A7F80A7AA89}" type="presParOf" srcId="{33B2E5A0-88E0-364B-9E60-BAED309966DD}" destId="{43DB2883-3194-A44E-8C0C-0FDF6850A850}" srcOrd="1" destOrd="0" presId="urn:microsoft.com/office/officeart/2005/8/layout/list1"/>
    <dgm:cxn modelId="{F20D4EAE-7B32-0C42-958E-7B5B3D2D6F51}" type="presParOf" srcId="{47F03F42-308A-BB4C-84D9-DA023D0C4B47}" destId="{B92DCD50-129F-844A-8B60-C84013B7BAC5}" srcOrd="5" destOrd="0" presId="urn:microsoft.com/office/officeart/2005/8/layout/list1"/>
    <dgm:cxn modelId="{CB9FD151-CAF4-764C-8736-B4FC6240AD00}" type="presParOf" srcId="{47F03F42-308A-BB4C-84D9-DA023D0C4B47}" destId="{5757675D-123F-F94B-AD21-6E257B9CED36}" srcOrd="6" destOrd="0" presId="urn:microsoft.com/office/officeart/2005/8/layout/list1"/>
    <dgm:cxn modelId="{1220E1DC-F722-8E44-ADA2-7B8770F4E78D}" type="presParOf" srcId="{47F03F42-308A-BB4C-84D9-DA023D0C4B47}" destId="{4125688B-FBA3-0F40-8243-747B54B65625}" srcOrd="7" destOrd="0" presId="urn:microsoft.com/office/officeart/2005/8/layout/list1"/>
    <dgm:cxn modelId="{2B377D17-9611-454C-B252-1274B4FC8E8E}" type="presParOf" srcId="{47F03F42-308A-BB4C-84D9-DA023D0C4B47}" destId="{6DEAB275-BEE0-1C48-A709-21AC286974B9}" srcOrd="8" destOrd="0" presId="urn:microsoft.com/office/officeart/2005/8/layout/list1"/>
    <dgm:cxn modelId="{458B2DCF-ABE5-B544-BC8D-AF251B471A55}" type="presParOf" srcId="{6DEAB275-BEE0-1C48-A709-21AC286974B9}" destId="{E4E9A77F-0776-254B-BC83-4ECEDFB94F65}" srcOrd="0" destOrd="0" presId="urn:microsoft.com/office/officeart/2005/8/layout/list1"/>
    <dgm:cxn modelId="{E6BFC49E-EB9B-954A-AFF3-3C247707A412}" type="presParOf" srcId="{6DEAB275-BEE0-1C48-A709-21AC286974B9}" destId="{4A4254DE-AA50-6244-AAD8-BD35EE5B1D9A}" srcOrd="1" destOrd="0" presId="urn:microsoft.com/office/officeart/2005/8/layout/list1"/>
    <dgm:cxn modelId="{F3E0B9D9-7520-5741-99D6-85ACBD50383B}" type="presParOf" srcId="{47F03F42-308A-BB4C-84D9-DA023D0C4B47}" destId="{ECFD9E3A-329C-2348-8C0F-A7260C1CA34A}" srcOrd="9" destOrd="0" presId="urn:microsoft.com/office/officeart/2005/8/layout/list1"/>
    <dgm:cxn modelId="{55B873C1-D463-B84B-A8B4-BD6B822D16F9}" type="presParOf" srcId="{47F03F42-308A-BB4C-84D9-DA023D0C4B47}" destId="{BE2346F0-B7A8-CA46-A325-E1E6A8BA2A3A}" srcOrd="10" destOrd="0" presId="urn:microsoft.com/office/officeart/2005/8/layout/list1"/>
    <dgm:cxn modelId="{FA8253E9-2AD5-8440-BE31-672766F1844D}" type="presParOf" srcId="{47F03F42-308A-BB4C-84D9-DA023D0C4B47}" destId="{0ADBB36A-AEC5-504A-93E6-91D7B1505E47}" srcOrd="11" destOrd="0" presId="urn:microsoft.com/office/officeart/2005/8/layout/list1"/>
    <dgm:cxn modelId="{84476B8B-DB09-504B-8907-04573294CB3A}" type="presParOf" srcId="{47F03F42-308A-BB4C-84D9-DA023D0C4B47}" destId="{238E0E73-48E9-2849-8CA5-357E18FFB7A5}" srcOrd="12" destOrd="0" presId="urn:microsoft.com/office/officeart/2005/8/layout/list1"/>
    <dgm:cxn modelId="{5099C383-F4E4-3142-9DD3-0E89A8AED39A}" type="presParOf" srcId="{238E0E73-48E9-2849-8CA5-357E18FFB7A5}" destId="{526933F4-C174-F442-BF24-4920BF555329}" srcOrd="0" destOrd="0" presId="urn:microsoft.com/office/officeart/2005/8/layout/list1"/>
    <dgm:cxn modelId="{7C408000-11A1-134D-BC6A-73EB50252B24}" type="presParOf" srcId="{238E0E73-48E9-2849-8CA5-357E18FFB7A5}" destId="{159551FB-EEB2-AB42-9620-097907B330C9}" srcOrd="1" destOrd="0" presId="urn:microsoft.com/office/officeart/2005/8/layout/list1"/>
    <dgm:cxn modelId="{AA76C16A-501A-AC46-896A-C0CFEF92AF29}" type="presParOf" srcId="{47F03F42-308A-BB4C-84D9-DA023D0C4B47}" destId="{809E0047-9E15-1A49-8373-B42A23213F7C}" srcOrd="13" destOrd="0" presId="urn:microsoft.com/office/officeart/2005/8/layout/list1"/>
    <dgm:cxn modelId="{30A45215-2635-9D42-961F-6D0417CAFB4C}" type="presParOf" srcId="{47F03F42-308A-BB4C-84D9-DA023D0C4B47}" destId="{8450C323-C8BE-0144-8725-4CD0019BDAFF}" srcOrd="14" destOrd="0" presId="urn:microsoft.com/office/officeart/2005/8/layout/list1"/>
    <dgm:cxn modelId="{BBA528A2-85B5-AB44-AA30-EBDFC2C87BF1}" type="presParOf" srcId="{47F03F42-308A-BB4C-84D9-DA023D0C4B47}" destId="{38F79D89-D04E-C64C-8F97-BBEA2D1AB5D0}" srcOrd="15" destOrd="0" presId="urn:microsoft.com/office/officeart/2005/8/layout/list1"/>
    <dgm:cxn modelId="{45FCBDD1-0D14-024C-82E0-9F92A91FDA21}" type="presParOf" srcId="{47F03F42-308A-BB4C-84D9-DA023D0C4B47}" destId="{0D194FDC-ECAD-174A-9D43-AF403461FEDD}" srcOrd="16" destOrd="0" presId="urn:microsoft.com/office/officeart/2005/8/layout/list1"/>
    <dgm:cxn modelId="{229DA595-BA60-7749-85D1-32189840087D}" type="presParOf" srcId="{0D194FDC-ECAD-174A-9D43-AF403461FEDD}" destId="{A3E107D6-357D-D447-AF4D-60E59504DAFB}" srcOrd="0" destOrd="0" presId="urn:microsoft.com/office/officeart/2005/8/layout/list1"/>
    <dgm:cxn modelId="{F6CC7EBA-6C8D-8245-9FEC-3F988BAC89F4}" type="presParOf" srcId="{0D194FDC-ECAD-174A-9D43-AF403461FEDD}" destId="{ECFC56DF-1EFB-DF4C-91AE-2FAF81AAD257}" srcOrd="1" destOrd="0" presId="urn:microsoft.com/office/officeart/2005/8/layout/list1"/>
    <dgm:cxn modelId="{9CA1AC83-D338-844A-851B-79C537C96122}" type="presParOf" srcId="{47F03F42-308A-BB4C-84D9-DA023D0C4B47}" destId="{6AFE4BFF-366F-8648-B48F-D7F6EF967AC1}" srcOrd="17" destOrd="0" presId="urn:microsoft.com/office/officeart/2005/8/layout/list1"/>
    <dgm:cxn modelId="{72A1D4CA-8330-8449-9869-9879BE694EBA}" type="presParOf" srcId="{47F03F42-308A-BB4C-84D9-DA023D0C4B47}" destId="{E4D20D54-2003-CE46-9EF5-DEFB689751E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E0A45-C495-FF42-ACF6-F840F9B959F7}">
      <dsp:nvSpPr>
        <dsp:cNvPr id="0" name=""/>
        <dsp:cNvSpPr/>
      </dsp:nvSpPr>
      <dsp:spPr>
        <a:xfrm>
          <a:off x="0" y="416723"/>
          <a:ext cx="63912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59758-C8C1-F442-8E62-2591AF46D83F}">
      <dsp:nvSpPr>
        <dsp:cNvPr id="0" name=""/>
        <dsp:cNvSpPr/>
      </dsp:nvSpPr>
      <dsp:spPr>
        <a:xfrm>
          <a:off x="319563" y="77243"/>
          <a:ext cx="447389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File I/O</a:t>
          </a:r>
          <a:endParaRPr lang="en-US" sz="2300" b="0" kern="1200" dirty="0"/>
        </a:p>
      </dsp:txBody>
      <dsp:txXfrm>
        <a:off x="352707" y="110387"/>
        <a:ext cx="4407604" cy="612672"/>
      </dsp:txXfrm>
    </dsp:sp>
    <dsp:sp modelId="{5757675D-123F-F94B-AD21-6E257B9CED36}">
      <dsp:nvSpPr>
        <dsp:cNvPr id="0" name=""/>
        <dsp:cNvSpPr/>
      </dsp:nvSpPr>
      <dsp:spPr>
        <a:xfrm>
          <a:off x="0" y="1460003"/>
          <a:ext cx="63912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338703"/>
              <a:satOff val="-1658"/>
              <a:lumOff val="9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B2883-3194-A44E-8C0C-0FDF6850A850}">
      <dsp:nvSpPr>
        <dsp:cNvPr id="0" name=""/>
        <dsp:cNvSpPr/>
      </dsp:nvSpPr>
      <dsp:spPr>
        <a:xfrm>
          <a:off x="319563" y="1120523"/>
          <a:ext cx="4473892" cy="678960"/>
        </a:xfrm>
        <a:prstGeom prst="roundRect">
          <a:avLst/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Byte and String IO</a:t>
          </a:r>
        </a:p>
      </dsp:txBody>
      <dsp:txXfrm>
        <a:off x="352707" y="1153667"/>
        <a:ext cx="4407604" cy="612672"/>
      </dsp:txXfrm>
    </dsp:sp>
    <dsp:sp modelId="{BE2346F0-B7A8-CA46-A325-E1E6A8BA2A3A}">
      <dsp:nvSpPr>
        <dsp:cNvPr id="0" name=""/>
        <dsp:cNvSpPr/>
      </dsp:nvSpPr>
      <dsp:spPr>
        <a:xfrm>
          <a:off x="0" y="2503283"/>
          <a:ext cx="63912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54DE-AA50-6244-AAD8-BD35EE5B1D9A}">
      <dsp:nvSpPr>
        <dsp:cNvPr id="0" name=""/>
        <dsp:cNvSpPr/>
      </dsp:nvSpPr>
      <dsp:spPr>
        <a:xfrm>
          <a:off x="319563" y="2163803"/>
          <a:ext cx="4473892" cy="678960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File positioning</a:t>
          </a:r>
          <a:endParaRPr lang="en-US" sz="2300" kern="1200" dirty="0"/>
        </a:p>
      </dsp:txBody>
      <dsp:txXfrm>
        <a:off x="352707" y="2196947"/>
        <a:ext cx="4407604" cy="612672"/>
      </dsp:txXfrm>
    </dsp:sp>
    <dsp:sp modelId="{8450C323-C8BE-0144-8725-4CD0019BDAFF}">
      <dsp:nvSpPr>
        <dsp:cNvPr id="0" name=""/>
        <dsp:cNvSpPr/>
      </dsp:nvSpPr>
      <dsp:spPr>
        <a:xfrm>
          <a:off x="0" y="3546563"/>
          <a:ext cx="63912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1016110"/>
              <a:satOff val="-4974"/>
              <a:lumOff val="2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551FB-EEB2-AB42-9620-097907B330C9}">
      <dsp:nvSpPr>
        <dsp:cNvPr id="0" name=""/>
        <dsp:cNvSpPr/>
      </dsp:nvSpPr>
      <dsp:spPr>
        <a:xfrm>
          <a:off x="319563" y="3207083"/>
          <a:ext cx="4473892" cy="678960"/>
        </a:xfrm>
        <a:prstGeom prst="roundRect">
          <a:avLst/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File path functions</a:t>
          </a:r>
          <a:endParaRPr lang="en-US" sz="2300" kern="1200" dirty="0"/>
        </a:p>
      </dsp:txBody>
      <dsp:txXfrm>
        <a:off x="352707" y="3240227"/>
        <a:ext cx="4407604" cy="612672"/>
      </dsp:txXfrm>
    </dsp:sp>
    <dsp:sp modelId="{E4D20D54-2003-CE46-9EF5-DEFB689751E6}">
      <dsp:nvSpPr>
        <dsp:cNvPr id="0" name=""/>
        <dsp:cNvSpPr/>
      </dsp:nvSpPr>
      <dsp:spPr>
        <a:xfrm>
          <a:off x="0" y="4589843"/>
          <a:ext cx="63912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C56DF-1EFB-DF4C-91AE-2FAF81AAD257}">
      <dsp:nvSpPr>
        <dsp:cNvPr id="0" name=""/>
        <dsp:cNvSpPr/>
      </dsp:nvSpPr>
      <dsp:spPr>
        <a:xfrm>
          <a:off x="319563" y="4250363"/>
          <a:ext cx="4473892" cy="67896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Directory functions</a:t>
          </a:r>
          <a:endParaRPr lang="en-US" sz="2300" kern="1200" dirty="0"/>
        </a:p>
      </dsp:txBody>
      <dsp:txXfrm>
        <a:off x="352707" y="4283507"/>
        <a:ext cx="4407604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standard Python version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CPython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identify the longest Unicode character in the string, and then store every character padded to that length; so a string with lots of ASCII (1 byte characters) with a single 4 byte character will be stored as a sequence of 4 bytes where each character is padded to fit into those 4 bytes (in this example).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reason for this is that it makes comparisons and indexing very simple; strings are stored internally in contiguous memory so character N in a string will always be at address P+N*K where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the pointer to the first character in the string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is the ‘kind’ of string -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padded length of the characters in the string</a:t>
            </a:r>
          </a:p>
          <a:p>
            <a:endParaRPr lang="en-US" dirty="0"/>
          </a:p>
          <a:p>
            <a:r>
              <a:rPr lang="en-US" dirty="0"/>
              <a:t>Source: https://</a:t>
            </a:r>
            <a:r>
              <a:rPr lang="en-US" dirty="0" err="1"/>
              <a:t>www.quora.com</a:t>
            </a:r>
            <a:r>
              <a:rPr lang="en-US" dirty="0"/>
              <a:t>/How-are-strings-stored-internally-in-Python-3?share=1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0D332AD-2FD2-4B46-B8BF-351823B737C9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8CDD-68C3-E944-BDFE-D9E6A7DB753C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B1A2-86EF-3C4E-853D-3C3EA79250CF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2F29-1BB8-A743-893C-F32D6DE30912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E954-2DF1-624F-86A1-C5EE6CF703F9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6408-5A08-4E40-9B74-BAD2D4450E7B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C36F-1222-254A-B327-35CFA63AACC5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D7-34C1-4E4F-BE80-B76AD22F2F0F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DC79-D1B6-2F49-A5D6-589F5580DC1B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B71-35B9-F747-914A-BAAA473EFBFA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E693-6D44-D547-A4E3-7D3849C285EF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75DD-44D5-8244-BBF2-11F9D3F182CC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BA88-36CE-CC45-B14A-CD51D55898FB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9019-CC16-4E41-8280-FD2FDE9E8579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597C-6998-C845-B7A2-3839F307D7D2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B4E9-39A9-EB42-A208-1C53DF029851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2C3D-DD00-AE40-B25D-5342DCE2173C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F8AD7-9923-B942-A541-7E0C85D218F4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 and Directories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— Chapter 14</a:t>
            </a:r>
          </a:p>
        </p:txBody>
      </p:sp>
    </p:spTree>
    <p:extLst>
      <p:ext uri="{BB962C8B-B14F-4D97-AF65-F5344CB8AC3E}">
        <p14:creationId xmlns:p14="http://schemas.microsoft.com/office/powerpoint/2010/main" val="64113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4556C9-3178-0A49-B430-DC77423D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Types of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007059-835E-3E4E-9775-CEED70473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Text</a:t>
            </a:r>
            <a:r>
              <a:rPr lang="en-US" dirty="0"/>
              <a:t> files contains </a:t>
            </a:r>
            <a:r>
              <a:rPr lang="en-US" b="1" dirty="0"/>
              <a:t>strings</a:t>
            </a:r>
            <a:r>
              <a:rPr lang="en-US" dirty="0"/>
              <a:t> in an </a:t>
            </a:r>
            <a:r>
              <a:rPr lang="en-US" i="1" dirty="0"/>
              <a:t>encoding</a:t>
            </a:r>
            <a:r>
              <a:rPr lang="en-US" dirty="0"/>
              <a:t> (</a:t>
            </a:r>
            <a:r>
              <a:rPr lang="en-US" i="1" dirty="0"/>
              <a:t>default</a:t>
            </a:r>
            <a:r>
              <a:rPr lang="en-US" dirty="0"/>
              <a:t>: </a:t>
            </a:r>
            <a:r>
              <a:rPr lang="en-US" b="1" dirty="0"/>
              <a:t>utf-8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therefore, some “characters” occupy </a:t>
            </a:r>
            <a:r>
              <a:rPr lang="en-US" i="1" dirty="0"/>
              <a:t>more than 1 byte</a:t>
            </a:r>
          </a:p>
          <a:p>
            <a:r>
              <a:rPr lang="en-US" b="1" dirty="0"/>
              <a:t>Binary</a:t>
            </a:r>
            <a:r>
              <a:rPr lang="en-US" dirty="0"/>
              <a:t> files read and write raw </a:t>
            </a:r>
            <a:r>
              <a:rPr lang="en-US" b="1" dirty="0"/>
              <a:t>bytes</a:t>
            </a:r>
          </a:p>
          <a:p>
            <a:pPr lvl="1"/>
            <a:r>
              <a:rPr lang="en-US" dirty="0"/>
              <a:t>and have no notion of encoding or “lines”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13DAE-69BC-1644-BEEC-CB3CB9D4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A5A10-BBBB-8742-90E8-171E7505700E}"/>
              </a:ext>
            </a:extLst>
          </p:cNvPr>
          <p:cNvSpPr/>
          <p:nvPr/>
        </p:nvSpPr>
        <p:spPr>
          <a:xfrm>
            <a:off x="1938793" y="4311650"/>
            <a:ext cx="4350689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with open("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myfile.txt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") as f: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...     print(type(f))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...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&lt;class '_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io.</a:t>
            </a:r>
            <a:r>
              <a:rPr lang="en-US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TextIOWrapper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'&gt;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with open("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myfile.txt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", "</a:t>
            </a:r>
            <a:r>
              <a:rPr lang="en-US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rb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") as f: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...     print(type(f))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...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&lt;class '_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io.</a:t>
            </a:r>
            <a:r>
              <a:rPr lang="en-US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'&gt;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54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seek</a:t>
            </a:r>
            <a:r>
              <a:rPr lang="en-US" dirty="0"/>
              <a:t>: moves to file position</a:t>
            </a:r>
          </a:p>
          <a:p>
            <a:r>
              <a:rPr lang="en-US" b="1" dirty="0"/>
              <a:t>tell</a:t>
            </a:r>
            <a:r>
              <a:rPr lang="en-US" dirty="0"/>
              <a:t>: reports file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56" y="3652135"/>
            <a:ext cx="6273800" cy="25273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335159" y="4252973"/>
            <a:ext cx="3290908" cy="1030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binary mode.</a:t>
            </a:r>
          </a:p>
          <a:p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b’c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’</a:t>
            </a:r>
            <a:r>
              <a:rPr lang="en-US" sz="1600" dirty="0"/>
              <a:t> means a byte.</a:t>
            </a:r>
          </a:p>
          <a:p>
            <a:r>
              <a:rPr lang="en-US" sz="1600" dirty="0"/>
              <a:t>If not printable, prints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b'\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xHH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65295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 vs. Binary Mode</a:t>
            </a:r>
            <a:br>
              <a:rPr lang="en-US" dirty="0"/>
            </a:br>
            <a:r>
              <a:rPr lang="en-US" sz="2000" i="1" dirty="0"/>
              <a:t>File Positioning</a:t>
            </a:r>
            <a:endParaRPr lang="en-US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text</a:t>
            </a:r>
            <a:r>
              <a:rPr lang="en-US" dirty="0"/>
              <a:t> mode, can only </a:t>
            </a:r>
            <a:r>
              <a:rPr lang="en-US" b="1" dirty="0"/>
              <a:t>seek</a:t>
            </a:r>
            <a:r>
              <a:rPr lang="en-US" dirty="0"/>
              <a:t> to file </a:t>
            </a:r>
            <a:r>
              <a:rPr lang="en-US" b="1" dirty="0"/>
              <a:t>beginning</a:t>
            </a:r>
            <a:r>
              <a:rPr lang="en-US" dirty="0"/>
              <a:t>, or seek to the </a:t>
            </a:r>
            <a:r>
              <a:rPr lang="en-US" b="1" dirty="0"/>
              <a:t>end</a:t>
            </a:r>
            <a:r>
              <a:rPr lang="en-US" dirty="0"/>
              <a:t>, or seek to positions returned by </a:t>
            </a:r>
            <a:r>
              <a:rPr lang="en-US" b="1" dirty="0"/>
              <a:t>tell</a:t>
            </a:r>
          </a:p>
          <a:p>
            <a:r>
              <a:rPr lang="en-US" dirty="0"/>
              <a:t>In </a:t>
            </a:r>
            <a:r>
              <a:rPr lang="en-US" b="1" dirty="0"/>
              <a:t>binary</a:t>
            </a:r>
            <a:r>
              <a:rPr lang="en-US" dirty="0"/>
              <a:t> mode, can also seek </a:t>
            </a:r>
            <a:r>
              <a:rPr lang="en-US" b="1" dirty="0"/>
              <a:t>relative</a:t>
            </a:r>
            <a:r>
              <a:rPr lang="en-US" dirty="0"/>
              <a:t> to the beginning, </a:t>
            </a:r>
            <a:r>
              <a:rPr lang="en-US" b="1" dirty="0"/>
              <a:t>end</a:t>
            </a:r>
            <a:r>
              <a:rPr lang="en-US" dirty="0"/>
              <a:t>, or </a:t>
            </a:r>
            <a:r>
              <a:rPr lang="en-US" b="1" dirty="0"/>
              <a:t>current</a:t>
            </a:r>
            <a:r>
              <a:rPr lang="en-US" dirty="0"/>
              <a:t> position by a byte offset</a:t>
            </a:r>
          </a:p>
          <a:p>
            <a:r>
              <a:rPr lang="en-US" dirty="0"/>
              <a:t>File positioning “anchors”: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020AF1-FBF1-684A-A803-99639BB3B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03559"/>
              </p:ext>
            </p:extLst>
          </p:nvPr>
        </p:nvGraphicFramePr>
        <p:xfrm>
          <a:off x="1626484" y="45364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65">
                  <a:extLst>
                    <a:ext uri="{9D8B030D-6E8A-4147-A177-3AD203B41FA5}">
                      <a16:colId xmlns:a16="http://schemas.microsoft.com/office/drawing/2014/main" val="7245570"/>
                    </a:ext>
                  </a:extLst>
                </a:gridCol>
                <a:gridCol w="1033669">
                  <a:extLst>
                    <a:ext uri="{9D8B030D-6E8A-4147-A177-3AD203B41FA5}">
                      <a16:colId xmlns:a16="http://schemas.microsoft.com/office/drawing/2014/main" val="2494879671"/>
                    </a:ext>
                  </a:extLst>
                </a:gridCol>
                <a:gridCol w="5071165">
                  <a:extLst>
                    <a:ext uri="{9D8B030D-6E8A-4147-A177-3AD203B41FA5}">
                      <a16:colId xmlns:a16="http://schemas.microsoft.com/office/drawing/2014/main" val="96410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8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os.SEEK_SET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9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os.SEEK_CUR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os.SEEK_END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0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4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5459" y="397559"/>
            <a:ext cx="725690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lines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= [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"this is a test</a:t>
            </a:r>
            <a:r>
              <a:rPr lang="en-US" sz="1600" dirty="0">
                <a:solidFill>
                  <a:srgbClr val="BB6622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", "this is only a test</a:t>
            </a:r>
            <a:r>
              <a:rPr lang="en-US" sz="1600" dirty="0">
                <a:solidFill>
                  <a:srgbClr val="BB6622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en-US" sz="16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        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"if this were the real thing</a:t>
            </a:r>
            <a:r>
              <a:rPr lang="en-US" sz="1600" dirty="0">
                <a:solidFill>
                  <a:srgbClr val="BB6622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en-US" sz="16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        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"we'd be panicked out of our gourd</a:t>
            </a:r>
            <a:r>
              <a:rPr lang="en-US" sz="1600" dirty="0">
                <a:solidFill>
                  <a:srgbClr val="BB6622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"]</a:t>
            </a:r>
          </a:p>
          <a:p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with open(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'</a:t>
            </a:r>
            <a:r>
              <a:rPr lang="en-US" sz="1600" dirty="0" err="1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fpos.txt','w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') 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as f:</a:t>
            </a:r>
          </a:p>
          <a:p>
            <a:r>
              <a:rPr lang="en-US" sz="16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f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.writelines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(lines)</a:t>
            </a:r>
          </a:p>
          <a:p>
            <a:endParaRPr lang="en-US" sz="1600" dirty="0">
              <a:latin typeface="Andale Mono" panose="020B0509000000000004" pitchFamily="49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f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open(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'</a:t>
            </a:r>
            <a:r>
              <a:rPr lang="en-US" sz="1600" dirty="0" err="1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fpos.txt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’, 'r')</a:t>
            </a:r>
          </a:p>
          <a:p>
            <a:r>
              <a:rPr lang="en-US" sz="16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offsets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= [0]					</a:t>
            </a:r>
            <a:r>
              <a:rPr lang="en-US" sz="1600" i="1" dirty="0">
                <a:solidFill>
                  <a:srgbClr val="40808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# Record Beginning of file</a:t>
            </a:r>
          </a:p>
          <a:p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while 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f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.readline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en-US" sz="16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offsets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.append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f.tell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())	</a:t>
            </a:r>
            <a:r>
              <a:rPr lang="en-US" sz="1600" i="1" dirty="0">
                <a:solidFill>
                  <a:srgbClr val="40808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# Record start of next line lines</a:t>
            </a:r>
          </a:p>
          <a:p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print(offsets)</a:t>
            </a:r>
          </a:p>
          <a:p>
            <a:r>
              <a:rPr lang="en-US" sz="1600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offsets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.pop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() 					</a:t>
            </a:r>
            <a:r>
              <a:rPr lang="en-US" sz="1600" i="1" dirty="0">
                <a:solidFill>
                  <a:srgbClr val="40808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# Remove EOF position (97)</a:t>
            </a:r>
          </a:p>
          <a:p>
            <a:endParaRPr lang="en-US" sz="1600" dirty="0">
              <a:latin typeface="Andale Mono" panose="020B0509000000000004" pitchFamily="49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for offset </a:t>
            </a:r>
            <a:r>
              <a:rPr lang="en-US" sz="1600" dirty="0">
                <a:solidFill>
                  <a:srgbClr val="AA22FF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in 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reversed(offsets):</a:t>
            </a:r>
          </a:p>
          <a:p>
            <a:r>
              <a:rPr lang="en-US" sz="16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f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.seek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(offset)</a:t>
            </a:r>
          </a:p>
          <a:p>
            <a:r>
              <a:rPr lang="en-US" sz="16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print(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f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.readline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(), end=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'')</a:t>
            </a:r>
          </a:p>
          <a:p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print()</a:t>
            </a:r>
          </a:p>
          <a:p>
            <a:r>
              <a:rPr lang="en-US" sz="1600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f.close</a:t>
            </a:r>
            <a:r>
              <a:rPr lang="en-US" sz="16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1998" y="4337098"/>
            <a:ext cx="3314215" cy="116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[0, 15, 35, 63, 97]</a:t>
            </a:r>
          </a:p>
          <a:p>
            <a:r>
              <a:rPr lang="en-US" sz="1400" dirty="0"/>
              <a:t>we'd be panicked out of our gourd</a:t>
            </a:r>
          </a:p>
          <a:p>
            <a:r>
              <a:rPr lang="en-US" sz="1400" dirty="0"/>
              <a:t>if this were the real thing</a:t>
            </a:r>
          </a:p>
          <a:p>
            <a:r>
              <a:rPr lang="en-US" sz="1400" dirty="0"/>
              <a:t>this is only a test</a:t>
            </a:r>
          </a:p>
          <a:p>
            <a:r>
              <a:rPr lang="en-US" sz="1400" dirty="0"/>
              <a:t>this is a test</a:t>
            </a:r>
          </a:p>
        </p:txBody>
      </p:sp>
    </p:spTree>
    <p:extLst>
      <p:ext uri="{BB962C8B-B14F-4D97-AF65-F5344CB8AC3E}">
        <p14:creationId xmlns:p14="http://schemas.microsoft.com/office/powerpoint/2010/main" val="91755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strings as input/output streams</a:t>
            </a:r>
          </a:p>
          <a:p>
            <a:pPr lvl="1"/>
            <a:r>
              <a:rPr lang="en-US" dirty="0"/>
              <a:t>Same methods as file IO</a:t>
            </a:r>
          </a:p>
          <a:p>
            <a:r>
              <a:rPr lang="en-US" dirty="0"/>
              <a:t>Also, a method to extract current contents: </a:t>
            </a:r>
            <a:r>
              <a:rPr lang="en-US" b="1" dirty="0" err="1"/>
              <a:t>getvalue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4765" y="3983368"/>
            <a:ext cx="3174028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io.StringIO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&gt;&gt;&gt; print('hello', file=ss)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&gt;&gt;&gt; x = ['you\n', 'fool!\n']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ss.writelines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ss.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getvalue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'hello\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nyou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nfool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!\n'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&gt;&gt;&gt; print(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ss.getvalue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hello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you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fool!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3A103-4523-3549-BA4B-262F1603624B}"/>
              </a:ext>
            </a:extLst>
          </p:cNvPr>
          <p:cNvSpPr txBox="1"/>
          <p:nvPr/>
        </p:nvSpPr>
        <p:spPr>
          <a:xfrm>
            <a:off x="7339054" y="4476584"/>
            <a:ext cx="314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ByteIO</a:t>
            </a:r>
            <a:r>
              <a:rPr lang="en-US" dirty="0"/>
              <a:t> is similar but reads and writes </a:t>
            </a:r>
            <a:r>
              <a:rPr lang="en-US" b="1" dirty="0"/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42024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5459" y="397559"/>
            <a:ext cx="737232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import </a:t>
            </a:r>
            <a:r>
              <a:rPr lang="en-US" sz="1600" dirty="0">
                <a:solidFill>
                  <a:srgbClr val="0000FF"/>
                </a:solidFill>
                <a:latin typeface="Andale Mono" panose="020B0509000000000004" pitchFamily="49" charset="0"/>
              </a:rPr>
              <a:t>io</a:t>
            </a:r>
          </a:p>
          <a:p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lines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= [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"this is a test</a:t>
            </a:r>
            <a:r>
              <a:rPr lang="en-US" sz="1600" dirty="0">
                <a:solidFill>
                  <a:srgbClr val="BB6622"/>
                </a:solidFill>
                <a:latin typeface="Andale Mono" panose="020B0509000000000004" pitchFamily="49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", "this is only a test</a:t>
            </a:r>
            <a:r>
              <a:rPr lang="en-US" sz="1600" dirty="0">
                <a:solidFill>
                  <a:srgbClr val="BB6622"/>
                </a:solidFill>
                <a:latin typeface="Andale Mono" panose="020B0509000000000004" pitchFamily="49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",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"if this were the real thing</a:t>
            </a:r>
            <a:r>
              <a:rPr lang="en-US" sz="1600" dirty="0">
                <a:solidFill>
                  <a:srgbClr val="BB6622"/>
                </a:solidFill>
                <a:latin typeface="Andale Mono" panose="020B0509000000000004" pitchFamily="49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",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"we'd be panicked out of our gourd</a:t>
            </a:r>
            <a:r>
              <a:rPr lang="en-US" sz="1600" dirty="0">
                <a:solidFill>
                  <a:srgbClr val="BB6622"/>
                </a:solidFill>
                <a:latin typeface="Andale Mono" panose="020B0509000000000004" pitchFamily="49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f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io.StringIO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''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.join(lines))</a:t>
            </a:r>
          </a:p>
          <a:p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offsets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= [0]                  </a:t>
            </a:r>
            <a:r>
              <a:rPr lang="en-US" sz="1600" i="1" dirty="0">
                <a:solidFill>
                  <a:srgbClr val="408080"/>
                </a:solidFill>
                <a:latin typeface="Andale Mono" panose="020B0509000000000004" pitchFamily="49" charset="0"/>
              </a:rPr>
              <a:t># Record Beginning of file</a:t>
            </a:r>
          </a:p>
          <a:p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while 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f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.readline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():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offsets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.append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f.tell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())   </a:t>
            </a:r>
            <a:r>
              <a:rPr lang="en-US" sz="1600" i="1" dirty="0">
                <a:solidFill>
                  <a:srgbClr val="408080"/>
                </a:solidFill>
                <a:latin typeface="Andale Mono" panose="020B0509000000000004" pitchFamily="49" charset="0"/>
              </a:rPr>
              <a:t># Record start of next line lines</a:t>
            </a:r>
          </a:p>
          <a:p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print(offsets)</a:t>
            </a:r>
          </a:p>
          <a:p>
            <a:r>
              <a:rPr lang="en-US" sz="1600" dirty="0" err="1">
                <a:latin typeface="Andale Mono" panose="020B0509000000000004" pitchFamily="49" charset="0"/>
              </a:rPr>
              <a:t>offsets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.pop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()                  </a:t>
            </a:r>
            <a:r>
              <a:rPr lang="en-US" sz="1600" i="1" dirty="0">
                <a:solidFill>
                  <a:srgbClr val="408080"/>
                </a:solidFill>
                <a:latin typeface="Andale Mono" panose="020B0509000000000004" pitchFamily="49" charset="0"/>
              </a:rPr>
              <a:t># Remove EOF position (97)</a:t>
            </a:r>
          </a:p>
          <a:p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for offset </a:t>
            </a:r>
            <a:r>
              <a:rPr lang="en-US" sz="1600" dirty="0">
                <a:solidFill>
                  <a:srgbClr val="AA22FF"/>
                </a:solidFill>
                <a:latin typeface="Andale Mono" panose="020B0509000000000004" pitchFamily="49" charset="0"/>
              </a:rPr>
              <a:t>in 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reversed(offsets):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f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.seek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(offset)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print(</a:t>
            </a:r>
            <a:r>
              <a:rPr lang="en-US" sz="1600" dirty="0" err="1">
                <a:solidFill>
                  <a:srgbClr val="008000"/>
                </a:solidFill>
                <a:latin typeface="Andale Mono" panose="020B0509000000000004" pitchFamily="49" charset="0"/>
              </a:rPr>
              <a:t>f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.readline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(), end=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'')</a:t>
            </a:r>
          </a:p>
          <a:p>
            <a:r>
              <a:rPr lang="en-US" sz="1600" dirty="0">
                <a:solidFill>
                  <a:srgbClr val="008000"/>
                </a:solidFill>
                <a:latin typeface="Andale Mono" panose="020B0509000000000004" pitchFamily="49" charset="0"/>
              </a:rPr>
              <a:t>print()</a:t>
            </a:r>
          </a:p>
          <a:p>
            <a:r>
              <a:rPr lang="en-US" sz="1600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f.close</a:t>
            </a:r>
            <a:r>
              <a:rPr lang="en-US" sz="16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3083" y="4337098"/>
            <a:ext cx="3314215" cy="116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[0, 15, 35, 63, 97]</a:t>
            </a:r>
          </a:p>
          <a:p>
            <a:r>
              <a:rPr lang="en-US" sz="1400" dirty="0"/>
              <a:t>we'd be panicked out of our gourd</a:t>
            </a:r>
          </a:p>
          <a:p>
            <a:r>
              <a:rPr lang="en-US" sz="1400" dirty="0"/>
              <a:t>if this were the real thing</a:t>
            </a:r>
          </a:p>
          <a:p>
            <a:r>
              <a:rPr lang="en-US" sz="1400" dirty="0"/>
              <a:t>this is only a test</a:t>
            </a:r>
          </a:p>
          <a:p>
            <a:r>
              <a:rPr lang="en-US" sz="1400" dirty="0"/>
              <a:t>this is a test</a:t>
            </a:r>
          </a:p>
        </p:txBody>
      </p:sp>
    </p:spTree>
    <p:extLst>
      <p:ext uri="{BB962C8B-B14F-4D97-AF65-F5344CB8AC3E}">
        <p14:creationId xmlns:p14="http://schemas.microsoft.com/office/powerpoint/2010/main" val="205088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BF5B16-7DC1-234B-A952-EB608BE0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fileinput</a:t>
            </a:r>
            <a:r>
              <a:rPr lang="en-US" dirty="0"/>
              <a:t>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4C6E2-A857-5C4E-BB95-4C4A8109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Iterates through multiples files</a:t>
            </a:r>
          </a:p>
          <a:p>
            <a:pPr lvl="1"/>
            <a:r>
              <a:rPr lang="en-US" dirty="0"/>
              <a:t>Sequentially as if they were one big file</a:t>
            </a:r>
          </a:p>
          <a:p>
            <a:pPr lvl="1"/>
            <a:r>
              <a:rPr lang="en-US" dirty="0"/>
              <a:t>But keeps track of the current file and line number</a:t>
            </a:r>
          </a:p>
          <a:p>
            <a:pPr lvl="1"/>
            <a:r>
              <a:rPr lang="en-US" dirty="0"/>
              <a:t>By default, uses </a:t>
            </a:r>
            <a:r>
              <a:rPr lang="en-US" dirty="0" err="1"/>
              <a:t>args</a:t>
            </a:r>
            <a:r>
              <a:rPr lang="en-US" dirty="0"/>
              <a:t> in </a:t>
            </a:r>
            <a:r>
              <a:rPr lang="en-US" b="1" dirty="0" err="1"/>
              <a:t>sys.argv</a:t>
            </a:r>
            <a:r>
              <a:rPr lang="en-US" dirty="0"/>
              <a:t> as file names</a:t>
            </a:r>
          </a:p>
          <a:p>
            <a:r>
              <a:rPr lang="en-US" dirty="0"/>
              <a:t>See </a:t>
            </a:r>
            <a:r>
              <a:rPr lang="en-US" i="1" dirty="0" err="1"/>
              <a:t>file_input.py</a:t>
            </a:r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7CABD7-08C9-3A41-A807-3EBA9B0C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2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Slight Detour: The </a:t>
            </a:r>
            <a:r>
              <a:rPr lang="en-US" b="1" dirty="0"/>
              <a:t>glob</a:t>
            </a:r>
            <a:r>
              <a:rPr lang="en-US" dirty="0"/>
              <a:t> Module</a:t>
            </a:r>
            <a:br>
              <a:rPr lang="en-US" dirty="0"/>
            </a:br>
            <a:r>
              <a:rPr lang="en-US" sz="2000" i="1" dirty="0"/>
              <a:t>Needed for Program 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i="1" dirty="0"/>
              <a:t>wildcard</a:t>
            </a:r>
            <a:r>
              <a:rPr lang="en-US" dirty="0"/>
              <a:t> syntax to get filenames from a directory</a:t>
            </a:r>
          </a:p>
          <a:p>
            <a:pPr lvl="1"/>
            <a:r>
              <a:rPr lang="en-US" dirty="0"/>
              <a:t>defaults to current directory</a:t>
            </a:r>
          </a:p>
          <a:p>
            <a:pPr lvl="1"/>
            <a:r>
              <a:rPr lang="en-US" dirty="0"/>
              <a:t>Only files (not sub-directories) are returned</a:t>
            </a:r>
          </a:p>
          <a:p>
            <a:r>
              <a:rPr lang="en-US" dirty="0"/>
              <a:t>See next slide…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7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49" y="1620137"/>
            <a:ext cx="92713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import glob</a:t>
            </a:r>
          </a:p>
          <a:p>
            <a:r>
              <a:rPr lang="mr-IN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len</a:t>
            </a:r>
            <a:r>
              <a:rPr lang="mr-IN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glob.glob</a:t>
            </a:r>
            <a:r>
              <a:rPr lang="mr-IN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('*.*'))</a:t>
            </a:r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Andale Mono" panose="020B0509000000000004" pitchFamily="49" charset="0"/>
              </a:rPr>
              <a:t>173</a:t>
            </a:r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glob.glob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('*.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py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['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abcmeta.py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', 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account.py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', 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addx-lambda.py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', 'addx-lambda2.py', 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addx.py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', 'addx2.py', 'addx3.py', 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animal.py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', </a:t>
            </a:r>
            <a:r>
              <a:rPr lang="mr-IN" sz="1600" dirty="0">
                <a:solidFill>
                  <a:srgbClr val="FF0000"/>
                </a:solidFill>
                <a:latin typeface="Andale Mono" panose="020B0509000000000004" pitchFamily="49" charset="0"/>
              </a:rPr>
              <a:t>…</a:t>
            </a:r>
            <a:endParaRPr lang="en-US" sz="1600" dirty="0">
              <a:solidFill>
                <a:srgbClr val="FF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'unbound2.py', 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wrangle.py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', 'wrangle2.py', 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wraps.py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', 'wraps0.py', 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zip.py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']</a:t>
            </a:r>
          </a:p>
          <a:p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glob.glob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('../*.*')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['../__main__.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py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', '../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comprehensions.docx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', '../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foo.zip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', '../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prod_cons.py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']</a:t>
            </a:r>
          </a:p>
          <a:p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glob.glob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('*.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dat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['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animal.dat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', 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Dog.dat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', 'Dog2.dat', 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foo.dat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']</a:t>
            </a:r>
            <a:endParaRPr lang="en-US" sz="160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9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File System</a:t>
            </a:r>
            <a:br>
              <a:rPr lang="en-US" dirty="0"/>
            </a:br>
            <a:r>
              <a:rPr lang="en-US" sz="2000" i="1" dirty="0"/>
              <a:t>The </a:t>
            </a:r>
            <a:r>
              <a:rPr lang="en-US" sz="2000" i="1" dirty="0" err="1"/>
              <a:t>os</a:t>
            </a:r>
            <a:r>
              <a:rPr lang="en-US" sz="2000" i="1" dirty="0"/>
              <a:t> Module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getcwd</a:t>
            </a:r>
            <a:endParaRPr lang="en-US" b="1" dirty="0"/>
          </a:p>
          <a:p>
            <a:r>
              <a:rPr lang="en-US" b="1" dirty="0" err="1"/>
              <a:t>listdir</a:t>
            </a:r>
            <a:endParaRPr lang="en-US" b="1" dirty="0"/>
          </a:p>
          <a:p>
            <a:r>
              <a:rPr lang="en-US" b="1" dirty="0" err="1"/>
              <a:t>scandir</a:t>
            </a:r>
            <a:endParaRPr lang="en-US" b="1" dirty="0"/>
          </a:p>
          <a:p>
            <a:r>
              <a:rPr lang="en-US" b="1" dirty="0"/>
              <a:t>walk</a:t>
            </a:r>
          </a:p>
          <a:p>
            <a:r>
              <a:rPr lang="en-US" b="1" dirty="0" err="1"/>
              <a:t>chdir</a:t>
            </a:r>
            <a:endParaRPr lang="en-US" b="1" dirty="0"/>
          </a:p>
          <a:p>
            <a:r>
              <a:rPr lang="en-US" b="1" dirty="0" err="1"/>
              <a:t>mkdir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makedirs</a:t>
            </a:r>
            <a:endParaRPr lang="en-US" b="1" dirty="0"/>
          </a:p>
          <a:p>
            <a:r>
              <a:rPr lang="en-US" b="1" dirty="0" err="1"/>
              <a:t>rmdir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removedirs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75231" y="4097438"/>
            <a:ext cx="2326512" cy="4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</a:t>
            </a:r>
            <a:r>
              <a:rPr lang="en-US" i="1" dirty="0"/>
              <a:t>ossamples1.py</a:t>
            </a:r>
          </a:p>
        </p:txBody>
      </p:sp>
    </p:spTree>
    <p:extLst>
      <p:ext uri="{BB962C8B-B14F-4D97-AF65-F5344CB8AC3E}">
        <p14:creationId xmlns:p14="http://schemas.microsoft.com/office/powerpoint/2010/main" val="41784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522B1538-54AF-4C01-9F80-4679C40D7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50056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292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Directories with </a:t>
            </a:r>
            <a:r>
              <a:rPr lang="en-US" b="1" dirty="0" err="1"/>
              <a:t>os.walk</a:t>
            </a:r>
            <a:br>
              <a:rPr lang="en-US" b="1" dirty="0"/>
            </a:br>
            <a:r>
              <a:rPr lang="en-US" sz="2000" i="1" dirty="0"/>
              <a:t>From the Official Documentation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1127" y="2913826"/>
            <a:ext cx="818769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i="1" dirty="0">
                <a:solidFill>
                  <a:srgbClr val="378191"/>
                </a:solidFill>
                <a:latin typeface="Courier" charset="0"/>
              </a:rPr>
              <a:t># Delete everything reachable from the directory named in "top",</a:t>
            </a:r>
            <a:endParaRPr lang="en-US" sz="1600" dirty="0">
              <a:solidFill>
                <a:srgbClr val="378191"/>
              </a:solidFill>
              <a:latin typeface="Courier" charset="0"/>
            </a:endParaRPr>
          </a:p>
          <a:p>
            <a:pPr algn="just"/>
            <a:r>
              <a:rPr lang="en-US" sz="1600" i="1" dirty="0">
                <a:solidFill>
                  <a:srgbClr val="378191"/>
                </a:solidFill>
                <a:latin typeface="Courier" charset="0"/>
              </a:rPr>
              <a:t># assuming there are no symbolic links. Proceeds bottom-up.</a:t>
            </a:r>
            <a:endParaRPr lang="en-US" sz="1600" dirty="0">
              <a:solidFill>
                <a:srgbClr val="378191"/>
              </a:solidFill>
              <a:latin typeface="Courier" charset="0"/>
            </a:endParaRPr>
          </a:p>
          <a:p>
            <a:pPr algn="just"/>
            <a:r>
              <a:rPr lang="en-US" sz="1600" i="1" dirty="0">
                <a:solidFill>
                  <a:srgbClr val="378191"/>
                </a:solidFill>
                <a:latin typeface="Courier" charset="0"/>
              </a:rPr>
              <a:t># </a:t>
            </a:r>
            <a:r>
              <a:rPr lang="en-US" sz="1600" b="1" i="1" dirty="0">
                <a:solidFill>
                  <a:srgbClr val="378191"/>
                </a:solidFill>
                <a:latin typeface="Courier" charset="0"/>
              </a:rPr>
              <a:t>CAUTION</a:t>
            </a:r>
            <a:r>
              <a:rPr lang="en-US" sz="1600" i="1" dirty="0">
                <a:solidFill>
                  <a:srgbClr val="378191"/>
                </a:solidFill>
                <a:latin typeface="Courier" charset="0"/>
              </a:rPr>
              <a:t>:  This is dangerous!  For example, if top == '/', it</a:t>
            </a:r>
            <a:endParaRPr lang="en-US" sz="1600" dirty="0">
              <a:solidFill>
                <a:srgbClr val="378191"/>
              </a:solidFill>
              <a:latin typeface="Courier" charset="0"/>
            </a:endParaRPr>
          </a:p>
          <a:p>
            <a:pPr algn="just"/>
            <a:r>
              <a:rPr lang="en-US" sz="1600" i="1" dirty="0">
                <a:solidFill>
                  <a:srgbClr val="378191"/>
                </a:solidFill>
                <a:latin typeface="Courier" charset="0"/>
              </a:rPr>
              <a:t># could delete all your disk files.</a:t>
            </a:r>
            <a:endParaRPr lang="en-US" sz="1600" dirty="0">
              <a:solidFill>
                <a:srgbClr val="378191"/>
              </a:solidFill>
              <a:latin typeface="Courier" charset="0"/>
            </a:endParaRPr>
          </a:p>
          <a:p>
            <a:pPr algn="just"/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import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en-US" sz="1600" b="1" dirty="0" err="1">
                <a:solidFill>
                  <a:srgbClr val="0086B5"/>
                </a:solidFill>
                <a:latin typeface="Courier" charset="0"/>
              </a:rPr>
              <a:t>os</a:t>
            </a:r>
            <a:endParaRPr lang="en-US" sz="1600" dirty="0">
              <a:solidFill>
                <a:srgbClr val="006F21"/>
              </a:solidFill>
              <a:latin typeface="Courier" charset="0"/>
            </a:endParaRPr>
          </a:p>
          <a:p>
            <a:pPr algn="just"/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root, 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dirs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, files </a:t>
            </a:r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walk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(top, 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topdown</a:t>
            </a:r>
            <a:r>
              <a:rPr lang="en-US" sz="1600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sz="1600" dirty="0">
                <a:solidFill>
                  <a:srgbClr val="006F21"/>
                </a:solidFill>
                <a:latin typeface="Courier" charset="0"/>
              </a:rPr>
              <a:t>False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):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    </a:t>
            </a:r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name </a:t>
            </a:r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files: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        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remove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join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(root, name))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    </a:t>
            </a:r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name </a:t>
            </a:r>
            <a:r>
              <a:rPr lang="en-US" sz="1600" b="1" dirty="0">
                <a:solidFill>
                  <a:srgbClr val="006F21"/>
                </a:solidFill>
                <a:latin typeface="Courier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dirs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: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        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rmdir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Courier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urier" charset="0"/>
              </a:rPr>
              <a:t>join</a:t>
            </a:r>
            <a:r>
              <a:rPr lang="en-US" sz="1600" dirty="0">
                <a:solidFill>
                  <a:srgbClr val="333333"/>
                </a:solidFill>
                <a:latin typeface="Courier" charset="0"/>
              </a:rPr>
              <a:t>(root, name))</a:t>
            </a:r>
            <a:endParaRPr lang="en-US" sz="1600" dirty="0">
              <a:solidFill>
                <a:srgbClr val="333333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1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access</a:t>
            </a:r>
          </a:p>
          <a:p>
            <a:pPr lvl="1"/>
            <a:r>
              <a:rPr lang="en-US" dirty="0"/>
              <a:t>F_OK, F_R, F_W, F_X</a:t>
            </a:r>
          </a:p>
          <a:p>
            <a:r>
              <a:rPr lang="en-US" b="1" dirty="0"/>
              <a:t>stat</a:t>
            </a:r>
          </a:p>
          <a:p>
            <a:pPr lvl="1"/>
            <a:r>
              <a:rPr lang="en-US" dirty="0"/>
              <a:t>size and time info</a:t>
            </a:r>
          </a:p>
          <a:p>
            <a:endParaRPr lang="en-US" dirty="0"/>
          </a:p>
          <a:p>
            <a:r>
              <a:rPr lang="en-US" b="1" dirty="0"/>
              <a:t>truncate</a:t>
            </a:r>
            <a:r>
              <a:rPr lang="en-US" dirty="0"/>
              <a:t>(&lt;#bytes&gt;)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7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Pathname Terminology</a:t>
            </a:r>
            <a:br>
              <a:rPr lang="en-US" dirty="0"/>
            </a:br>
            <a:r>
              <a:rPr lang="en-US" sz="2000" i="1" dirty="0"/>
              <a:t>Using the </a:t>
            </a:r>
            <a:r>
              <a:rPr lang="en-US" sz="2000" i="1" dirty="0" err="1"/>
              <a:t>os.path</a:t>
            </a:r>
            <a:r>
              <a:rPr lang="en-US" sz="2000" i="1" dirty="0"/>
              <a:t> Module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path</a:t>
            </a:r>
          </a:p>
          <a:p>
            <a:r>
              <a:rPr lang="en-US" dirty="0"/>
              <a:t>Relative path</a:t>
            </a:r>
          </a:p>
          <a:p>
            <a:r>
              <a:rPr lang="en-US" dirty="0"/>
              <a:t>Directory name</a:t>
            </a:r>
          </a:p>
          <a:p>
            <a:r>
              <a:rPr lang="en-US" dirty="0"/>
              <a:t>Base name</a:t>
            </a:r>
          </a:p>
          <a:p>
            <a:r>
              <a:rPr lang="en-US" dirty="0"/>
              <a:t>Common prefix</a:t>
            </a:r>
          </a:p>
          <a:p>
            <a:r>
              <a:rPr lang="en-US" dirty="0"/>
              <a:t>Common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6816" y="2547008"/>
            <a:ext cx="7540546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access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('slots.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',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os.F_OK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True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path =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abspath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('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slots.py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path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'/Users/chuck1/Documents/UVU/3270/Code/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slots.py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(path)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'/Users/chuck1/Documents/UVU/3270/Code'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basename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(path)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slots.py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path2 =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abspath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('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shelvedb.py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path2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'/Users/chuck1/Documents/UVU/3270/Code/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shelvedb.py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commonprefix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([path,path2])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'/Users/chuck1/Documents/UVU/3270/Code/s'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commonpath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([path,path2])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'/Users/chuck1/Documents/UVU/3270/Code'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os.path.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relpath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('/Users/chuck1/Documents/UVU/3270/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prod_cons.py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'../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prod_cons.py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01046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os.path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abspath</a:t>
            </a:r>
            <a:endParaRPr lang="en-US" b="1" dirty="0"/>
          </a:p>
          <a:p>
            <a:r>
              <a:rPr lang="en-US" b="1" dirty="0" err="1"/>
              <a:t>basename</a:t>
            </a:r>
            <a:endParaRPr lang="en-US" b="1" dirty="0"/>
          </a:p>
          <a:p>
            <a:r>
              <a:rPr lang="en-US" b="1" dirty="0" err="1"/>
              <a:t>commonprefix</a:t>
            </a:r>
            <a:endParaRPr lang="en-US" b="1" dirty="0"/>
          </a:p>
          <a:p>
            <a:r>
              <a:rPr lang="en-US" b="1" dirty="0" err="1"/>
              <a:t>dirname</a:t>
            </a:r>
            <a:endParaRPr lang="en-US" b="1" dirty="0"/>
          </a:p>
          <a:p>
            <a:r>
              <a:rPr lang="en-US" b="1" dirty="0"/>
              <a:t>exists</a:t>
            </a:r>
          </a:p>
          <a:p>
            <a:r>
              <a:rPr lang="en-US" b="1" dirty="0" err="1"/>
              <a:t>getsize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isfile</a:t>
            </a:r>
            <a:endParaRPr lang="en-US" b="1" dirty="0"/>
          </a:p>
          <a:p>
            <a:r>
              <a:rPr lang="en-US" b="1" dirty="0" err="1"/>
              <a:t>isdir</a:t>
            </a:r>
            <a:endParaRPr lang="en-US" b="1" dirty="0"/>
          </a:p>
          <a:p>
            <a:r>
              <a:rPr lang="en-US" b="1" dirty="0" err="1"/>
              <a:t>relpath</a:t>
            </a:r>
            <a:endParaRPr lang="en-US" b="1" dirty="0"/>
          </a:p>
          <a:p>
            <a:r>
              <a:rPr lang="en-US" b="1" dirty="0"/>
              <a:t>join</a:t>
            </a:r>
          </a:p>
          <a:p>
            <a:r>
              <a:rPr lang="en-US" b="1" dirty="0"/>
              <a:t>split</a:t>
            </a:r>
          </a:p>
          <a:p>
            <a:r>
              <a:rPr lang="en-US" b="1" dirty="0" err="1"/>
              <a:t>splitext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48131" y="5568388"/>
            <a:ext cx="2534855" cy="451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</a:t>
            </a:r>
            <a:r>
              <a:rPr lang="en-US" i="1" dirty="0"/>
              <a:t>ossamples2.py</a:t>
            </a:r>
          </a:p>
        </p:txBody>
      </p:sp>
    </p:spTree>
    <p:extLst>
      <p:ext uri="{BB962C8B-B14F-4D97-AF65-F5344CB8AC3E}">
        <p14:creationId xmlns:p14="http://schemas.microsoft.com/office/powerpoint/2010/main" val="1158002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A9E6-72B5-8841-87AE-5E2E690F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pathlib</a:t>
            </a:r>
            <a:r>
              <a:rPr lang="en-US" dirty="0"/>
              <a:t> Module</a:t>
            </a:r>
            <a:br>
              <a:rPr lang="en-US" dirty="0"/>
            </a:br>
            <a:r>
              <a:rPr lang="en-US" sz="2000" i="1" dirty="0"/>
              <a:t>Path Objects</a:t>
            </a:r>
            <a:endParaRPr lang="en-US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9EE8C-8646-9D45-8799-A0949725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OOP approach</a:t>
            </a:r>
          </a:p>
          <a:p>
            <a:r>
              <a:rPr lang="en-US" dirty="0"/>
              <a:t>Overloads </a:t>
            </a:r>
            <a:r>
              <a:rPr lang="en-US" b="1" dirty="0"/>
              <a:t>/</a:t>
            </a:r>
            <a:r>
              <a:rPr lang="en-US" dirty="0"/>
              <a:t> (__</a:t>
            </a:r>
            <a:r>
              <a:rPr lang="en-US" b="1" dirty="0" err="1"/>
              <a:t>truediv</a:t>
            </a:r>
            <a:r>
              <a:rPr lang="en-US" dirty="0"/>
              <a:t>__) as a path separator</a:t>
            </a:r>
          </a:p>
          <a:p>
            <a:r>
              <a:rPr lang="en-US" dirty="0"/>
              <a:t>See </a:t>
            </a:r>
            <a:r>
              <a:rPr lang="en-US" i="1" dirty="0" err="1"/>
              <a:t>path_lib.py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Also includes directory navigation replacements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188B8-9C82-2942-8C28-5D9AC02E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closed</a:t>
            </a:r>
          </a:p>
          <a:p>
            <a:r>
              <a:rPr lang="en-US" b="1" dirty="0"/>
              <a:t>name</a:t>
            </a:r>
          </a:p>
          <a:p>
            <a:r>
              <a:rPr lang="en-US" b="1" dirty="0"/>
              <a:t>buffer</a:t>
            </a:r>
            <a:r>
              <a:rPr lang="en-US" dirty="0"/>
              <a:t> (text files only)</a:t>
            </a:r>
          </a:p>
          <a:p>
            <a:r>
              <a:rPr lang="en-US" b="1" dirty="0"/>
              <a:t>encoding</a:t>
            </a:r>
            <a:r>
              <a:rPr lang="en-US" dirty="0"/>
              <a:t> (text files only)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0583-96E5-2342-8B27-D2E1D267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Unicode specifies a unique code points for every character known to man</a:t>
            </a:r>
          </a:p>
          <a:p>
            <a:pPr lvl="1"/>
            <a:r>
              <a:rPr lang="en-US" dirty="0"/>
              <a:t>Including math, emojis, many graphic symbols (see next slide)</a:t>
            </a:r>
          </a:p>
          <a:p>
            <a:pPr lvl="1"/>
            <a:r>
              <a:rPr lang="en-US" dirty="0"/>
              <a:t>These code points 32-bit (4-byte) integers</a:t>
            </a:r>
          </a:p>
          <a:p>
            <a:r>
              <a:rPr lang="en-US" dirty="0"/>
              <a:t>Strings in </a:t>
            </a:r>
            <a:r>
              <a:rPr lang="en-US" b="1" dirty="0"/>
              <a:t>memory</a:t>
            </a:r>
            <a:r>
              <a:rPr lang="en-US" dirty="0"/>
              <a:t> are code point values</a:t>
            </a:r>
          </a:p>
          <a:p>
            <a:pPr lvl="1"/>
            <a:r>
              <a:rPr lang="en-US" dirty="0"/>
              <a:t>But to save memory, Python minimizes to either 1, 2, or 4 bytes as needed</a:t>
            </a:r>
          </a:p>
          <a:p>
            <a:r>
              <a:rPr lang="en-US" dirty="0"/>
              <a:t>For </a:t>
            </a:r>
            <a:r>
              <a:rPr lang="en-US" b="1" dirty="0"/>
              <a:t>transporting</a:t>
            </a:r>
            <a:r>
              <a:rPr lang="en-US" dirty="0"/>
              <a:t> strings (files, networks), we </a:t>
            </a:r>
            <a:r>
              <a:rPr lang="en-US" b="1" dirty="0"/>
              <a:t>encode</a:t>
            </a:r>
            <a:r>
              <a:rPr lang="en-US" dirty="0"/>
              <a:t> them into a </a:t>
            </a:r>
            <a:r>
              <a:rPr lang="en-US" b="1" dirty="0"/>
              <a:t>byte stream</a:t>
            </a:r>
          </a:p>
          <a:p>
            <a:pPr lvl="1"/>
            <a:r>
              <a:rPr lang="en-US" dirty="0"/>
              <a:t>UTF-8</a:t>
            </a:r>
          </a:p>
          <a:p>
            <a:pPr lvl="1"/>
            <a:r>
              <a:rPr lang="en-US" dirty="0"/>
              <a:t>UTF-16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5DF76-A7E6-AE4D-8F55-F80E7E79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Unicode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581E8-65E6-CD49-8850-02A7146E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6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Encoding and Decoding Unicode 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4785" y="2748606"/>
            <a:ext cx="48922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spade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'\u2660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# A 2-byte string</a:t>
            </a:r>
            <a:endParaRPr lang="mr-IN" sz="1600" i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spade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'♠'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(spade)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spade_enc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spade.encode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('utf-8')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spade_enc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'\xe2\x99\xa0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spade_enc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type(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spade_enc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&lt;class 'bytes'&gt; 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Immutable</a:t>
            </a:r>
            <a:endParaRPr lang="en-US" sz="1600" i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spade_enc.decode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('utf-8')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'♠'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74839" y="5283292"/>
            <a:ext cx="2473458" cy="54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‘utf-8’ is the default encoding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A649CD-4D80-FE44-A3C5-C93DAAE8BA07}"/>
              </a:ext>
            </a:extLst>
          </p:cNvPr>
          <p:cNvSpPr/>
          <p:nvPr/>
        </p:nvSpPr>
        <p:spPr>
          <a:xfrm>
            <a:off x="7274837" y="4243649"/>
            <a:ext cx="2473459" cy="54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Strings are stored </a:t>
            </a:r>
            <a:r>
              <a:rPr lang="en-US" sz="1600" b="1" dirty="0"/>
              <a:t>encoded</a:t>
            </a:r>
            <a:r>
              <a:rPr lang="en-US" sz="1600" dirty="0"/>
              <a:t> externally</a:t>
            </a:r>
            <a:endParaRPr lang="en-US" sz="1600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E2D2A2-5A1B-2C47-A6E8-7936AD2DBA81}"/>
              </a:ext>
            </a:extLst>
          </p:cNvPr>
          <p:cNvSpPr/>
          <p:nvPr/>
        </p:nvSpPr>
        <p:spPr>
          <a:xfrm>
            <a:off x="7274836" y="3154328"/>
            <a:ext cx="2473459" cy="54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Strings are stored </a:t>
            </a:r>
            <a:r>
              <a:rPr lang="en-US" sz="1600" b="1" dirty="0"/>
              <a:t>decoded</a:t>
            </a:r>
            <a:r>
              <a:rPr lang="en-US" sz="1600" dirty="0"/>
              <a:t> in memory *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17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2CB79-8B3F-A145-BD00-89AD0540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Non-alphabetic Unicode Characters</a:t>
            </a:r>
            <a:br>
              <a:rPr lang="en-US" dirty="0"/>
            </a:br>
            <a:r>
              <a:rPr lang="en-US" sz="2000" i="1" dirty="0"/>
              <a:t>https://</a:t>
            </a:r>
            <a:r>
              <a:rPr lang="en-US" sz="2000" i="1" dirty="0" err="1"/>
              <a:t>unicode.org</a:t>
            </a:r>
            <a:r>
              <a:rPr lang="en-US" sz="2000" i="1" dirty="0"/>
              <a:t>/charts/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A949E-504E-5E4F-8DB7-E3FD5DA6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A1A04-C4D7-7949-93C3-D7AE804717BF}"/>
              </a:ext>
            </a:extLst>
          </p:cNvPr>
          <p:cNvSpPr/>
          <p:nvPr/>
        </p:nvSpPr>
        <p:spPr>
          <a:xfrm>
            <a:off x="1001868" y="2383994"/>
            <a:ext cx="81338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n = 0x1f0a1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for c in range(n, n+13):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print(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chr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(c), end=' ')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 </a:t>
            </a:r>
          </a:p>
          <a:p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🂡 🂢 🂣 🂤 🂥 🂦 🂧 🂨 🂩 🂪 🂫 🂬 🂭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&gt;&gt;&gt; ss = </a:t>
            </a:r>
            <a:r>
              <a:rPr lang="en-US" sz="1400" dirty="0" err="1">
                <a:latin typeface="Andale Mono" panose="020B0509000000000004" pitchFamily="49" charset="0"/>
              </a:rPr>
              <a:t>io.StringIO</a:t>
            </a:r>
            <a:r>
              <a:rPr lang="en-US" sz="1400" dirty="0">
                <a:latin typeface="Andale Mono" panose="020B0509000000000004" pitchFamily="49" charset="0"/>
              </a:rPr>
              <a:t>()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&gt;&gt;&gt; for c in range(n, n+12):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...     print(</a:t>
            </a:r>
            <a:r>
              <a:rPr lang="en-US" sz="1400" dirty="0" err="1">
                <a:latin typeface="Andale Mono" panose="020B0509000000000004" pitchFamily="49" charset="0"/>
              </a:rPr>
              <a:t>chr</a:t>
            </a:r>
            <a:r>
              <a:rPr lang="en-US" sz="1400" dirty="0">
                <a:latin typeface="Andale Mono" panose="020B0509000000000004" pitchFamily="49" charset="0"/>
              </a:rPr>
              <a:t>(c), file=ss, end='')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...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&gt;&gt;&gt; s = </a:t>
            </a:r>
            <a:r>
              <a:rPr lang="en-US" sz="1400" dirty="0" err="1">
                <a:latin typeface="Andale Mono" panose="020B0509000000000004" pitchFamily="49" charset="0"/>
              </a:rPr>
              <a:t>ss.getvalue</a:t>
            </a:r>
            <a:r>
              <a:rPr lang="en-US" sz="1400" dirty="0">
                <a:latin typeface="Andale Mono" panose="020B0509000000000004" pitchFamily="49" charset="0"/>
              </a:rPr>
              <a:t>()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&gt;&gt;&gt; s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'✀✁✂✃✄✅✆✇✈✉✊✋'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print(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(s),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s.encode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()))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12 36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print(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s.encode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b'\xe2\x9c\x80\xe2\x9c\x81\xe2\x9c\x82\xe2\x9c\x83\xe2\x9c\x84\xe2\x9c\x85\xe2\x9c\x86\xe2\x9c\x87\xe2\x9c\x88\xe2\x9c\x89\xe2\x9c\x8a\xe2\x9c\x8b'</a:t>
            </a:r>
          </a:p>
        </p:txBody>
      </p:sp>
    </p:spTree>
    <p:extLst>
      <p:ext uri="{BB962C8B-B14F-4D97-AF65-F5344CB8AC3E}">
        <p14:creationId xmlns:p14="http://schemas.microsoft.com/office/powerpoint/2010/main" val="382778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open</a:t>
            </a:r>
            <a:r>
              <a:rPr lang="en-US" dirty="0"/>
              <a:t>(&lt;</a:t>
            </a:r>
            <a:r>
              <a:rPr lang="en-US" dirty="0" err="1"/>
              <a:t>fname</a:t>
            </a:r>
            <a:r>
              <a:rPr lang="en-US" dirty="0"/>
              <a:t>&gt;[,&lt;</a:t>
            </a:r>
            <a:r>
              <a:rPr lang="en-US" dirty="0" err="1"/>
              <a:t>open_mode</a:t>
            </a:r>
            <a:r>
              <a:rPr lang="en-US" dirty="0"/>
              <a:t>&gt;])</a:t>
            </a:r>
          </a:p>
          <a:p>
            <a:pPr lvl="1"/>
            <a:r>
              <a:rPr lang="en-US" dirty="0"/>
              <a:t>a stand-alone function</a:t>
            </a:r>
          </a:p>
          <a:p>
            <a:r>
              <a:rPr lang="en-US" b="1" dirty="0"/>
              <a:t>read</a:t>
            </a:r>
            <a:r>
              <a:rPr lang="en-US" dirty="0"/>
              <a:t>([&lt;n&gt;])</a:t>
            </a:r>
          </a:p>
          <a:p>
            <a:pPr lvl="1"/>
            <a:r>
              <a:rPr lang="en-US" dirty="0"/>
              <a:t>defaults to entire file</a:t>
            </a:r>
          </a:p>
          <a:p>
            <a:pPr lvl="1"/>
            <a:r>
              <a:rPr lang="en-US" dirty="0"/>
              <a:t>reads </a:t>
            </a:r>
            <a:r>
              <a:rPr lang="en-US" b="1" dirty="0"/>
              <a:t>strings</a:t>
            </a:r>
            <a:r>
              <a:rPr lang="en-US" dirty="0"/>
              <a:t> in text mode, </a:t>
            </a:r>
            <a:r>
              <a:rPr lang="en-US" b="1" dirty="0"/>
              <a:t>bytes</a:t>
            </a:r>
            <a:r>
              <a:rPr lang="en-US" dirty="0"/>
              <a:t> in </a:t>
            </a:r>
            <a:r>
              <a:rPr lang="en-US" i="1" dirty="0"/>
              <a:t>binary</a:t>
            </a:r>
            <a:r>
              <a:rPr lang="en-US" dirty="0"/>
              <a:t> mode</a:t>
            </a:r>
          </a:p>
          <a:p>
            <a:r>
              <a:rPr lang="en-US" b="1" dirty="0" err="1"/>
              <a:t>readline</a:t>
            </a:r>
            <a:r>
              <a:rPr lang="en-US" dirty="0"/>
              <a:t>( ), </a:t>
            </a:r>
            <a:r>
              <a:rPr lang="en-US" b="1" dirty="0" err="1"/>
              <a:t>readlines</a:t>
            </a:r>
            <a:r>
              <a:rPr lang="en-US" dirty="0"/>
              <a:t>( )</a:t>
            </a:r>
          </a:p>
          <a:p>
            <a:r>
              <a:rPr lang="en-US" b="1" dirty="0">
                <a:solidFill>
                  <a:srgbClr val="FF0000"/>
                </a:solidFill>
              </a:rPr>
              <a:t>write</a:t>
            </a:r>
            <a:r>
              <a:rPr lang="en-US" dirty="0"/>
              <a:t>(&lt;buffer&gt;)	(</a:t>
            </a:r>
            <a:r>
              <a:rPr lang="en-US" b="1" dirty="0"/>
              <a:t>string</a:t>
            </a:r>
            <a:r>
              <a:rPr lang="en-US" dirty="0"/>
              <a:t> in </a:t>
            </a:r>
            <a:r>
              <a:rPr lang="en-US" b="1" dirty="0"/>
              <a:t>text</a:t>
            </a:r>
            <a:r>
              <a:rPr lang="en-US" dirty="0"/>
              <a:t> mode, </a:t>
            </a:r>
            <a:r>
              <a:rPr lang="en-US" b="1" dirty="0"/>
              <a:t>bytes</a:t>
            </a:r>
            <a:r>
              <a:rPr lang="en-US" dirty="0"/>
              <a:t>/</a:t>
            </a:r>
            <a:r>
              <a:rPr lang="en-US" dirty="0" err="1"/>
              <a:t>bytearray</a:t>
            </a:r>
            <a:r>
              <a:rPr lang="en-US" dirty="0"/>
              <a:t> in </a:t>
            </a:r>
            <a:r>
              <a:rPr lang="en-US" b="1" dirty="0"/>
              <a:t>binary</a:t>
            </a:r>
            <a:r>
              <a:rPr lang="en-US" dirty="0"/>
              <a:t> mode)</a:t>
            </a:r>
          </a:p>
          <a:p>
            <a:r>
              <a:rPr lang="en-US" b="1" dirty="0" err="1"/>
              <a:t>writelines</a:t>
            </a:r>
            <a:r>
              <a:rPr lang="en-US" dirty="0"/>
              <a:t>(&lt;</a:t>
            </a:r>
            <a:r>
              <a:rPr lang="en-US" dirty="0" err="1"/>
              <a:t>stringable-iterable</a:t>
            </a:r>
            <a:r>
              <a:rPr lang="en-US" dirty="0"/>
              <a:t>&gt;)</a:t>
            </a:r>
          </a:p>
          <a:p>
            <a:r>
              <a:rPr lang="en-US" b="1" dirty="0">
                <a:solidFill>
                  <a:srgbClr val="FF0000"/>
                </a:solidFill>
              </a:rPr>
              <a:t>seek</a:t>
            </a:r>
          </a:p>
          <a:p>
            <a:r>
              <a:rPr lang="en-US" b="1" dirty="0">
                <a:solidFill>
                  <a:srgbClr val="FF0000"/>
                </a:solidFill>
              </a:rPr>
              <a:t>tell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5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495B-1189-2B42-BDF5-3F30153D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write</a:t>
            </a:r>
            <a:r>
              <a:rPr lang="en-US" dirty="0"/>
              <a:t> vs. </a:t>
            </a:r>
            <a:r>
              <a:rPr lang="en-US" b="1" dirty="0"/>
              <a:t>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0E8D-5946-1B48-B428-4F27FE94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print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built-in </a:t>
            </a:r>
            <a:r>
              <a:rPr lang="en-US" i="1" dirty="0"/>
              <a:t>function</a:t>
            </a:r>
            <a:r>
              <a:rPr lang="en-US" dirty="0"/>
              <a:t> (not a method)</a:t>
            </a:r>
          </a:p>
          <a:p>
            <a:pPr lvl="1"/>
            <a:r>
              <a:rPr lang="en-US" dirty="0"/>
              <a:t>Can only write </a:t>
            </a:r>
            <a:r>
              <a:rPr lang="en-US" b="1" dirty="0"/>
              <a:t>strings</a:t>
            </a:r>
          </a:p>
          <a:p>
            <a:pPr lvl="1"/>
            <a:r>
              <a:rPr lang="en-US" dirty="0"/>
              <a:t>Adds </a:t>
            </a:r>
            <a:r>
              <a:rPr lang="en-US" i="1" dirty="0"/>
              <a:t>formatting </a:t>
            </a:r>
            <a:r>
              <a:rPr lang="en-US" dirty="0"/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sep</a:t>
            </a:r>
            <a:r>
              <a:rPr lang="en-US" sz="1600" dirty="0">
                <a:latin typeface="Andale Mono" panose="020B0509000000000004" pitchFamily="49" charset="0"/>
              </a:rPr>
              <a:t>=' ', end='\n</a:t>
            </a:r>
            <a:r>
              <a:rPr lang="en-US" dirty="0">
                <a:latin typeface="Andale Mono" panose="020B0509000000000004" pitchFamily="49" charset="0"/>
              </a:rPr>
              <a:t>'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  <a:endParaRPr lang="en-US" dirty="0">
              <a:latin typeface="Andale Mono" panose="020B0509000000000004" pitchFamily="49" charset="0"/>
            </a:endParaRPr>
          </a:p>
          <a:p>
            <a:pPr lvl="1"/>
            <a:r>
              <a:rPr lang="en-US" dirty="0"/>
              <a:t>Requires </a:t>
            </a:r>
            <a:r>
              <a:rPr lang="en-US" b="1" dirty="0">
                <a:latin typeface="Andale Mono" panose="020B0509000000000004" pitchFamily="49" charset="0"/>
              </a:rPr>
              <a:t>file=</a:t>
            </a:r>
            <a:r>
              <a:rPr lang="en-US" dirty="0"/>
              <a:t> to write to a target other than </a:t>
            </a:r>
            <a:r>
              <a:rPr lang="en-US" b="1" dirty="0" err="1"/>
              <a:t>stdout</a:t>
            </a:r>
            <a:endParaRPr lang="en-US" b="1" dirty="0"/>
          </a:p>
          <a:p>
            <a:r>
              <a:rPr lang="en-US" b="1" dirty="0"/>
              <a:t>write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file </a:t>
            </a:r>
            <a:r>
              <a:rPr lang="en-US" i="1" dirty="0"/>
              <a:t>method</a:t>
            </a:r>
          </a:p>
          <a:p>
            <a:pPr lvl="1"/>
            <a:r>
              <a:rPr lang="en-US" dirty="0"/>
              <a:t>Can write </a:t>
            </a:r>
            <a:r>
              <a:rPr lang="en-US" b="1" dirty="0"/>
              <a:t>strings</a:t>
            </a:r>
            <a:r>
              <a:rPr lang="en-US" dirty="0"/>
              <a:t> or </a:t>
            </a:r>
            <a:r>
              <a:rPr lang="en-US" b="1" dirty="0"/>
              <a:t>bytes</a:t>
            </a:r>
          </a:p>
          <a:p>
            <a:pPr lvl="1"/>
            <a:r>
              <a:rPr lang="en-US" dirty="0"/>
              <a:t>Adds </a:t>
            </a:r>
            <a:r>
              <a:rPr lang="en-US" i="1" dirty="0"/>
              <a:t>nothing</a:t>
            </a:r>
          </a:p>
          <a:p>
            <a:pPr lvl="2"/>
            <a:r>
              <a:rPr lang="en-US" dirty="0"/>
              <a:t>You must add newlines,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9A84-3987-B946-A1CB-FCB00F8A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7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Modes:</a:t>
            </a:r>
          </a:p>
          <a:p>
            <a:endParaRPr lang="en-US" dirty="0"/>
          </a:p>
          <a:p>
            <a:r>
              <a:rPr lang="en-US" dirty="0"/>
              <a:t>r		Read (</a:t>
            </a:r>
            <a:r>
              <a:rPr lang="en-US" b="1" i="1" dirty="0"/>
              <a:t>default</a:t>
            </a:r>
            <a:r>
              <a:rPr lang="en-US" dirty="0"/>
              <a:t>)</a:t>
            </a:r>
          </a:p>
          <a:p>
            <a:r>
              <a:rPr lang="en-US" dirty="0"/>
              <a:t>w	Write</a:t>
            </a:r>
          </a:p>
          <a:p>
            <a:r>
              <a:rPr lang="en-US" dirty="0"/>
              <a:t>x		Create (fails if exists)</a:t>
            </a:r>
          </a:p>
          <a:p>
            <a:r>
              <a:rPr lang="en-US" dirty="0"/>
              <a:t>a	Append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Modifiers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b	Binary</a:t>
            </a:r>
          </a:p>
          <a:p>
            <a:r>
              <a:rPr lang="en-US" dirty="0"/>
              <a:t>t		Text (</a:t>
            </a:r>
            <a:r>
              <a:rPr lang="en-US" b="1" i="1" dirty="0"/>
              <a:t>default</a:t>
            </a:r>
            <a:r>
              <a:rPr lang="en-US" dirty="0"/>
              <a:t>)</a:t>
            </a:r>
          </a:p>
          <a:p>
            <a:r>
              <a:rPr lang="en-US" dirty="0"/>
              <a:t>+	Update (</a:t>
            </a:r>
            <a:r>
              <a:rPr lang="en-US" dirty="0" err="1"/>
              <a:t>read+write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48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30200</TotalTime>
  <Words>2056</Words>
  <Application>Microsoft Macintosh PowerPoint</Application>
  <PresentationFormat>Widescreen</PresentationFormat>
  <Paragraphs>315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Andale Mono</vt:lpstr>
      <vt:lpstr>Arial</vt:lpstr>
      <vt:lpstr>Calibri</vt:lpstr>
      <vt:lpstr>Century Gothic</vt:lpstr>
      <vt:lpstr>Courier</vt:lpstr>
      <vt:lpstr>Courier New</vt:lpstr>
      <vt:lpstr>Menlo</vt:lpstr>
      <vt:lpstr>Wingdings 3</vt:lpstr>
      <vt:lpstr>Ion Boardroom</vt:lpstr>
      <vt:lpstr>Files and Directories</vt:lpstr>
      <vt:lpstr>Agenda</vt:lpstr>
      <vt:lpstr>File Attributes</vt:lpstr>
      <vt:lpstr>About Unicode</vt:lpstr>
      <vt:lpstr>Encoding and Decoding Unicode Strings</vt:lpstr>
      <vt:lpstr>Non-alphabetic Unicode Characters https://unicode.org/charts/</vt:lpstr>
      <vt:lpstr>File I/O Methods</vt:lpstr>
      <vt:lpstr>write vs. print</vt:lpstr>
      <vt:lpstr>File Open Modes</vt:lpstr>
      <vt:lpstr>2 Types of Files</vt:lpstr>
      <vt:lpstr>File Positioning</vt:lpstr>
      <vt:lpstr>Text Mode vs. Binary Mode File Positioning</vt:lpstr>
      <vt:lpstr>PowerPoint Presentation</vt:lpstr>
      <vt:lpstr>StringIO</vt:lpstr>
      <vt:lpstr>PowerPoint Presentation</vt:lpstr>
      <vt:lpstr>The fileinput Module</vt:lpstr>
      <vt:lpstr>Very Slight Detour: The glob Module Needed for Program E</vt:lpstr>
      <vt:lpstr>PowerPoint Presentation</vt:lpstr>
      <vt:lpstr>Navigating the File System The os Module</vt:lpstr>
      <vt:lpstr>Deleting Directories with os.walk From the Official Documentation</vt:lpstr>
      <vt:lpstr>File Information</vt:lpstr>
      <vt:lpstr>Pathname Terminology Using the os.path Module</vt:lpstr>
      <vt:lpstr>The os.path Module</vt:lpstr>
      <vt:lpstr>The pathlib Module Path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Brian Durney</cp:lastModifiedBy>
  <cp:revision>518</cp:revision>
  <dcterms:created xsi:type="dcterms:W3CDTF">2017-01-07T20:37:14Z</dcterms:created>
  <dcterms:modified xsi:type="dcterms:W3CDTF">2022-03-30T18:39:27Z</dcterms:modified>
</cp:coreProperties>
</file>