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6" r:id="rId1"/>
  </p:sldMasterIdLst>
  <p:notesMasterIdLst>
    <p:notesMasterId r:id="rId25"/>
  </p:notesMasterIdLst>
  <p:sldIdLst>
    <p:sldId id="256" r:id="rId2"/>
    <p:sldId id="257" r:id="rId3"/>
    <p:sldId id="280" r:id="rId4"/>
    <p:sldId id="281" r:id="rId5"/>
    <p:sldId id="275" r:id="rId6"/>
    <p:sldId id="261" r:id="rId7"/>
    <p:sldId id="277" r:id="rId8"/>
    <p:sldId id="258" r:id="rId9"/>
    <p:sldId id="260" r:id="rId10"/>
    <p:sldId id="259" r:id="rId11"/>
    <p:sldId id="262" r:id="rId12"/>
    <p:sldId id="278" r:id="rId13"/>
    <p:sldId id="263" r:id="rId14"/>
    <p:sldId id="273" r:id="rId15"/>
    <p:sldId id="264" r:id="rId16"/>
    <p:sldId id="270" r:id="rId17"/>
    <p:sldId id="265" r:id="rId18"/>
    <p:sldId id="266" r:id="rId19"/>
    <p:sldId id="269" r:id="rId20"/>
    <p:sldId id="271" r:id="rId21"/>
    <p:sldId id="276" r:id="rId22"/>
    <p:sldId id="279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7F25FE-995E-644D-9EE9-5AFB28254E05}">
          <p14:sldIdLst>
            <p14:sldId id="256"/>
            <p14:sldId id="257"/>
            <p14:sldId id="280"/>
            <p14:sldId id="281"/>
            <p14:sldId id="275"/>
            <p14:sldId id="261"/>
            <p14:sldId id="277"/>
            <p14:sldId id="258"/>
            <p14:sldId id="260"/>
            <p14:sldId id="259"/>
            <p14:sldId id="262"/>
            <p14:sldId id="278"/>
            <p14:sldId id="263"/>
            <p14:sldId id="273"/>
            <p14:sldId id="264"/>
            <p14:sldId id="270"/>
            <p14:sldId id="265"/>
            <p14:sldId id="266"/>
            <p14:sldId id="269"/>
            <p14:sldId id="271"/>
            <p14:sldId id="276"/>
            <p14:sldId id="27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8"/>
    <p:restoredTop sz="94615"/>
  </p:normalViewPr>
  <p:slideViewPr>
    <p:cSldViewPr snapToGrid="0" snapToObjects="1">
      <p:cViewPr varScale="1">
        <p:scale>
          <a:sx n="157" d="100"/>
          <a:sy n="157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5E07-B2D3-2E4C-9408-91F2AF66CC3A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0D39C-41D9-7544-9903-5B9C3B0E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sys.setcheckinterval</a:t>
            </a:r>
            <a:r>
              <a:rPr lang="en-US" dirty="0"/>
              <a:t>(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0D332AD-2FD2-4B46-B8BF-351823B737C9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8CDD-68C3-E944-BDFE-D9E6A7DB753C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B1A2-86EF-3C4E-853D-3C3EA79250CF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2F29-1BB8-A743-893C-F32D6DE30912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E954-2DF1-624F-86A1-C5EE6CF703F9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6408-5A08-4E40-9B74-BAD2D4450E7B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C36F-1222-254A-B327-35CFA63AACC5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D7-34C1-4E4F-BE80-B76AD22F2F0F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DC79-D1B6-2F49-A5D6-589F5580DC1B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B71-35B9-F747-914A-BAAA473EFBFA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E693-6D44-D547-A4E3-7D3849C285EF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75DD-44D5-8244-BBF2-11F9D3F182CC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BA88-36CE-CC45-B14A-CD51D55898FB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9019-CC16-4E41-8280-FD2FDE9E8579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597C-6998-C845-B7A2-3839F307D7D2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B4E9-39A9-EB42-A208-1C53DF029851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2C3D-DD00-AE40-B25D-5342DCE2173C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F8AD7-9923-B942-A541-7E0C85D218F4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2677648"/>
          </a:xfrm>
        </p:spPr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3270 — Chapter 15</a:t>
            </a:r>
          </a:p>
        </p:txBody>
      </p:sp>
    </p:spTree>
    <p:extLst>
      <p:ext uri="{BB962C8B-B14F-4D97-AF65-F5344CB8AC3E}">
        <p14:creationId xmlns:p14="http://schemas.microsoft.com/office/powerpoint/2010/main" val="64113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 to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multiprocessing.Pool</a:t>
            </a:r>
            <a:r>
              <a:rPr lang="en-US" dirty="0"/>
              <a:t> hides all the behind-the-scenes coordination of the processes, including launching them</a:t>
            </a:r>
          </a:p>
          <a:p>
            <a:pPr lvl="1"/>
            <a:r>
              <a:rPr lang="en-US" dirty="0"/>
              <a:t>The waiting isn’t visible in the code</a:t>
            </a:r>
          </a:p>
          <a:p>
            <a:r>
              <a:rPr lang="en-US" dirty="0"/>
              <a:t>When a program is waiting for a </a:t>
            </a:r>
            <a:r>
              <a:rPr lang="en-US" b="1" i="1" dirty="0"/>
              <a:t>computation</a:t>
            </a:r>
            <a:r>
              <a:rPr lang="en-US" dirty="0"/>
              <a:t> to finish, we say it is </a:t>
            </a:r>
            <a:r>
              <a:rPr lang="en-US" b="1" dirty="0"/>
              <a:t>CPU-bound</a:t>
            </a:r>
            <a:endParaRPr lang="en-US" dirty="0"/>
          </a:p>
          <a:p>
            <a:r>
              <a:rPr lang="en-US" dirty="0"/>
              <a:t>If it is waiting for </a:t>
            </a:r>
            <a:r>
              <a:rPr lang="en-US" b="1" i="1" dirty="0"/>
              <a:t>I/O</a:t>
            </a:r>
            <a:r>
              <a:rPr lang="en-US" dirty="0"/>
              <a:t>, we say it is </a:t>
            </a:r>
            <a:r>
              <a:rPr lang="en-US" b="1" dirty="0"/>
              <a:t>I/O-bound</a:t>
            </a:r>
          </a:p>
          <a:p>
            <a:r>
              <a:rPr lang="en-US" dirty="0"/>
              <a:t>How we handle these situations is quite </a:t>
            </a:r>
            <a:r>
              <a:rPr lang="en-US" i="1" dirty="0"/>
              <a:t>different</a:t>
            </a:r>
            <a:r>
              <a:rPr lang="en-US" dirty="0"/>
              <a:t>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Interpreter Lock (GIL)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allows </a:t>
            </a:r>
            <a:r>
              <a:rPr lang="en-US" b="1" dirty="0"/>
              <a:t>one thread </a:t>
            </a:r>
            <a:r>
              <a:rPr lang="en-US" dirty="0"/>
              <a:t>to run </a:t>
            </a:r>
            <a:r>
              <a:rPr lang="en-US" b="1" dirty="0"/>
              <a:t>at a time</a:t>
            </a:r>
            <a:r>
              <a:rPr lang="en-US" dirty="0"/>
              <a:t>!</a:t>
            </a:r>
          </a:p>
          <a:p>
            <a:r>
              <a:rPr lang="en-US" dirty="0"/>
              <a:t>Because your program is running in the Python interpreter process</a:t>
            </a:r>
          </a:p>
          <a:p>
            <a:pPr lvl="1"/>
            <a:r>
              <a:rPr lang="en-US" dirty="0"/>
              <a:t>which is written in C, as are many Python library components</a:t>
            </a:r>
          </a:p>
          <a:p>
            <a:pPr lvl="1"/>
            <a:r>
              <a:rPr lang="en-US" dirty="0"/>
              <a:t>and is therefore </a:t>
            </a:r>
            <a:r>
              <a:rPr lang="en-US" b="1" dirty="0"/>
              <a:t>not</a:t>
            </a:r>
            <a:r>
              <a:rPr lang="en-US" dirty="0"/>
              <a:t> thread-safe</a:t>
            </a:r>
          </a:p>
          <a:p>
            <a:r>
              <a:rPr lang="en-US" dirty="0"/>
              <a:t>The currently running thread holds the GIL</a:t>
            </a:r>
          </a:p>
          <a:p>
            <a:pPr lvl="1"/>
            <a:r>
              <a:rPr lang="en-US" dirty="0"/>
              <a:t>blocking other threads from running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5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580C-73AA-B24E-B6B5-DD477F6F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2EDF-69EE-1A44-8B23-BA32D1156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  <a:p>
            <a:pPr lvl="1"/>
            <a:r>
              <a:rPr lang="en-US" dirty="0"/>
              <a:t>All kinds, including network ops</a:t>
            </a:r>
          </a:p>
          <a:p>
            <a:r>
              <a:rPr lang="en-US" dirty="0"/>
              <a:t>Calls to </a:t>
            </a:r>
            <a:r>
              <a:rPr lang="en-US" b="1" dirty="0"/>
              <a:t>sleep</a:t>
            </a:r>
          </a:p>
          <a:p>
            <a:endParaRPr lang="en-US" dirty="0"/>
          </a:p>
          <a:p>
            <a:r>
              <a:rPr lang="en-US" dirty="0"/>
              <a:t>Blocking operations </a:t>
            </a:r>
            <a:r>
              <a:rPr lang="en-US" b="1" dirty="0"/>
              <a:t>release the GIL </a:t>
            </a:r>
            <a:r>
              <a:rPr lang="en-US" dirty="0"/>
              <a:t>so other threads can 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F7A50-55BE-074C-9CEE-767E1AD9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9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Processes Manually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multiprocessing.Process</a:t>
            </a:r>
            <a:endParaRPr lang="en-US" b="1" dirty="0"/>
          </a:p>
          <a:p>
            <a:pPr lvl="1"/>
            <a:r>
              <a:rPr lang="en-US" dirty="0"/>
              <a:t>you pass it a callable to execute</a:t>
            </a:r>
          </a:p>
          <a:p>
            <a:pPr lvl="2"/>
            <a:r>
              <a:rPr lang="en-US" dirty="0"/>
              <a:t>Either a lambda or function defined at module level</a:t>
            </a:r>
          </a:p>
          <a:p>
            <a:pPr lvl="1"/>
            <a:r>
              <a:rPr lang="en-US" dirty="0"/>
              <a:t>typical launch overhead: Java: 500ms, Python: 150ms, Go: 50ms</a:t>
            </a:r>
          </a:p>
          <a:p>
            <a:r>
              <a:rPr lang="en-US" b="1" dirty="0" err="1"/>
              <a:t>Process.start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launches the process</a:t>
            </a:r>
          </a:p>
          <a:p>
            <a:r>
              <a:rPr lang="en-US" b="1" dirty="0" err="1"/>
              <a:t>Process.join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waits for the process to 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89225" y="4126455"/>
            <a:ext cx="2395959" cy="37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</a:t>
            </a:r>
            <a:r>
              <a:rPr lang="en-US" i="1" dirty="0"/>
              <a:t>multiproc1.py</a:t>
            </a:r>
          </a:p>
        </p:txBody>
      </p:sp>
    </p:spTree>
    <p:extLst>
      <p:ext uri="{BB962C8B-B14F-4D97-AF65-F5344CB8AC3E}">
        <p14:creationId xmlns:p14="http://schemas.microsoft.com/office/powerpoint/2010/main" val="6221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51C8-FE88-5E49-AED7-3EF7C7C3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4C8A-C02A-074C-A54D-4BFD0D12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put a call to </a:t>
            </a:r>
            <a:r>
              <a:rPr lang="en-US" b="1" dirty="0"/>
              <a:t>Process</a:t>
            </a:r>
            <a:r>
              <a:rPr lang="en-US" dirty="0"/>
              <a:t> inside a </a:t>
            </a:r>
            <a:r>
              <a:rPr lang="en-US" b="1" dirty="0"/>
              <a:t>__main__</a:t>
            </a:r>
            <a:r>
              <a:rPr lang="en-US" dirty="0"/>
              <a:t> block!</a:t>
            </a:r>
          </a:p>
          <a:p>
            <a:r>
              <a:rPr lang="en-US" dirty="0"/>
              <a:t>Because the new process will </a:t>
            </a:r>
            <a:r>
              <a:rPr lang="en-US" b="1" dirty="0"/>
              <a:t>import</a:t>
            </a:r>
            <a:r>
              <a:rPr lang="en-US" dirty="0"/>
              <a:t> your module</a:t>
            </a:r>
          </a:p>
          <a:p>
            <a:pPr lvl="1"/>
            <a:r>
              <a:rPr lang="en-US" dirty="0"/>
              <a:t>So the code in main isn’t run recursively…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27D14-7C85-E649-803C-8A787943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4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threading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essentially the same interface as multiprocessing</a:t>
            </a:r>
          </a:p>
          <a:p>
            <a:r>
              <a:rPr lang="en-US" dirty="0"/>
              <a:t>Threads in Python are fine for I/O bound tasks</a:t>
            </a:r>
          </a:p>
          <a:p>
            <a:pPr lvl="1"/>
            <a:r>
              <a:rPr lang="en-US" dirty="0"/>
              <a:t>all Python I/O calls block (and </a:t>
            </a:r>
            <a:r>
              <a:rPr lang="en-US" i="1" dirty="0"/>
              <a:t>release</a:t>
            </a:r>
            <a:r>
              <a:rPr lang="en-US" dirty="0"/>
              <a:t> the GIL), and so does </a:t>
            </a:r>
            <a:r>
              <a:rPr lang="en-US" b="1" dirty="0" err="1"/>
              <a:t>time.sleep</a:t>
            </a:r>
            <a:r>
              <a:rPr lang="en-US" dirty="0"/>
              <a:t>, giving other threads a chance to run</a:t>
            </a:r>
          </a:p>
          <a:p>
            <a:pPr lvl="1"/>
            <a:r>
              <a:rPr lang="en-US" dirty="0"/>
              <a:t>CPU-bound threads are interrupted every 100 clock ticks</a:t>
            </a:r>
          </a:p>
          <a:p>
            <a:pPr lvl="1"/>
            <a:r>
              <a:rPr lang="en-US" dirty="0"/>
              <a:t>only </a:t>
            </a:r>
            <a:r>
              <a:rPr lang="en-US" i="1" dirty="0"/>
              <a:t>one core at a time </a:t>
            </a:r>
            <a:r>
              <a:rPr lang="en-US" dirty="0"/>
              <a:t>is active using threading</a:t>
            </a:r>
          </a:p>
          <a:p>
            <a:r>
              <a:rPr lang="en-US" dirty="0"/>
              <a:t>Threads in Python are useless for CPU-bound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69803" y="5475789"/>
            <a:ext cx="2395959" cy="37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</a:t>
            </a:r>
            <a:r>
              <a:rPr lang="en-US" i="1" dirty="0"/>
              <a:t>multiproc2.py</a:t>
            </a:r>
          </a:p>
        </p:txBody>
      </p:sp>
    </p:spTree>
    <p:extLst>
      <p:ext uri="{BB962C8B-B14F-4D97-AF65-F5344CB8AC3E}">
        <p14:creationId xmlns:p14="http://schemas.microsoft.com/office/powerpoint/2010/main" val="33420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will outperform processes for I/O-bound tasks; vice-versa for CPU-bound tasks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dirty="0"/>
              <a:t>A Rule of Thumb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Threads are harmless for I/O-bound tasks.</a:t>
            </a:r>
          </a:p>
          <a:p>
            <a:r>
              <a:rPr lang="en-US" dirty="0"/>
              <a:t>You will see this </a:t>
            </a:r>
            <a:r>
              <a:rPr lang="en-US"/>
              <a:t>in Exercise 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86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85573" cy="3416300"/>
          </a:xfrm>
        </p:spPr>
        <p:txBody>
          <a:bodyPr/>
          <a:lstStyle/>
          <a:p>
            <a:r>
              <a:rPr lang="en-US" dirty="0"/>
              <a:t>Processes can send data to and receive data from other processes</a:t>
            </a:r>
          </a:p>
          <a:p>
            <a:r>
              <a:rPr lang="en-US" dirty="0"/>
              <a:t>Common communication structures:</a:t>
            </a:r>
          </a:p>
          <a:p>
            <a:pPr lvl="1"/>
            <a:r>
              <a:rPr lang="en-US" b="1" dirty="0"/>
              <a:t>queues</a:t>
            </a:r>
          </a:p>
          <a:p>
            <a:pPr lvl="1"/>
            <a:r>
              <a:rPr lang="en-US" b="1" dirty="0"/>
              <a:t>pipes</a:t>
            </a:r>
          </a:p>
          <a:p>
            <a:r>
              <a:rPr lang="en-US" dirty="0"/>
              <a:t>Data is marshalled with </a:t>
            </a:r>
            <a:r>
              <a:rPr lang="en-US" b="1" dirty="0"/>
              <a:t>pickle</a:t>
            </a:r>
          </a:p>
          <a:p>
            <a:pPr lvl="1"/>
            <a:r>
              <a:rPr lang="en-US" dirty="0"/>
              <a:t>and must therefore be ”</a:t>
            </a:r>
            <a:r>
              <a:rPr lang="en-US" dirty="0" err="1"/>
              <a:t>picklable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See https://</a:t>
            </a:r>
            <a:r>
              <a:rPr lang="en-US" dirty="0" err="1"/>
              <a:t>docs.python.org</a:t>
            </a:r>
            <a:r>
              <a:rPr lang="en-US" dirty="0"/>
              <a:t>/3/library/</a:t>
            </a:r>
            <a:r>
              <a:rPr lang="en-US" dirty="0" err="1"/>
              <a:t>pickle.html#what-can-be-pickled-and-unpickled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9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multiprocessing.Queue</a:t>
            </a:r>
            <a:r>
              <a:rPr lang="en-US" b="1" dirty="0"/>
              <a:t>, </a:t>
            </a:r>
            <a:r>
              <a:rPr lang="en-US" b="1" dirty="0" err="1"/>
              <a:t>queue.Queue</a:t>
            </a:r>
            <a:r>
              <a:rPr lang="en-US" dirty="0"/>
              <a:t>: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b="1" dirty="0"/>
              <a:t>empty</a:t>
            </a:r>
          </a:p>
          <a:p>
            <a:pPr lvl="1"/>
            <a:r>
              <a:rPr lang="en-US" b="1" dirty="0"/>
              <a:t>get</a:t>
            </a:r>
            <a:r>
              <a:rPr lang="en-US" dirty="0"/>
              <a:t>, </a:t>
            </a:r>
            <a:r>
              <a:rPr lang="en-US" b="1" dirty="0"/>
              <a:t>put</a:t>
            </a:r>
          </a:p>
          <a:p>
            <a:r>
              <a:rPr lang="en-US" dirty="0"/>
              <a:t>See </a:t>
            </a:r>
            <a:r>
              <a:rPr lang="en-US" i="1" dirty="0"/>
              <a:t>multiproc3.py</a:t>
            </a:r>
            <a:endParaRPr lang="en-US" dirty="0"/>
          </a:p>
          <a:p>
            <a:pPr lvl="1"/>
            <a:r>
              <a:rPr lang="en-US" dirty="0"/>
              <a:t>(check the log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86" y="3205095"/>
            <a:ext cx="6241827" cy="110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5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a Queue with an I/O </a:t>
            </a:r>
            <a:r>
              <a:rPr lang="en-US" sz="3200"/>
              <a:t>Bound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4D4003-3FD2-9840-9A31-D6E09292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events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88179" y="3789006"/>
            <a:ext cx="2581154" cy="428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See </a:t>
            </a:r>
            <a:r>
              <a:rPr lang="en-US" sz="2000" i="1" dirty="0" err="1"/>
              <a:t>prodcons_t.py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94000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subprocess</a:t>
            </a:r>
            <a:r>
              <a:rPr lang="en-US" dirty="0"/>
              <a:t> module</a:t>
            </a:r>
          </a:p>
          <a:p>
            <a:r>
              <a:rPr lang="en-US" dirty="0"/>
              <a:t>Tasks, Concurrency, and Parallelism</a:t>
            </a:r>
          </a:p>
          <a:p>
            <a:r>
              <a:rPr lang="en-US" dirty="0"/>
              <a:t>Processes vs. Threads</a:t>
            </a:r>
          </a:p>
          <a:p>
            <a:pPr lvl="1"/>
            <a:r>
              <a:rPr lang="en-US" dirty="0"/>
              <a:t>The Global Interpreter Lock (GIL)</a:t>
            </a:r>
          </a:p>
          <a:p>
            <a:r>
              <a:rPr lang="en-US" dirty="0"/>
              <a:t>The </a:t>
            </a:r>
            <a:r>
              <a:rPr lang="en-US" b="1" dirty="0"/>
              <a:t>multiprocessing</a:t>
            </a:r>
            <a:r>
              <a:rPr lang="en-US" dirty="0"/>
              <a:t> Module</a:t>
            </a:r>
          </a:p>
          <a:p>
            <a:r>
              <a:rPr lang="en-US" dirty="0"/>
              <a:t>The </a:t>
            </a:r>
            <a:r>
              <a:rPr lang="en-US" b="1" dirty="0"/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The </a:t>
            </a:r>
            <a:r>
              <a:rPr lang="en-US" b="1" dirty="0" err="1"/>
              <a:t>concurrent.futures</a:t>
            </a:r>
            <a:r>
              <a:rPr lang="en-US" dirty="0"/>
              <a:t> Module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 err="1">
                <a:solidFill>
                  <a:schemeClr val="tx1"/>
                </a:solidFill>
              </a:rPr>
              <a:t>asyncio</a:t>
            </a:r>
            <a:r>
              <a:rPr lang="en-US" dirty="0">
                <a:solidFill>
                  <a:schemeClr val="tx1"/>
                </a:solidFill>
              </a:rPr>
              <a:t> Module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aiohttp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Event-loop concurrency in a single thread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Faster than </a:t>
            </a:r>
            <a:r>
              <a:rPr lang="en-US" dirty="0" err="1">
                <a:solidFill>
                  <a:schemeClr val="tx1"/>
                </a:solidFill>
              </a:rPr>
              <a:t>node.js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24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br>
              <a:rPr lang="en-US" dirty="0"/>
            </a:br>
            <a:r>
              <a:rPr lang="en-US" sz="2000" b="1" i="1" dirty="0" err="1"/>
              <a:t>concurrent.futures</a:t>
            </a:r>
            <a:r>
              <a:rPr lang="en-US" sz="2000" i="1" dirty="0"/>
              <a:t> Module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“future” represents an asynchronous task</a:t>
            </a:r>
          </a:p>
          <a:p>
            <a:pPr lvl="1"/>
            <a:r>
              <a:rPr lang="en-US" dirty="0"/>
              <a:t>when complete, it holds the result until you ask for it</a:t>
            </a:r>
          </a:p>
          <a:p>
            <a:pPr lvl="1"/>
            <a:r>
              <a:rPr lang="en-US" dirty="0"/>
              <a:t>you may have to wait for it to complete</a:t>
            </a:r>
          </a:p>
          <a:p>
            <a:r>
              <a:rPr lang="en-US" dirty="0"/>
              <a:t>An </a:t>
            </a:r>
            <a:r>
              <a:rPr lang="en-US" b="1" dirty="0"/>
              <a:t>executor</a:t>
            </a:r>
            <a:r>
              <a:rPr lang="en-US" dirty="0"/>
              <a:t> manages multiple futures and handles all the overhead of monitoring the futures and getting the results back to you</a:t>
            </a:r>
          </a:p>
          <a:p>
            <a:pPr lvl="1"/>
            <a:r>
              <a:rPr lang="en-US" b="1" dirty="0" err="1"/>
              <a:t>ProcessPoolExecutor</a:t>
            </a:r>
            <a:endParaRPr lang="en-US" b="1" dirty="0"/>
          </a:p>
          <a:p>
            <a:pPr lvl="1"/>
            <a:r>
              <a:rPr lang="en-US" b="1" dirty="0" err="1"/>
              <a:t>ThreadPoolExecutor</a:t>
            </a:r>
            <a:endParaRPr lang="en-US" b="1" dirty="0"/>
          </a:p>
          <a:p>
            <a:r>
              <a:rPr lang="en-US" dirty="0"/>
              <a:t>Both have a </a:t>
            </a:r>
            <a:r>
              <a:rPr lang="en-US" b="1" dirty="0"/>
              <a:t>map</a:t>
            </a:r>
            <a:r>
              <a:rPr lang="en-US" dirty="0"/>
              <a:t> function, like </a:t>
            </a:r>
            <a:r>
              <a:rPr lang="en-US" dirty="0" err="1"/>
              <a:t>multiprocessing.Pool</a:t>
            </a:r>
            <a:r>
              <a:rPr lang="en-US" dirty="0"/>
              <a:t> does</a:t>
            </a:r>
          </a:p>
          <a:p>
            <a:r>
              <a:rPr lang="en-US" dirty="0"/>
              <a:t>See </a:t>
            </a:r>
            <a:r>
              <a:rPr lang="en-US" i="1" dirty="0"/>
              <a:t>primes3a.py</a:t>
            </a:r>
            <a:r>
              <a:rPr lang="en-US" dirty="0"/>
              <a:t>, </a:t>
            </a:r>
            <a:r>
              <a:rPr lang="en-US" i="1" dirty="0"/>
              <a:t>primes3b.py, primes3c.py, primes4.py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4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72AB-B17D-CF4E-858E-4648D2B6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Exercise </a:t>
            </a:r>
            <a:r>
              <a:rPr lang="en-US" dirty="0"/>
              <a:t>8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B1A5-44CF-5646-ACC1-083809B9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BAB58-FB7F-584D-A210-0FCB773F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9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3BF5-75DB-1044-9532-14346B69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13F5-698C-2D4E-B774-06384BDF4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run in the same thread</a:t>
            </a:r>
          </a:p>
          <a:p>
            <a:pPr lvl="1"/>
            <a:r>
              <a:rPr lang="en-US" dirty="0"/>
              <a:t>No true parallelism</a:t>
            </a:r>
          </a:p>
          <a:p>
            <a:r>
              <a:rPr lang="en-US" dirty="0"/>
              <a:t>They yield control voluntarily</a:t>
            </a:r>
          </a:p>
          <a:p>
            <a:pPr lvl="1"/>
            <a:r>
              <a:rPr lang="en-US" dirty="0"/>
              <a:t>vs. an explicit context switch</a:t>
            </a:r>
          </a:p>
          <a:p>
            <a:r>
              <a:rPr lang="en-US" dirty="0"/>
              <a:t>Uses only a fraction of the overhead that threads and processes do</a:t>
            </a:r>
          </a:p>
          <a:p>
            <a:r>
              <a:rPr lang="en-US" b="1" dirty="0" err="1"/>
              <a:t>node.js</a:t>
            </a:r>
            <a:r>
              <a:rPr lang="en-US" dirty="0"/>
              <a:t> uses this approach</a:t>
            </a:r>
          </a:p>
          <a:p>
            <a:r>
              <a:rPr lang="en-US" dirty="0"/>
              <a:t>Some task is always running</a:t>
            </a:r>
          </a:p>
          <a:p>
            <a:pPr lvl="1"/>
            <a:r>
              <a:rPr lang="en-US" dirty="0"/>
              <a:t>Managed by an </a:t>
            </a:r>
            <a:r>
              <a:rPr lang="en-US" b="1" dirty="0"/>
              <a:t>event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7FAE7-8A4A-5546-9058-83395837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77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70C0-D6CE-F940-834D-B71C9165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asyncio</a:t>
            </a:r>
            <a:br>
              <a:rPr lang="en-US" dirty="0"/>
            </a:br>
            <a:r>
              <a:rPr lang="en-US" sz="2000" i="1" dirty="0"/>
              <a:t>Cooperative Multitasking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F441-AD91-9B40-8E5E-7E024572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</a:t>
            </a:r>
            <a:r>
              <a:rPr lang="en-US" b="1" dirty="0"/>
              <a:t>coroutines</a:t>
            </a:r>
            <a:r>
              <a:rPr lang="en-US" dirty="0"/>
              <a:t> and </a:t>
            </a:r>
            <a:r>
              <a:rPr lang="en-US" b="1" dirty="0"/>
              <a:t>futures</a:t>
            </a:r>
          </a:p>
          <a:p>
            <a:pPr lvl="1"/>
            <a:r>
              <a:rPr lang="en-US" dirty="0"/>
              <a:t>They yield with the </a:t>
            </a:r>
            <a:r>
              <a:rPr lang="en-US" b="1" dirty="0"/>
              <a:t>await</a:t>
            </a:r>
            <a:r>
              <a:rPr lang="en-US" dirty="0"/>
              <a:t> command</a:t>
            </a:r>
          </a:p>
          <a:p>
            <a:r>
              <a:rPr lang="en-US" dirty="0"/>
              <a:t>We get the event loop and schedule the tasks’ </a:t>
            </a:r>
            <a:r>
              <a:rPr lang="en-US" dirty="0" err="1"/>
              <a:t>coroutines</a:t>
            </a:r>
            <a:endParaRPr lang="en-US" dirty="0"/>
          </a:p>
          <a:p>
            <a:pPr lvl="1"/>
            <a:r>
              <a:rPr lang="en-US" dirty="0"/>
              <a:t>A future is returned (usually a </a:t>
            </a:r>
            <a:r>
              <a:rPr lang="en-US" dirty="0" err="1"/>
              <a:t>coroutine</a:t>
            </a:r>
            <a:r>
              <a:rPr lang="en-US" dirty="0"/>
              <a:t> wrapped in a Task object)</a:t>
            </a:r>
          </a:p>
          <a:p>
            <a:r>
              <a:rPr lang="en-US" dirty="0"/>
              <a:t>Our examples will simulate the I/O with a </a:t>
            </a:r>
            <a:r>
              <a:rPr lang="en-US" b="1" dirty="0"/>
              <a:t>sleep</a:t>
            </a:r>
          </a:p>
          <a:p>
            <a:pPr lvl="1"/>
            <a:r>
              <a:rPr lang="en-US" dirty="0"/>
              <a:t>Which also is a blocking operation (but other routines run)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0B4DB-EB8E-3D45-9B67-4FD0F18E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8C044-9F18-A442-B680-16D204059354}"/>
              </a:ext>
            </a:extLst>
          </p:cNvPr>
          <p:cNvSpPr txBox="1"/>
          <p:nvPr/>
        </p:nvSpPr>
        <p:spPr>
          <a:xfrm>
            <a:off x="4092143" y="5301129"/>
            <a:ext cx="29512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i="1" dirty="0" err="1"/>
              <a:t>async.py</a:t>
            </a:r>
            <a:r>
              <a:rPr lang="en-US" dirty="0"/>
              <a:t>, </a:t>
            </a:r>
            <a:r>
              <a:rPr lang="en-US" i="1" dirty="0"/>
              <a:t>async2.py</a:t>
            </a:r>
          </a:p>
        </p:txBody>
      </p:sp>
    </p:spTree>
    <p:extLst>
      <p:ext uri="{BB962C8B-B14F-4D97-AF65-F5344CB8AC3E}">
        <p14:creationId xmlns:p14="http://schemas.microsoft.com/office/powerpoint/2010/main" val="259093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Buffered communication channels between processes</a:t>
            </a:r>
          </a:p>
          <a:p>
            <a:pPr lvl="1"/>
            <a:r>
              <a:rPr lang="en-US" dirty="0"/>
              <a:t>FIFO (basically a queue provided by the OS)</a:t>
            </a:r>
          </a:p>
          <a:p>
            <a:r>
              <a:rPr lang="en-US" dirty="0"/>
              <a:t>Mac/Linux: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ls </a:t>
            </a:r>
            <a:r>
              <a:rPr lang="mr-IN" dirty="0">
                <a:latin typeface="Andale Mono" charset="0"/>
                <a:ea typeface="Andale Mono" charset="0"/>
                <a:cs typeface="Andale Mono" charset="0"/>
              </a:rPr>
              <a:t>–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l | more</a:t>
            </a:r>
          </a:p>
          <a:p>
            <a:r>
              <a:rPr lang="en-US" dirty="0"/>
              <a:t>Windows:</a:t>
            </a: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dir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| more</a:t>
            </a:r>
          </a:p>
          <a:p>
            <a:r>
              <a:rPr lang="en-US" dirty="0"/>
              <a:t>The processes run </a:t>
            </a:r>
            <a:r>
              <a:rPr lang="en-US" i="1" dirty="0"/>
              <a:t>concurrently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44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subprocess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for launching separate processes and getting their results</a:t>
            </a:r>
          </a:p>
          <a:p>
            <a:r>
              <a:rPr lang="en-US" b="1" dirty="0"/>
              <a:t>run				</a:t>
            </a:r>
            <a:r>
              <a:rPr lang="en-US" dirty="0"/>
              <a:t>(just runs; process’s output is written to current </a:t>
            </a:r>
            <a:r>
              <a:rPr lang="en-US" b="1" dirty="0" err="1"/>
              <a:t>stdout</a:t>
            </a:r>
            <a:r>
              <a:rPr lang="en-US" dirty="0"/>
              <a:t>)</a:t>
            </a:r>
            <a:endParaRPr lang="en-US" b="1" dirty="0"/>
          </a:p>
          <a:p>
            <a:r>
              <a:rPr lang="en-US" b="1" dirty="0" err="1"/>
              <a:t>check_output</a:t>
            </a:r>
            <a:r>
              <a:rPr lang="en-US" b="1" dirty="0"/>
              <a:t>	</a:t>
            </a:r>
            <a:r>
              <a:rPr lang="en-US" dirty="0"/>
              <a:t>(returns the bytes the process wrote to </a:t>
            </a:r>
            <a:r>
              <a:rPr lang="en-US" b="1" dirty="0" err="1"/>
              <a:t>stdout</a:t>
            </a:r>
            <a:r>
              <a:rPr lang="en-US" dirty="0"/>
              <a:t>)</a:t>
            </a:r>
            <a:endParaRPr lang="en-US" b="1" dirty="0"/>
          </a:p>
          <a:p>
            <a:r>
              <a:rPr lang="en-US" b="1" dirty="0"/>
              <a:t>call 				</a:t>
            </a:r>
            <a:r>
              <a:rPr lang="en-US" dirty="0"/>
              <a:t>(returns only the process’s return code)</a:t>
            </a:r>
            <a:endParaRPr lang="en-US" b="1" dirty="0"/>
          </a:p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Popen</a:t>
            </a:r>
            <a:r>
              <a:rPr lang="en-US" b="1" dirty="0"/>
              <a:t>			</a:t>
            </a:r>
            <a:r>
              <a:rPr lang="en-US" dirty="0"/>
              <a:t>(explicit pipe construction and communication)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99269" y="5045745"/>
            <a:ext cx="2627453" cy="37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See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subsamples.py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0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C5C9-EA59-CD43-8E8B-2BA37F64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vs. Parallelism</a:t>
            </a:r>
            <a:br>
              <a:rPr lang="en-US" dirty="0"/>
            </a:br>
            <a:r>
              <a:rPr lang="en-US" sz="2000" i="1" dirty="0"/>
              <a:t>Quote from Rob Pike, Co-Inventor of Go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DECA-CC70-7343-9EBF-33DB7A587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“Concurrency is about </a:t>
            </a:r>
            <a:r>
              <a:rPr lang="en-US" b="1" dirty="0"/>
              <a:t>dealing</a:t>
            </a:r>
            <a:r>
              <a:rPr lang="en-US" dirty="0"/>
              <a:t> with lots of things at once.</a:t>
            </a:r>
          </a:p>
          <a:p>
            <a:r>
              <a:rPr lang="en-US" dirty="0"/>
              <a:t>Parallelism is about </a:t>
            </a:r>
            <a:r>
              <a:rPr lang="en-US" b="1" dirty="0"/>
              <a:t>doing</a:t>
            </a:r>
            <a:r>
              <a:rPr lang="en-US" dirty="0"/>
              <a:t> lots of things at once.</a:t>
            </a:r>
          </a:p>
          <a:p>
            <a:r>
              <a:rPr lang="en-US" dirty="0"/>
              <a:t>Not the same, but related.</a:t>
            </a:r>
          </a:p>
          <a:p>
            <a:r>
              <a:rPr lang="en-US" dirty="0"/>
              <a:t>One is about </a:t>
            </a:r>
            <a:r>
              <a:rPr lang="en-US" b="1" dirty="0"/>
              <a:t>structure</a:t>
            </a:r>
            <a:r>
              <a:rPr lang="en-US" dirty="0"/>
              <a:t>, one is about </a:t>
            </a:r>
            <a:r>
              <a:rPr lang="en-US" b="1" dirty="0"/>
              <a:t>execution</a:t>
            </a:r>
            <a:r>
              <a:rPr lang="en-US" dirty="0"/>
              <a:t>.</a:t>
            </a:r>
          </a:p>
          <a:p>
            <a:r>
              <a:rPr lang="en-US" dirty="0"/>
              <a:t>Concurrency provides a way to structure a solution to solve a problem that may (but not necessarily) be parallelizable.”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9128C-4250-EC41-BE9B-01960C2A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2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process</a:t>
            </a:r>
            <a:r>
              <a:rPr lang="en-US" dirty="0"/>
              <a:t> is an executing program</a:t>
            </a:r>
          </a:p>
          <a:p>
            <a:pPr lvl="1"/>
            <a:r>
              <a:rPr lang="en-US" dirty="0"/>
              <a:t>has its own memory</a:t>
            </a:r>
          </a:p>
          <a:p>
            <a:pPr lvl="1"/>
            <a:r>
              <a:rPr lang="en-US" dirty="0"/>
              <a:t>independent of all other processes on the computer</a:t>
            </a:r>
          </a:p>
          <a:p>
            <a:r>
              <a:rPr lang="en-US" dirty="0"/>
              <a:t>A </a:t>
            </a:r>
            <a:r>
              <a:rPr lang="en-US" b="1" dirty="0"/>
              <a:t>thread</a:t>
            </a:r>
            <a:r>
              <a:rPr lang="en-US" dirty="0"/>
              <a:t> is a </a:t>
            </a:r>
            <a:r>
              <a:rPr lang="en-US" i="1" dirty="0"/>
              <a:t>path of execution </a:t>
            </a:r>
            <a:r>
              <a:rPr lang="en-US" dirty="0"/>
              <a:t>within a </a:t>
            </a:r>
            <a:r>
              <a:rPr lang="en-US" i="1" dirty="0"/>
              <a:t>single</a:t>
            </a:r>
            <a:r>
              <a:rPr lang="en-US" dirty="0"/>
              <a:t> </a:t>
            </a:r>
            <a:r>
              <a:rPr lang="en-US" i="1" dirty="0"/>
              <a:t>process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single process </a:t>
            </a:r>
            <a:r>
              <a:rPr lang="en-US" dirty="0"/>
              <a:t>can have </a:t>
            </a:r>
            <a:r>
              <a:rPr lang="en-US" b="1" dirty="0"/>
              <a:t>many threads</a:t>
            </a:r>
          </a:p>
          <a:p>
            <a:pPr lvl="2"/>
            <a:r>
              <a:rPr lang="en-US" dirty="0"/>
              <a:t>all share the same process memory</a:t>
            </a:r>
          </a:p>
          <a:p>
            <a:pPr lvl="2"/>
            <a:r>
              <a:rPr lang="en-US" dirty="0"/>
              <a:t>each thread has its own stack</a:t>
            </a:r>
          </a:p>
          <a:p>
            <a:pPr lvl="1"/>
            <a:r>
              <a:rPr lang="en-US" dirty="0"/>
              <a:t>can lead to very complicated program states!</a:t>
            </a:r>
          </a:p>
          <a:p>
            <a:pPr lvl="1"/>
            <a:r>
              <a:rPr lang="en-US" dirty="0"/>
              <a:t>threads are often more efficient than processes (not so much in Python, though)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8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3569-1BE4-DA4A-A345-4297FBA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62228-9F9C-9647-A89A-E46E9780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Synchronous</a:t>
            </a:r>
          </a:p>
          <a:p>
            <a:pPr lvl="1"/>
            <a:r>
              <a:rPr lang="en-US" b="1" dirty="0"/>
              <a:t>Ordered</a:t>
            </a:r>
            <a:r>
              <a:rPr lang="en-US" dirty="0"/>
              <a:t>; synchronous tasks run in the order they are specified</a:t>
            </a:r>
          </a:p>
          <a:p>
            <a:pPr lvl="1"/>
            <a:r>
              <a:rPr lang="en-US" dirty="0"/>
              <a:t>Must wait for each step to complete before proceeding</a:t>
            </a:r>
          </a:p>
          <a:p>
            <a:r>
              <a:rPr lang="en-US" b="1" dirty="0"/>
              <a:t>Asynchronous</a:t>
            </a:r>
          </a:p>
          <a:p>
            <a:pPr lvl="1"/>
            <a:r>
              <a:rPr lang="en-US" b="1" dirty="0"/>
              <a:t>Unordered</a:t>
            </a:r>
            <a:r>
              <a:rPr lang="en-US" dirty="0"/>
              <a:t>; asynchronous tasks run independently and can complete </a:t>
            </a:r>
            <a:r>
              <a:rPr lang="en-US" i="1" dirty="0"/>
              <a:t>non-deterministically</a:t>
            </a:r>
          </a:p>
          <a:p>
            <a:pPr lvl="1"/>
            <a:r>
              <a:rPr lang="en-US" dirty="0"/>
              <a:t>You don’t have to wait before proceeding with other tasks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DF1CB-E047-9E44-A31F-DDAE0ADA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programs sometimes sit idle, waiting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for an </a:t>
            </a:r>
            <a:r>
              <a:rPr lang="en-US" b="1" dirty="0"/>
              <a:t>I/O task </a:t>
            </a:r>
            <a:r>
              <a:rPr lang="en-US" dirty="0"/>
              <a:t>to complete				(blocking)</a:t>
            </a:r>
          </a:p>
          <a:p>
            <a:pPr lvl="1"/>
            <a:r>
              <a:rPr lang="en-US" dirty="0"/>
              <a:t>for a </a:t>
            </a:r>
            <a:r>
              <a:rPr lang="en-US" b="1" dirty="0"/>
              <a:t>sleep</a:t>
            </a:r>
            <a:r>
              <a:rPr lang="en-US" dirty="0"/>
              <a:t> cycle to expire				(blocking)</a:t>
            </a:r>
          </a:p>
          <a:p>
            <a:pPr lvl="1"/>
            <a:r>
              <a:rPr lang="en-US" dirty="0"/>
              <a:t>for a </a:t>
            </a:r>
            <a:r>
              <a:rPr lang="en-US" b="1" dirty="0"/>
              <a:t>complex computation </a:t>
            </a:r>
            <a:r>
              <a:rPr lang="en-US" dirty="0"/>
              <a:t>to finish		(</a:t>
            </a:r>
            <a:r>
              <a:rPr lang="en-US" b="1" dirty="0"/>
              <a:t>not</a:t>
            </a:r>
            <a:r>
              <a:rPr lang="en-US" dirty="0"/>
              <a:t> blocking)</a:t>
            </a:r>
          </a:p>
          <a:p>
            <a:r>
              <a:rPr lang="en-US" dirty="0"/>
              <a:t>Modern computers have multiple processors/cores</a:t>
            </a:r>
          </a:p>
          <a:p>
            <a:pPr lvl="1"/>
            <a:r>
              <a:rPr lang="en-US" dirty="0"/>
              <a:t>hence the push for </a:t>
            </a:r>
            <a:r>
              <a:rPr lang="en-US" b="1" i="1" dirty="0"/>
              <a:t>parallelism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keep the processors busy </a:t>
            </a:r>
            <a:r>
              <a:rPr lang="en-US" dirty="0"/>
              <a:t>as much as possible</a:t>
            </a:r>
          </a:p>
          <a:p>
            <a:pPr lvl="1"/>
            <a:r>
              <a:rPr lang="en-US" dirty="0"/>
              <a:t>to speed up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2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092132" cy="3416300"/>
          </a:xfrm>
        </p:spPr>
        <p:txBody>
          <a:bodyPr/>
          <a:lstStyle/>
          <a:p>
            <a:r>
              <a:rPr lang="en-US" dirty="0"/>
              <a:t>A program is conceptually composed of </a:t>
            </a:r>
            <a:r>
              <a:rPr lang="en-US" b="1" dirty="0"/>
              <a:t>tasks</a:t>
            </a:r>
          </a:p>
          <a:p>
            <a:pPr lvl="1"/>
            <a:r>
              <a:rPr lang="en-US" dirty="0"/>
              <a:t>often represented as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can execute either in the same thread, a separate </a:t>
            </a:r>
            <a:r>
              <a:rPr lang="en-US" b="1" dirty="0"/>
              <a:t>thread</a:t>
            </a:r>
            <a:r>
              <a:rPr lang="en-US" dirty="0"/>
              <a:t> or a separate </a:t>
            </a:r>
            <a:r>
              <a:rPr lang="en-US" b="1" dirty="0"/>
              <a:t>process</a:t>
            </a:r>
          </a:p>
          <a:p>
            <a:r>
              <a:rPr lang="en-US" dirty="0"/>
              <a:t>Some must execute </a:t>
            </a:r>
            <a:r>
              <a:rPr lang="en-US" i="1" dirty="0"/>
              <a:t>in order</a:t>
            </a:r>
          </a:p>
          <a:p>
            <a:pPr lvl="1"/>
            <a:r>
              <a:rPr lang="en-US" dirty="0"/>
              <a:t>sequential, synchronous</a:t>
            </a:r>
          </a:p>
          <a:p>
            <a:r>
              <a:rPr lang="en-US" dirty="0"/>
              <a:t>Others can be done </a:t>
            </a:r>
            <a:r>
              <a:rPr lang="en-US" i="1" dirty="0"/>
              <a:t>independently</a:t>
            </a:r>
          </a:p>
          <a:p>
            <a:pPr lvl="1"/>
            <a:r>
              <a:rPr lang="en-US" dirty="0"/>
              <a:t>concurrent, asynchronous</a:t>
            </a:r>
          </a:p>
          <a:p>
            <a:r>
              <a:rPr lang="en-US" dirty="0"/>
              <a:t>To achieve concurrency, tasks must be </a:t>
            </a:r>
            <a:r>
              <a:rPr lang="en-US" b="1" i="1" dirty="0"/>
              <a:t>separable</a:t>
            </a:r>
            <a:r>
              <a:rPr lang="en-US" dirty="0"/>
              <a:t> to some degree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349924" y="4132162"/>
            <a:ext cx="2395959" cy="37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</a:t>
            </a:r>
            <a:r>
              <a:rPr lang="en-US" i="1" dirty="0"/>
              <a:t>multiproc0.py</a:t>
            </a:r>
          </a:p>
        </p:txBody>
      </p:sp>
    </p:spTree>
    <p:extLst>
      <p:ext uri="{BB962C8B-B14F-4D97-AF65-F5344CB8AC3E}">
        <p14:creationId xmlns:p14="http://schemas.microsoft.com/office/powerpoint/2010/main" val="1704170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24371</TotalTime>
  <Words>1161</Words>
  <Application>Microsoft Macintosh PowerPoint</Application>
  <PresentationFormat>Widescreen</PresentationFormat>
  <Paragraphs>184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Andale Mono</vt:lpstr>
      <vt:lpstr>Arial</vt:lpstr>
      <vt:lpstr>Calibri</vt:lpstr>
      <vt:lpstr>Century Gothic</vt:lpstr>
      <vt:lpstr>Wingdings 3</vt:lpstr>
      <vt:lpstr>Ion Boardroom</vt:lpstr>
      <vt:lpstr>Concurrency</vt:lpstr>
      <vt:lpstr>Agenda</vt:lpstr>
      <vt:lpstr>Pipes</vt:lpstr>
      <vt:lpstr>The subprocess Module</vt:lpstr>
      <vt:lpstr>Concurrency vs. Parallelism Quote from Rob Pike, Co-Inventor of Go</vt:lpstr>
      <vt:lpstr>Terminology</vt:lpstr>
      <vt:lpstr>Terminology</vt:lpstr>
      <vt:lpstr>Blocking Operations</vt:lpstr>
      <vt:lpstr>Tasks</vt:lpstr>
      <vt:lpstr>Bound to Wait</vt:lpstr>
      <vt:lpstr>The Global Interpreter Lock (GIL)</vt:lpstr>
      <vt:lpstr>Blocking Operations</vt:lpstr>
      <vt:lpstr>Launching Processes Manually</vt:lpstr>
      <vt:lpstr>Reminder!</vt:lpstr>
      <vt:lpstr>The threading Module</vt:lpstr>
      <vt:lpstr>Threads will outperform processes for I/O-bound tasks; vice-versa for CPU-bound tasks</vt:lpstr>
      <vt:lpstr>Inter-Process Communication</vt:lpstr>
      <vt:lpstr>Shared Queues</vt:lpstr>
      <vt:lpstr>Using a Queue with an I/O Bound Thread</vt:lpstr>
      <vt:lpstr>Futures concurrent.futures Module</vt:lpstr>
      <vt:lpstr>Review Exercise 8 Spec</vt:lpstr>
      <vt:lpstr>Cooperative Multitasking</vt:lpstr>
      <vt:lpstr>asyncio Cooperative Multitasking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Chuck Allison</dc:creator>
  <cp:lastModifiedBy>Chuck Allison</cp:lastModifiedBy>
  <cp:revision>546</cp:revision>
  <dcterms:created xsi:type="dcterms:W3CDTF">2017-01-07T20:37:14Z</dcterms:created>
  <dcterms:modified xsi:type="dcterms:W3CDTF">2021-04-22T21:46:53Z</dcterms:modified>
</cp:coreProperties>
</file>