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46" r:id="rId1"/>
  </p:sldMasterIdLst>
  <p:notesMasterIdLst>
    <p:notesMasterId r:id="rId16"/>
  </p:notesMasterIdLst>
  <p:sldIdLst>
    <p:sldId id="256" r:id="rId2"/>
    <p:sldId id="257" r:id="rId3"/>
    <p:sldId id="276" r:id="rId4"/>
    <p:sldId id="277" r:id="rId5"/>
    <p:sldId id="307" r:id="rId6"/>
    <p:sldId id="278" r:id="rId7"/>
    <p:sldId id="268" r:id="rId8"/>
    <p:sldId id="269" r:id="rId9"/>
    <p:sldId id="270" r:id="rId10"/>
    <p:sldId id="274" r:id="rId11"/>
    <p:sldId id="271" r:id="rId12"/>
    <p:sldId id="275" r:id="rId13"/>
    <p:sldId id="273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87F25FE-995E-644D-9EE9-5AFB28254E05}">
          <p14:sldIdLst>
            <p14:sldId id="256"/>
            <p14:sldId id="257"/>
            <p14:sldId id="276"/>
            <p14:sldId id="277"/>
            <p14:sldId id="307"/>
            <p14:sldId id="278"/>
            <p14:sldId id="268"/>
            <p14:sldId id="269"/>
            <p14:sldId id="270"/>
            <p14:sldId id="274"/>
            <p14:sldId id="271"/>
            <p14:sldId id="275"/>
            <p14:sldId id="273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48"/>
  </p:normalViewPr>
  <p:slideViewPr>
    <p:cSldViewPr snapToGrid="0" snapToObjects="1">
      <p:cViewPr varScale="1">
        <p:scale>
          <a:sx n="112" d="100"/>
          <a:sy n="112" d="100"/>
        </p:scale>
        <p:origin x="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E5E07-B2D3-2E4C-9408-91F2AF66CC3A}" type="datetimeFigureOut">
              <a:rPr lang="en-US" smtClean="0"/>
              <a:t>4/15/21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30D39C-41D9-7544-9903-5B9C3B0E4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72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0D39C-41D9-7544-9903-5B9C3B0E48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75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.content to get a byte stream instead of a string. This is for non-text content (images, other binary files…).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0D39C-41D9-7544-9903-5B9C3B0E486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90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80D332AD-2FD2-4B46-B8BF-351823B737C9}" type="datetime1">
              <a:rPr lang="en-US" smtClean="0"/>
              <a:t>4/15/21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8CDD-68C3-E944-BDFE-D9E6A7DB753C}" type="datetime1">
              <a:rPr lang="en-US" smtClean="0"/>
              <a:t>4/15/21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EB1A2-86EF-3C4E-853D-3C3EA79250CF}" type="datetime1">
              <a:rPr lang="en-US" smtClean="0"/>
              <a:t>4/15/21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2F29-1BB8-A743-893C-F32D6DE30912}" type="datetime1">
              <a:rPr lang="en-US" smtClean="0"/>
              <a:t>4/15/21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E954-2DF1-624F-86A1-C5EE6CF703F9}" type="datetime1">
              <a:rPr lang="en-US" smtClean="0"/>
              <a:t>4/15/21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D6408-5A08-4E40-9B74-BAD2D4450E7B}" type="datetime1">
              <a:rPr lang="en-US" smtClean="0"/>
              <a:t>4/15/21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C36F-1222-254A-B327-35CFA63AACC5}" type="datetime1">
              <a:rPr lang="en-US" smtClean="0"/>
              <a:t>4/15/21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6C6D7-34C1-4E4F-BE80-B76AD22F2F0F}" type="datetime1">
              <a:rPr lang="en-US" smtClean="0"/>
              <a:t>4/15/21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DC79-D1B6-2F49-A5D6-589F5580DC1B}" type="datetime1">
              <a:rPr lang="en-US" smtClean="0"/>
              <a:t>4/15/21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53467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3B71-35B9-F747-914A-BAAA473EFBFA}" type="datetime1">
              <a:rPr lang="en-US" smtClean="0"/>
              <a:t>4/15/21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E693-6D44-D547-A4E3-7D3849C285EF}" type="datetime1">
              <a:rPr lang="en-US" smtClean="0"/>
              <a:t>4/15/21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75DD-44D5-8244-BBF2-11F9D3F182CC}" type="datetime1">
              <a:rPr lang="en-US" smtClean="0"/>
              <a:t>4/15/21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CBA88-36CE-CC45-B14A-CD51D55898FB}" type="datetime1">
              <a:rPr lang="en-US" smtClean="0"/>
              <a:t>4/15/21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9019-CC16-4E41-8280-FD2FDE9E8579}" type="datetime1">
              <a:rPr lang="en-US" smtClean="0"/>
              <a:t>4/15/21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B597C-6998-C845-B7A2-3839F307D7D2}" type="datetime1">
              <a:rPr lang="en-US" smtClean="0"/>
              <a:t>4/15/21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B4E9-39A9-EB42-A208-1C53DF029851}" type="datetime1">
              <a:rPr lang="en-US" smtClean="0"/>
              <a:t>4/15/21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62C3D-DD00-AE40-B25D-5342DCE2173C}" type="datetime1">
              <a:rPr lang="en-US" smtClean="0"/>
              <a:t>4/15/21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AF8AD7-9923-B942-A541-7E0C85D218F4}" type="datetime1">
              <a:rPr lang="en-US" smtClean="0"/>
              <a:t>4/15/21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120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  <p:sldLayoutId id="2147483763" r:id="rId17"/>
    <p:sldLayoutId id="2147483764" r:id="rId1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-requests.org/en/master/" TargetMode="Externa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2"/>
            <a:ext cx="8825658" cy="2677648"/>
          </a:xfrm>
        </p:spPr>
        <p:txBody>
          <a:bodyPr/>
          <a:lstStyle/>
          <a:p>
            <a:r>
              <a:rPr lang="en-US" dirty="0"/>
              <a:t>Python and the Web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3270 — Chapter 18</a:t>
            </a:r>
          </a:p>
        </p:txBody>
      </p:sp>
    </p:spTree>
    <p:extLst>
      <p:ext uri="{BB962C8B-B14F-4D97-AF65-F5344CB8AC3E}">
        <p14:creationId xmlns:p14="http://schemas.microsoft.com/office/powerpoint/2010/main" val="64113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Schemes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31717" y="3025208"/>
            <a:ext cx="62117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file</a:t>
            </a:r>
            <a:r>
              <a:rPr lang="en-US" dirty="0">
                <a:solidFill>
                  <a:srgbClr val="222222"/>
                </a:solidFill>
                <a:latin typeface="Lucida Grande" charset="0"/>
              </a:rPr>
              <a:t>, </a:t>
            </a:r>
            <a:r>
              <a:rPr lang="en-US" dirty="0"/>
              <a:t>ftp</a:t>
            </a:r>
            <a:r>
              <a:rPr lang="en-US" dirty="0">
                <a:solidFill>
                  <a:srgbClr val="222222"/>
                </a:solidFill>
                <a:latin typeface="Lucida Grande" charset="0"/>
              </a:rPr>
              <a:t>, </a:t>
            </a:r>
            <a:r>
              <a:rPr lang="en-US" dirty="0"/>
              <a:t>gopher</a:t>
            </a:r>
            <a:r>
              <a:rPr lang="en-US" dirty="0">
                <a:solidFill>
                  <a:srgbClr val="222222"/>
                </a:solidFill>
                <a:latin typeface="Lucida Grande" charset="0"/>
              </a:rPr>
              <a:t>, </a:t>
            </a:r>
            <a:r>
              <a:rPr lang="en-US" dirty="0" err="1"/>
              <a:t>hdl</a:t>
            </a:r>
            <a:r>
              <a:rPr lang="en-US" dirty="0">
                <a:solidFill>
                  <a:srgbClr val="222222"/>
                </a:solidFill>
                <a:latin typeface="Lucida Grande" charset="0"/>
              </a:rPr>
              <a:t>, </a:t>
            </a:r>
            <a:r>
              <a:rPr lang="en-US" dirty="0"/>
              <a:t>http</a:t>
            </a:r>
            <a:r>
              <a:rPr lang="en-US" dirty="0">
                <a:solidFill>
                  <a:srgbClr val="222222"/>
                </a:solidFill>
                <a:latin typeface="Lucida Grande" charset="0"/>
              </a:rPr>
              <a:t>, </a:t>
            </a:r>
            <a:r>
              <a:rPr lang="en-US" dirty="0"/>
              <a:t>https</a:t>
            </a:r>
            <a:r>
              <a:rPr lang="en-US" dirty="0">
                <a:solidFill>
                  <a:srgbClr val="222222"/>
                </a:solidFill>
                <a:latin typeface="Lucida Grande" charset="0"/>
              </a:rPr>
              <a:t>, </a:t>
            </a:r>
            <a:r>
              <a:rPr lang="en-US" dirty="0" err="1"/>
              <a:t>imap</a:t>
            </a:r>
            <a:r>
              <a:rPr lang="en-US" dirty="0">
                <a:solidFill>
                  <a:srgbClr val="222222"/>
                </a:solidFill>
                <a:latin typeface="Lucida Grande" charset="0"/>
              </a:rPr>
              <a:t>, </a:t>
            </a:r>
            <a:r>
              <a:rPr lang="en-US" dirty="0"/>
              <a:t>mailto</a:t>
            </a:r>
            <a:r>
              <a:rPr lang="en-US" dirty="0">
                <a:solidFill>
                  <a:srgbClr val="222222"/>
                </a:solidFill>
                <a:latin typeface="Lucida Grande" charset="0"/>
              </a:rPr>
              <a:t>, </a:t>
            </a:r>
            <a:r>
              <a:rPr lang="en-US" dirty="0"/>
              <a:t>mms</a:t>
            </a:r>
            <a:r>
              <a:rPr lang="en-US" dirty="0">
                <a:solidFill>
                  <a:srgbClr val="222222"/>
                </a:solidFill>
                <a:latin typeface="Lucida Grande" charset="0"/>
              </a:rPr>
              <a:t>, </a:t>
            </a:r>
          </a:p>
          <a:p>
            <a:r>
              <a:rPr lang="en-US" dirty="0"/>
              <a:t>news</a:t>
            </a:r>
            <a:r>
              <a:rPr lang="en-US" dirty="0">
                <a:solidFill>
                  <a:srgbClr val="222222"/>
                </a:solidFill>
                <a:latin typeface="Lucida Grande" charset="0"/>
              </a:rPr>
              <a:t>, </a:t>
            </a:r>
            <a:r>
              <a:rPr lang="en-US" dirty="0"/>
              <a:t>nntp</a:t>
            </a:r>
            <a:r>
              <a:rPr lang="en-US" dirty="0">
                <a:solidFill>
                  <a:srgbClr val="222222"/>
                </a:solidFill>
                <a:latin typeface="Lucida Grande" charset="0"/>
              </a:rPr>
              <a:t>, </a:t>
            </a:r>
            <a:r>
              <a:rPr lang="en-US" dirty="0" err="1"/>
              <a:t>prospero</a:t>
            </a:r>
            <a:r>
              <a:rPr lang="en-US" dirty="0">
                <a:solidFill>
                  <a:srgbClr val="222222"/>
                </a:solidFill>
                <a:latin typeface="Lucida Grande" charset="0"/>
              </a:rPr>
              <a:t>, </a:t>
            </a:r>
            <a:r>
              <a:rPr lang="en-US" dirty="0" err="1"/>
              <a:t>rsync</a:t>
            </a:r>
            <a:r>
              <a:rPr lang="en-US" dirty="0">
                <a:solidFill>
                  <a:srgbClr val="222222"/>
                </a:solidFill>
                <a:latin typeface="Lucida Grande" charset="0"/>
              </a:rPr>
              <a:t>, </a:t>
            </a:r>
            <a:r>
              <a:rPr lang="en-US" dirty="0" err="1"/>
              <a:t>rtsp</a:t>
            </a:r>
            <a:r>
              <a:rPr lang="en-US" dirty="0">
                <a:solidFill>
                  <a:srgbClr val="222222"/>
                </a:solidFill>
                <a:latin typeface="Lucida Grande" charset="0"/>
              </a:rPr>
              <a:t>, </a:t>
            </a:r>
            <a:r>
              <a:rPr lang="en-US" dirty="0" err="1"/>
              <a:t>rtspu</a:t>
            </a:r>
            <a:r>
              <a:rPr lang="en-US" dirty="0">
                <a:solidFill>
                  <a:srgbClr val="222222"/>
                </a:solidFill>
                <a:latin typeface="Lucida Grande" charset="0"/>
              </a:rPr>
              <a:t>, </a:t>
            </a:r>
            <a:r>
              <a:rPr lang="en-US" dirty="0" err="1"/>
              <a:t>sftp</a:t>
            </a:r>
            <a:r>
              <a:rPr lang="en-US" dirty="0">
                <a:solidFill>
                  <a:srgbClr val="222222"/>
                </a:solidFill>
                <a:latin typeface="Lucida Grande" charset="0"/>
              </a:rPr>
              <a:t>, </a:t>
            </a:r>
            <a:r>
              <a:rPr lang="en-US" dirty="0" err="1"/>
              <a:t>shttp</a:t>
            </a:r>
            <a:r>
              <a:rPr lang="en-US" dirty="0">
                <a:solidFill>
                  <a:srgbClr val="222222"/>
                </a:solidFill>
                <a:latin typeface="Lucida Grande" charset="0"/>
              </a:rPr>
              <a:t>, </a:t>
            </a:r>
            <a:r>
              <a:rPr lang="en-US" dirty="0" err="1"/>
              <a:t>sip</a:t>
            </a:r>
            <a:r>
              <a:rPr lang="en-US" dirty="0" err="1">
                <a:solidFill>
                  <a:srgbClr val="222222"/>
                </a:solidFill>
                <a:latin typeface="Lucida Grande" charset="0"/>
              </a:rPr>
              <a:t>,</a:t>
            </a:r>
            <a:r>
              <a:rPr lang="en-US" dirty="0" err="1"/>
              <a:t>sips</a:t>
            </a:r>
            <a:r>
              <a:rPr lang="en-US" dirty="0">
                <a:solidFill>
                  <a:srgbClr val="222222"/>
                </a:solidFill>
                <a:latin typeface="Lucida Grande" charset="0"/>
              </a:rPr>
              <a:t>, </a:t>
            </a:r>
            <a:r>
              <a:rPr lang="en-US" dirty="0" err="1"/>
              <a:t>snews</a:t>
            </a:r>
            <a:r>
              <a:rPr lang="en-US" dirty="0">
                <a:solidFill>
                  <a:srgbClr val="222222"/>
                </a:solidFill>
                <a:latin typeface="Lucida Grande" charset="0"/>
              </a:rPr>
              <a:t>, </a:t>
            </a:r>
            <a:r>
              <a:rPr lang="en-US" dirty="0" err="1"/>
              <a:t>svn</a:t>
            </a:r>
            <a:r>
              <a:rPr lang="en-US" dirty="0">
                <a:solidFill>
                  <a:srgbClr val="222222"/>
                </a:solidFill>
                <a:latin typeface="Lucida Grande" charset="0"/>
              </a:rPr>
              <a:t>, </a:t>
            </a:r>
            <a:r>
              <a:rPr lang="en-US" dirty="0" err="1"/>
              <a:t>svn+ssh</a:t>
            </a:r>
            <a:r>
              <a:rPr lang="en-US" dirty="0">
                <a:solidFill>
                  <a:srgbClr val="222222"/>
                </a:solidFill>
                <a:latin typeface="Lucida Grande" charset="0"/>
              </a:rPr>
              <a:t>, </a:t>
            </a:r>
            <a:r>
              <a:rPr lang="en-US" dirty="0"/>
              <a:t>telnet</a:t>
            </a:r>
            <a:r>
              <a:rPr lang="en-US" dirty="0">
                <a:solidFill>
                  <a:srgbClr val="222222"/>
                </a:solidFill>
                <a:latin typeface="Lucida Grande" charset="0"/>
              </a:rPr>
              <a:t>, </a:t>
            </a:r>
            <a:r>
              <a:rPr lang="en-US" dirty="0" err="1"/>
              <a:t>wais</a:t>
            </a:r>
            <a:r>
              <a:rPr lang="en-US" dirty="0">
                <a:solidFill>
                  <a:srgbClr val="222222"/>
                </a:solidFill>
                <a:latin typeface="Lucida Grande" charset="0"/>
              </a:rPr>
              <a:t>, </a:t>
            </a:r>
            <a:r>
              <a:rPr lang="en-US" dirty="0" err="1"/>
              <a:t>ws</a:t>
            </a:r>
            <a:r>
              <a:rPr lang="en-US" dirty="0">
                <a:solidFill>
                  <a:srgbClr val="222222"/>
                </a:solidFill>
                <a:latin typeface="Lucida Grande" charset="0"/>
              </a:rPr>
              <a:t>, </a:t>
            </a:r>
            <a:r>
              <a:rPr lang="en-US" dirty="0" err="1"/>
              <a:t>wss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274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urllib.request.urlopen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9676" y="2663547"/>
            <a:ext cx="1061398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&gt;&gt;&gt; </a:t>
            </a:r>
            <a:r>
              <a:rPr lang="en-US" sz="16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urllib.request.</a:t>
            </a:r>
            <a:r>
              <a:rPr lang="en-US" sz="1600" b="1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urlopen</a:t>
            </a:r>
            <a:r>
              <a:rPr lang="en-US" sz="16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('http://</a:t>
            </a:r>
            <a:r>
              <a:rPr lang="en-US" sz="16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freshsources.com</a:t>
            </a:r>
            <a:r>
              <a:rPr lang="en-US" sz="16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/page1.html')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http.client.HTTPResponse</a:t>
            </a:r>
            <a:r>
              <a:rPr lang="en-US" sz="16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 object at 0x1031685f8&gt;</a:t>
            </a:r>
          </a:p>
          <a:p>
            <a:endParaRPr lang="en-US" sz="1600" dirty="0">
              <a:solidFill>
                <a:srgbClr val="000000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&gt;&gt;&gt; _.</a:t>
            </a:r>
            <a:r>
              <a:rPr lang="en-US" sz="1600" b="1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read</a:t>
            </a:r>
            <a:r>
              <a:rPr lang="en-US" sz="16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().</a:t>
            </a:r>
            <a:r>
              <a:rPr lang="en-US" sz="1600" b="1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decode</a:t>
            </a:r>
            <a:r>
              <a:rPr lang="en-US" sz="16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'&lt;html&gt;\n&lt;body&gt;\n\t&lt;h1&gt;Page 1&lt;/h1&gt;\n\</a:t>
            </a:r>
            <a:r>
              <a:rPr lang="en-US" sz="16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tThis</a:t>
            </a:r>
            <a:r>
              <a:rPr lang="en-US" sz="16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 is Page 1 of the set of test pages for Assignment 7 of CS 339R (Python).\n\</a:t>
            </a:r>
            <a:r>
              <a:rPr lang="en-US" sz="16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tThere</a:t>
            </a:r>
            <a:r>
              <a:rPr lang="en-US" sz="16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 are five such pages in this assignment. \n\</a:t>
            </a:r>
            <a:r>
              <a:rPr lang="en-US" sz="16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tHere</a:t>
            </a:r>
            <a:r>
              <a:rPr lang="en-US" sz="16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 is a link to &lt;a </a:t>
            </a:r>
            <a:r>
              <a:rPr lang="en-US" sz="16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href</a:t>
            </a:r>
            <a:r>
              <a:rPr lang="en-US" sz="16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="http://</a:t>
            </a:r>
            <a:r>
              <a:rPr lang="en-US" sz="16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freshsources.com</a:t>
            </a:r>
            <a:r>
              <a:rPr lang="en-US" sz="16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/page2.html"&gt;Page 2&lt;/a&gt;.\n\t&lt;p&gt;\n\</a:t>
            </a:r>
            <a:r>
              <a:rPr lang="en-US" sz="16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tEach</a:t>
            </a:r>
            <a:r>
              <a:rPr lang="en-US" sz="16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 page has links to other pages. The goal is to find words in the most\n\</a:t>
            </a:r>
            <a:r>
              <a:rPr lang="en-US" sz="16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t"popular</a:t>
            </a:r>
            <a:r>
              <a:rPr lang="en-US" sz="16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" pages. (Whatever than means :-).\n\t&lt;p&gt;\n\</a:t>
            </a:r>
            <a:r>
              <a:rPr lang="en-US" sz="16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tAs</a:t>
            </a:r>
            <a:r>
              <a:rPr lang="en-US" sz="16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 discussed in class, the regular expressions at the end of re1.py are\n\</a:t>
            </a:r>
            <a:r>
              <a:rPr lang="en-US" sz="16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tvery</a:t>
            </a:r>
            <a:r>
              <a:rPr lang="en-US" sz="16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 helpful. Keep in mind that there may be spaces around &lt;</a:t>
            </a:r>
            <a:r>
              <a:rPr lang="en-US" sz="16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em</a:t>
            </a:r>
            <a:r>
              <a:rPr lang="en-US" sz="16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&gt;</a:t>
            </a:r>
            <a:r>
              <a:rPr lang="en-US" sz="16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href</a:t>
            </a:r>
            <a:r>
              <a:rPr lang="en-US" sz="16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&lt;/</a:t>
            </a:r>
            <a:r>
              <a:rPr lang="en-US" sz="16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em</a:t>
            </a:r>
            <a:r>
              <a:rPr lang="en-US" sz="16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&gt;, \n\</a:t>
            </a:r>
            <a:r>
              <a:rPr lang="en-US" sz="16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tand</a:t>
            </a:r>
            <a:r>
              <a:rPr lang="en-US" sz="16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 also that the &lt;</a:t>
            </a:r>
            <a:r>
              <a:rPr lang="en-US" sz="16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em</a:t>
            </a:r>
            <a:r>
              <a:rPr lang="en-US" sz="16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&gt;</a:t>
            </a:r>
            <a:r>
              <a:rPr lang="en-US" sz="16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href</a:t>
            </a:r>
            <a:r>
              <a:rPr lang="en-US" sz="16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&lt;/</a:t>
            </a:r>
            <a:r>
              <a:rPr lang="en-US" sz="16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em</a:t>
            </a:r>
            <a:r>
              <a:rPr lang="en-US" sz="16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&gt; field may not be the first field in an \n\t&lt;</a:t>
            </a:r>
            <a:r>
              <a:rPr lang="en-US" sz="16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em</a:t>
            </a:r>
            <a:r>
              <a:rPr lang="en-US" sz="16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&gt;&amp;</a:t>
            </a:r>
            <a:r>
              <a:rPr lang="en-US" sz="16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lt;a</a:t>
            </a:r>
            <a:r>
              <a:rPr lang="en-US" sz="16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 ...&amp;</a:t>
            </a:r>
            <a:r>
              <a:rPr lang="en-US" sz="16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gt</a:t>
            </a:r>
            <a:r>
              <a:rPr lang="en-US" sz="16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;&lt;/</a:t>
            </a:r>
            <a:r>
              <a:rPr lang="en-US" sz="16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em</a:t>
            </a:r>
            <a:r>
              <a:rPr lang="en-US" sz="16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&gt; tag.\n\t&lt;p&gt;\n\</a:t>
            </a:r>
            <a:r>
              <a:rPr lang="en-US" sz="16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tHere</a:t>
            </a:r>
            <a:r>
              <a:rPr lang="en-US" sz="16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 is link to &lt;a </a:t>
            </a:r>
            <a:r>
              <a:rPr lang="en-US" sz="16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href</a:t>
            </a:r>
            <a:r>
              <a:rPr lang="en-US" sz="16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="http://</a:t>
            </a:r>
            <a:r>
              <a:rPr lang="en-US" sz="16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freshsources.com</a:t>
            </a:r>
            <a:r>
              <a:rPr lang="en-US" sz="16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/page5.html"&gt;Page 5&lt;/a&gt;.\n&lt;/body&gt;\n&lt;/html&gt;'</a:t>
            </a:r>
            <a:endParaRPr lang="en-US" sz="1600" dirty="0">
              <a:solidFill>
                <a:srgbClr val="000000"/>
              </a:solidFill>
              <a:effectLst/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319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print(_.read().decode())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2187" y="2143877"/>
            <a:ext cx="1059855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&lt;html&gt;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&lt;body&gt;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	&lt;h1&gt;Page 1&lt;/h1&gt;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	This is Page 1 of the set of test pages for Assignment 7 of CS 339R (Python).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	There are five such pages in this assignment. 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	Here is a link to &lt;a </a:t>
            </a:r>
            <a:r>
              <a:rPr lang="en-US" sz="1400" dirty="0" err="1">
                <a:solidFill>
                  <a:srgbClr val="000000"/>
                </a:solidFill>
                <a:latin typeface="Andale Mono" panose="020B0509000000000004" pitchFamily="49" charset="0"/>
              </a:rPr>
              <a:t>href</a:t>
            </a:r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="http://</a:t>
            </a:r>
            <a:r>
              <a:rPr lang="en-US" sz="1400" dirty="0" err="1">
                <a:solidFill>
                  <a:srgbClr val="000000"/>
                </a:solidFill>
                <a:latin typeface="Andale Mono" panose="020B0509000000000004" pitchFamily="49" charset="0"/>
              </a:rPr>
              <a:t>freshsources.com</a:t>
            </a:r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/page2.html"&gt;Page 2&lt;/a&gt;.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	&lt;p&gt;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	Each page has links to other pages. The goal is to find words in the most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	"popular" pages. (Whatever than means :-).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	&lt;p&gt;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	As discussed in class, the regular expressions at the end of re1.py are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	very helpful. Keep in mind that there may be spaces around &lt;</a:t>
            </a:r>
            <a:r>
              <a:rPr lang="en-US" sz="1400" dirty="0" err="1">
                <a:solidFill>
                  <a:srgbClr val="000000"/>
                </a:solidFill>
                <a:latin typeface="Andale Mono" panose="020B0509000000000004" pitchFamily="49" charset="0"/>
              </a:rPr>
              <a:t>em</a:t>
            </a:r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Andale Mono" panose="020B0509000000000004" pitchFamily="49" charset="0"/>
              </a:rPr>
              <a:t>href</a:t>
            </a:r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&lt;/</a:t>
            </a:r>
            <a:r>
              <a:rPr lang="en-US" sz="1400" dirty="0" err="1">
                <a:solidFill>
                  <a:srgbClr val="000000"/>
                </a:solidFill>
                <a:latin typeface="Andale Mono" panose="020B0509000000000004" pitchFamily="49" charset="0"/>
              </a:rPr>
              <a:t>em</a:t>
            </a:r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&gt;, 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	and also that the &lt;</a:t>
            </a:r>
            <a:r>
              <a:rPr lang="en-US" sz="1400" dirty="0" err="1">
                <a:solidFill>
                  <a:srgbClr val="000000"/>
                </a:solidFill>
                <a:latin typeface="Andale Mono" panose="020B0509000000000004" pitchFamily="49" charset="0"/>
              </a:rPr>
              <a:t>em</a:t>
            </a:r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Andale Mono" panose="020B0509000000000004" pitchFamily="49" charset="0"/>
              </a:rPr>
              <a:t>href</a:t>
            </a:r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&lt;/</a:t>
            </a:r>
            <a:r>
              <a:rPr lang="en-US" sz="1400" dirty="0" err="1">
                <a:solidFill>
                  <a:srgbClr val="000000"/>
                </a:solidFill>
                <a:latin typeface="Andale Mono" panose="020B0509000000000004" pitchFamily="49" charset="0"/>
              </a:rPr>
              <a:t>em</a:t>
            </a:r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&gt; field may not be the first field in an 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	&lt;</a:t>
            </a:r>
            <a:r>
              <a:rPr lang="en-US" sz="1400" dirty="0" err="1">
                <a:solidFill>
                  <a:srgbClr val="000000"/>
                </a:solidFill>
                <a:latin typeface="Andale Mono" panose="020B0509000000000004" pitchFamily="49" charset="0"/>
              </a:rPr>
              <a:t>em</a:t>
            </a:r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&gt;&amp;</a:t>
            </a:r>
            <a:r>
              <a:rPr lang="en-US" sz="1400" dirty="0" err="1">
                <a:solidFill>
                  <a:srgbClr val="000000"/>
                </a:solidFill>
                <a:latin typeface="Andale Mono" panose="020B0509000000000004" pitchFamily="49" charset="0"/>
              </a:rPr>
              <a:t>lt;a</a:t>
            </a:r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 ...&amp;</a:t>
            </a:r>
            <a:r>
              <a:rPr lang="en-US" sz="1400" dirty="0" err="1">
                <a:solidFill>
                  <a:srgbClr val="000000"/>
                </a:solidFill>
                <a:latin typeface="Andale Mono" panose="020B0509000000000004" pitchFamily="49" charset="0"/>
              </a:rPr>
              <a:t>gt</a:t>
            </a:r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;&lt;/</a:t>
            </a:r>
            <a:r>
              <a:rPr lang="en-US" sz="1400" dirty="0" err="1">
                <a:solidFill>
                  <a:srgbClr val="000000"/>
                </a:solidFill>
                <a:latin typeface="Andale Mono" panose="020B0509000000000004" pitchFamily="49" charset="0"/>
              </a:rPr>
              <a:t>em</a:t>
            </a:r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&gt; tag.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	&lt;p&gt;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	Here is link to &lt;a </a:t>
            </a:r>
            <a:r>
              <a:rPr lang="en-US" sz="1400" dirty="0" err="1">
                <a:solidFill>
                  <a:srgbClr val="000000"/>
                </a:solidFill>
                <a:latin typeface="Andale Mono" panose="020B0509000000000004" pitchFamily="49" charset="0"/>
              </a:rPr>
              <a:t>href</a:t>
            </a:r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="http://</a:t>
            </a:r>
            <a:r>
              <a:rPr lang="en-US" sz="1400" dirty="0" err="1">
                <a:solidFill>
                  <a:srgbClr val="000000"/>
                </a:solidFill>
                <a:latin typeface="Andale Mono" panose="020B0509000000000004" pitchFamily="49" charset="0"/>
              </a:rPr>
              <a:t>freshsources.com</a:t>
            </a:r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/page5.html"&gt;Page 5&lt;/a&gt;.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&lt;/body&gt;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&lt;/html&gt;</a:t>
            </a:r>
            <a:endParaRPr lang="en-US" sz="1400" dirty="0">
              <a:solidFill>
                <a:srgbClr val="000000"/>
              </a:solidFill>
              <a:effectLst/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617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requests</a:t>
            </a:r>
            <a:r>
              <a:rPr lang="en-US" dirty="0"/>
              <a:t> Module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Installation: </a:t>
            </a:r>
            <a:r>
              <a:rPr lang="en-US" b="1" dirty="0">
                <a:latin typeface="Andale Mono" charset="0"/>
                <a:ea typeface="Andale Mono" charset="0"/>
                <a:cs typeface="Andale Mono" charset="0"/>
              </a:rPr>
              <a:t>$ pip install requests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54954" y="3206563"/>
            <a:ext cx="1055862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&gt;&gt;&gt; import </a:t>
            </a:r>
            <a:r>
              <a:rPr lang="en-US" sz="1400" b="1" dirty="0">
                <a:latin typeface="Andale Mono" charset="0"/>
                <a:ea typeface="Andale Mono" charset="0"/>
                <a:cs typeface="Andale Mono" charset="0"/>
              </a:rPr>
              <a:t>requests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&gt;&gt;&gt; r = </a:t>
            </a:r>
            <a:r>
              <a:rPr lang="en-US" sz="14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requests.</a:t>
            </a:r>
            <a:r>
              <a:rPr lang="en-US" sz="1400" b="1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('http://</a:t>
            </a:r>
            <a:r>
              <a:rPr lang="en-US" sz="14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freshsources.com</a:t>
            </a:r>
            <a:r>
              <a:rPr lang="en-US" sz="14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/page1.html', headers={"</a:t>
            </a:r>
            <a:r>
              <a:rPr lang="en-US" sz="14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User-Agent":"XY</a:t>
            </a:r>
            <a:r>
              <a:rPr lang="en-US" sz="14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"})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&gt;&gt;&gt; r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&lt;Response [200]&gt;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r.</a:t>
            </a:r>
            <a:r>
              <a:rPr lang="en-US" sz="1400" b="1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text</a:t>
            </a:r>
            <a:endParaRPr lang="en-US" sz="1400" b="1" dirty="0">
              <a:solidFill>
                <a:srgbClr val="000000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'&lt;html&gt;\n&lt;body&gt;\n\t&lt;h1&gt;Page 1&lt;/h1&gt;\n\</a:t>
            </a:r>
            <a:r>
              <a:rPr lang="en-US" sz="14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tThis</a:t>
            </a:r>
            <a:r>
              <a:rPr lang="en-US" sz="14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 is Page 1 of the set of test pages for Assignment 7 of CS 339R (Python).\n\</a:t>
            </a:r>
            <a:r>
              <a:rPr lang="en-US" sz="14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tThere</a:t>
            </a:r>
            <a:r>
              <a:rPr lang="en-US" sz="14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 are five such pages in this assignment. \n\</a:t>
            </a:r>
            <a:r>
              <a:rPr lang="en-US" sz="14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tHere</a:t>
            </a:r>
            <a:r>
              <a:rPr lang="en-US" sz="14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 is a link to &lt;a </a:t>
            </a:r>
            <a:r>
              <a:rPr lang="en-US" sz="14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href</a:t>
            </a:r>
            <a:r>
              <a:rPr lang="en-US" sz="14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="http://</a:t>
            </a:r>
            <a:r>
              <a:rPr lang="en-US" sz="14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freshsources.com</a:t>
            </a:r>
            <a:r>
              <a:rPr lang="en-US" sz="14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/page2.html"&gt;Page 2&lt;/a&gt;.\n\t&lt;p&gt;\n\</a:t>
            </a:r>
            <a:r>
              <a:rPr lang="en-US" sz="14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tEach</a:t>
            </a:r>
            <a:r>
              <a:rPr lang="en-US" sz="14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 page has links to other pages. The goal is to find words in the most\n\</a:t>
            </a:r>
            <a:r>
              <a:rPr lang="en-US" sz="14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t"popular</a:t>
            </a:r>
            <a:r>
              <a:rPr lang="en-US" sz="14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" pages. (Whatever than means :-).\n\t&lt;p&gt;\n\</a:t>
            </a:r>
            <a:r>
              <a:rPr lang="en-US" sz="14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tAs</a:t>
            </a:r>
            <a:r>
              <a:rPr lang="en-US" sz="14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 discussed in class, the regular expressions at the end of re1.py are\n\</a:t>
            </a:r>
            <a:r>
              <a:rPr lang="en-US" sz="14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tvery</a:t>
            </a:r>
            <a:r>
              <a:rPr lang="en-US" sz="14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 helpful. Keep in mind that there may be spaces around &lt;</a:t>
            </a:r>
            <a:r>
              <a:rPr lang="en-US" sz="14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em</a:t>
            </a:r>
            <a:r>
              <a:rPr lang="en-US" sz="14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href</a:t>
            </a:r>
            <a:r>
              <a:rPr lang="en-US" sz="14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&lt;/</a:t>
            </a:r>
            <a:r>
              <a:rPr lang="en-US" sz="14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em</a:t>
            </a:r>
            <a:r>
              <a:rPr lang="en-US" sz="14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&gt;, \n\</a:t>
            </a:r>
            <a:r>
              <a:rPr lang="en-US" sz="14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tand</a:t>
            </a:r>
            <a:r>
              <a:rPr lang="en-US" sz="14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 also </a:t>
            </a:r>
            <a:r>
              <a:rPr lang="en-US" sz="140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that the  ... &amp;</a:t>
            </a:r>
            <a:r>
              <a:rPr lang="en-US" sz="14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gt</a:t>
            </a:r>
            <a:r>
              <a:rPr lang="en-US" sz="14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;&lt;/</a:t>
            </a:r>
            <a:r>
              <a:rPr lang="en-US" sz="14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em</a:t>
            </a:r>
            <a:r>
              <a:rPr lang="en-US" sz="14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&gt; tag.\n\t&lt;p&gt;\n\</a:t>
            </a:r>
            <a:r>
              <a:rPr lang="en-US" sz="14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tHere</a:t>
            </a:r>
            <a:r>
              <a:rPr lang="en-US" sz="14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 is link to &lt;a </a:t>
            </a:r>
            <a:r>
              <a:rPr lang="en-US" sz="14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href</a:t>
            </a:r>
            <a:r>
              <a:rPr lang="en-US" sz="14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="http://</a:t>
            </a:r>
            <a:r>
              <a:rPr lang="en-US" sz="14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freshsources.com</a:t>
            </a:r>
            <a:r>
              <a:rPr lang="en-US" sz="14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/page5.html"&gt;Page 5&lt;/a&gt;.\n&lt;/body&gt;\n&lt;/html&gt;'</a:t>
            </a:r>
            <a:endParaRPr lang="en-US" sz="1400" dirty="0">
              <a:solidFill>
                <a:srgbClr val="000000"/>
              </a:solidFill>
              <a:effectLst/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46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Exercise </a:t>
            </a:r>
            <a:r>
              <a:rPr lang="en-US" dirty="0"/>
              <a:t>7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build a simple search engine</a:t>
            </a:r>
          </a:p>
          <a:p>
            <a:r>
              <a:rPr lang="en-US" dirty="0"/>
              <a:t>First read the page </a:t>
            </a:r>
            <a:r>
              <a:rPr lang="en-US" b="1" dirty="0"/>
              <a:t>contents</a:t>
            </a:r>
            <a:r>
              <a:rPr lang="en-US" dirty="0"/>
              <a:t> (html)</a:t>
            </a:r>
          </a:p>
          <a:p>
            <a:r>
              <a:rPr lang="en-US" dirty="0"/>
              <a:t>Extract </a:t>
            </a:r>
            <a:r>
              <a:rPr lang="en-US" b="1" dirty="0"/>
              <a:t>links</a:t>
            </a:r>
            <a:r>
              <a:rPr lang="en-US" dirty="0"/>
              <a:t>: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&lt;a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href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=“</a:t>
            </a:r>
            <a:r>
              <a:rPr lang="mr-IN" dirty="0">
                <a:latin typeface="Andale Mono" charset="0"/>
                <a:ea typeface="Andale Mono" charset="0"/>
                <a:cs typeface="Andale Mono" charset="0"/>
              </a:rPr>
              <a:t>…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”&gt;</a:t>
            </a:r>
          </a:p>
          <a:p>
            <a:r>
              <a:rPr lang="en-US" dirty="0"/>
              <a:t>Build a </a:t>
            </a:r>
            <a:r>
              <a:rPr lang="en-US" b="1" dirty="0"/>
              <a:t>dictionary</a:t>
            </a:r>
            <a:r>
              <a:rPr lang="en-US" dirty="0"/>
              <a:t> (graph) of how pages refer to each other</a:t>
            </a:r>
          </a:p>
          <a:p>
            <a:r>
              <a:rPr lang="en-US" b="1" dirty="0"/>
              <a:t>Rank</a:t>
            </a:r>
            <a:r>
              <a:rPr lang="en-US" dirty="0"/>
              <a:t> them by which pages get linked to most</a:t>
            </a:r>
          </a:p>
          <a:p>
            <a:r>
              <a:rPr lang="en-US" dirty="0"/>
              <a:t>(see spec)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401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Email in Python</a:t>
            </a:r>
          </a:p>
          <a:p>
            <a:r>
              <a:rPr lang="en-US" b="1" dirty="0" err="1"/>
              <a:t>urllib</a:t>
            </a:r>
            <a:r>
              <a:rPr lang="en-US" dirty="0"/>
              <a:t> and </a:t>
            </a:r>
            <a:r>
              <a:rPr lang="en-US" b="1" dirty="0"/>
              <a:t>requests</a:t>
            </a:r>
          </a:p>
          <a:p>
            <a:pPr lvl="1"/>
            <a:r>
              <a:rPr lang="en-US" dirty="0"/>
              <a:t>We’ll implement a simple search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924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0AAE2-6271-D44F-BC5B-EED22305D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and E-Mail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260E9-1BF1-344B-AC3F-9114E2B95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Sending email is easy</a:t>
            </a:r>
          </a:p>
          <a:p>
            <a:pPr lvl="1"/>
            <a:r>
              <a:rPr lang="en-US" b="1" dirty="0" err="1"/>
              <a:t>email.message.EmailMessage</a:t>
            </a:r>
            <a:r>
              <a:rPr lang="en-US" dirty="0"/>
              <a:t> class</a:t>
            </a:r>
          </a:p>
          <a:p>
            <a:pPr lvl="1"/>
            <a:r>
              <a:rPr lang="en-US" b="1" dirty="0" err="1"/>
              <a:t>smtplib</a:t>
            </a:r>
            <a:r>
              <a:rPr lang="en-US" dirty="0"/>
              <a:t> module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CE061-81E6-DD46-9EFD-18F203512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681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828DF-4B31-4444-A06B-B01850429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D02509-DB75-314E-BD65-D48296AB1502}"/>
              </a:ext>
            </a:extLst>
          </p:cNvPr>
          <p:cNvSpPr/>
          <p:nvPr/>
        </p:nvSpPr>
        <p:spPr>
          <a:xfrm>
            <a:off x="1165411" y="1267811"/>
            <a:ext cx="776343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Andale Mono" panose="020B0509000000000004" pitchFamily="49" charset="0"/>
              </a:rPr>
              <a:t>import </a:t>
            </a:r>
            <a:r>
              <a:rPr lang="en-US" b="1" dirty="0" err="1">
                <a:solidFill>
                  <a:srgbClr val="0000FF"/>
                </a:solidFill>
                <a:latin typeface="Andale Mono" panose="020B0509000000000004" pitchFamily="49" charset="0"/>
              </a:rPr>
              <a:t>smtplib</a:t>
            </a:r>
            <a:endParaRPr lang="en-US" b="1" dirty="0">
              <a:solidFill>
                <a:srgbClr val="0000FF"/>
              </a:solidFill>
              <a:latin typeface="Andale Mono" panose="020B0509000000000004" pitchFamily="49" charset="0"/>
            </a:endParaRPr>
          </a:p>
          <a:p>
            <a:r>
              <a:rPr lang="en-US" b="1" dirty="0">
                <a:solidFill>
                  <a:srgbClr val="008000"/>
                </a:solidFill>
                <a:latin typeface="Andale Mono" panose="020B0509000000000004" pitchFamily="49" charset="0"/>
              </a:rPr>
              <a:t>from </a:t>
            </a:r>
            <a:r>
              <a:rPr lang="en-US" b="1" dirty="0" err="1">
                <a:solidFill>
                  <a:srgbClr val="0000FF"/>
                </a:solidFill>
                <a:latin typeface="Andale Mono" panose="020B0509000000000004" pitchFamily="49" charset="0"/>
              </a:rPr>
              <a:t>email.message</a:t>
            </a:r>
            <a:r>
              <a:rPr lang="en-US" b="1" dirty="0">
                <a:solidFill>
                  <a:srgbClr val="0000FF"/>
                </a:solidFill>
                <a:latin typeface="Andale Mono" panose="020B05090000000000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Andale Mono" panose="020B0509000000000004" pitchFamily="49" charset="0"/>
              </a:rPr>
              <a:t>import </a:t>
            </a:r>
            <a:r>
              <a:rPr lang="en-US" b="1" dirty="0" err="1">
                <a:solidFill>
                  <a:srgbClr val="008000"/>
                </a:solidFill>
                <a:latin typeface="Andale Mono" panose="020B0509000000000004" pitchFamily="49" charset="0"/>
              </a:rPr>
              <a:t>EmailMessage</a:t>
            </a:r>
            <a:endParaRPr lang="en-US" b="1" dirty="0">
              <a:solidFill>
                <a:srgbClr val="008000"/>
              </a:solidFill>
              <a:latin typeface="Andale Mono" panose="020B0509000000000004" pitchFamily="49" charset="0"/>
            </a:endParaRPr>
          </a:p>
          <a:p>
            <a:endParaRPr lang="en-US" dirty="0">
              <a:latin typeface="Andale Mono" panose="020B0509000000000004" pitchFamily="49" charset="0"/>
            </a:endParaRPr>
          </a:p>
          <a:p>
            <a:r>
              <a:rPr lang="en-US" i="1" dirty="0">
                <a:solidFill>
                  <a:srgbClr val="408080"/>
                </a:solidFill>
                <a:latin typeface="Andale Mono" panose="020B0509000000000004" pitchFamily="49" charset="0"/>
              </a:rPr>
              <a:t># Open SMTP connection</a:t>
            </a:r>
          </a:p>
          <a:p>
            <a:r>
              <a:rPr lang="en-US" dirty="0">
                <a:latin typeface="Andale Mono" panose="020B0509000000000004" pitchFamily="49" charset="0"/>
              </a:rPr>
              <a:t>s </a:t>
            </a:r>
            <a:r>
              <a:rPr lang="en-US" dirty="0">
                <a:solidFill>
                  <a:srgbClr val="666666"/>
                </a:solidFill>
                <a:latin typeface="Andale Mono" panose="020B0509000000000004" pitchFamily="49" charset="0"/>
              </a:rPr>
              <a:t>= </a:t>
            </a:r>
            <a:r>
              <a:rPr lang="en-US" dirty="0" err="1">
                <a:solidFill>
                  <a:srgbClr val="666666"/>
                </a:solidFill>
                <a:latin typeface="Andale Mono" panose="020B0509000000000004" pitchFamily="49" charset="0"/>
              </a:rPr>
              <a:t>smtplib.SMTP_SSL</a:t>
            </a:r>
            <a:r>
              <a:rPr lang="en-US" dirty="0">
                <a:solidFill>
                  <a:srgbClr val="666666"/>
                </a:solidFill>
                <a:latin typeface="Andale Mono" panose="020B0509000000000004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latin typeface="Andale Mono" panose="020B0509000000000004" pitchFamily="49" charset="0"/>
              </a:rPr>
              <a:t>'smtp.gmail.com',</a:t>
            </a:r>
            <a:r>
              <a:rPr lang="en-US" dirty="0">
                <a:solidFill>
                  <a:srgbClr val="666666"/>
                </a:solidFill>
                <a:latin typeface="Andale Mono" panose="020B0509000000000004" pitchFamily="49" charset="0"/>
              </a:rPr>
              <a:t>465)</a:t>
            </a:r>
          </a:p>
          <a:p>
            <a:r>
              <a:rPr lang="en-US" dirty="0" err="1">
                <a:latin typeface="Andale Mono" panose="020B0509000000000004" pitchFamily="49" charset="0"/>
              </a:rPr>
              <a:t>s</a:t>
            </a:r>
            <a:r>
              <a:rPr lang="en-US" dirty="0" err="1">
                <a:solidFill>
                  <a:srgbClr val="666666"/>
                </a:solidFill>
                <a:latin typeface="Andale Mono" panose="020B0509000000000004" pitchFamily="49" charset="0"/>
              </a:rPr>
              <a:t>.login</a:t>
            </a:r>
            <a:r>
              <a:rPr lang="en-US" dirty="0">
                <a:solidFill>
                  <a:srgbClr val="666666"/>
                </a:solidFill>
                <a:latin typeface="Andale Mono" panose="020B0509000000000004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latin typeface="Andale Mono" panose="020B0509000000000004" pitchFamily="49" charset="0"/>
              </a:rPr>
              <a:t>"</a:t>
            </a:r>
            <a:r>
              <a:rPr lang="en-US" dirty="0" err="1">
                <a:solidFill>
                  <a:srgbClr val="BA2121"/>
                </a:solidFill>
                <a:latin typeface="Andale Mono" panose="020B0509000000000004" pitchFamily="49" charset="0"/>
              </a:rPr>
              <a:t>chuck.allison@gmail.com</a:t>
            </a:r>
            <a:r>
              <a:rPr lang="en-US" dirty="0">
                <a:solidFill>
                  <a:srgbClr val="BA2121"/>
                </a:solidFill>
                <a:latin typeface="Andale Mono" panose="020B0509000000000004" pitchFamily="49" charset="0"/>
              </a:rPr>
              <a:t>","********")</a:t>
            </a:r>
          </a:p>
          <a:p>
            <a:endParaRPr lang="en-US" dirty="0">
              <a:solidFill>
                <a:srgbClr val="666666"/>
              </a:solidFill>
              <a:latin typeface="Andale Mono" panose="020B0509000000000004" pitchFamily="49" charset="0"/>
            </a:endParaRPr>
          </a:p>
          <a:p>
            <a:r>
              <a:rPr lang="en-US" dirty="0" err="1">
                <a:latin typeface="Andale Mono" panose="020B0509000000000004" pitchFamily="49" charset="0"/>
              </a:rPr>
              <a:t>msg</a:t>
            </a:r>
            <a:r>
              <a:rPr lang="en-US" dirty="0">
                <a:latin typeface="Andale Mono" panose="020B05090000000000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Andale Mono" panose="020B0509000000000004" pitchFamily="49" charset="0"/>
              </a:rPr>
              <a:t>= </a:t>
            </a:r>
            <a:r>
              <a:rPr lang="en-US" dirty="0" err="1">
                <a:solidFill>
                  <a:srgbClr val="666666"/>
                </a:solidFill>
                <a:latin typeface="Andale Mono" panose="020B0509000000000004" pitchFamily="49" charset="0"/>
              </a:rPr>
              <a:t>EmailMessage</a:t>
            </a:r>
            <a:r>
              <a:rPr lang="en-US" dirty="0">
                <a:solidFill>
                  <a:srgbClr val="666666"/>
                </a:solidFill>
                <a:latin typeface="Andale Mono" panose="020B0509000000000004" pitchFamily="49" charset="0"/>
              </a:rPr>
              <a:t>()</a:t>
            </a:r>
          </a:p>
          <a:p>
            <a:r>
              <a:rPr lang="en-US" dirty="0" err="1">
                <a:latin typeface="Andale Mono" panose="020B0509000000000004" pitchFamily="49" charset="0"/>
              </a:rPr>
              <a:t>msg</a:t>
            </a:r>
            <a:r>
              <a:rPr lang="en-US" dirty="0">
                <a:latin typeface="Andale Mono" panose="020B0509000000000004" pitchFamily="49" charset="0"/>
              </a:rPr>
              <a:t>[</a:t>
            </a:r>
            <a:r>
              <a:rPr lang="en-US" dirty="0">
                <a:solidFill>
                  <a:srgbClr val="BA2121"/>
                </a:solidFill>
                <a:latin typeface="Andale Mono" panose="020B0509000000000004" pitchFamily="49" charset="0"/>
              </a:rPr>
              <a:t>'Subject'] </a:t>
            </a:r>
            <a:r>
              <a:rPr lang="en-US" dirty="0">
                <a:solidFill>
                  <a:srgbClr val="666666"/>
                </a:solidFill>
                <a:latin typeface="Andale Mono" panose="020B0509000000000004" pitchFamily="49" charset="0"/>
              </a:rPr>
              <a:t>= </a:t>
            </a:r>
            <a:r>
              <a:rPr lang="en-US" i="1" dirty="0">
                <a:solidFill>
                  <a:srgbClr val="666666"/>
                </a:solidFill>
                <a:latin typeface="Andale Mono" panose="020B0509000000000004" pitchFamily="49" charset="0"/>
              </a:rPr>
              <a:t>subject</a:t>
            </a:r>
          </a:p>
          <a:p>
            <a:r>
              <a:rPr lang="en-US" dirty="0" err="1">
                <a:latin typeface="Andale Mono" panose="020B0509000000000004" pitchFamily="49" charset="0"/>
              </a:rPr>
              <a:t>msg</a:t>
            </a:r>
            <a:r>
              <a:rPr lang="en-US" dirty="0">
                <a:latin typeface="Andale Mono" panose="020B0509000000000004" pitchFamily="49" charset="0"/>
              </a:rPr>
              <a:t>[</a:t>
            </a:r>
            <a:r>
              <a:rPr lang="en-US" dirty="0">
                <a:solidFill>
                  <a:srgbClr val="BA2121"/>
                </a:solidFill>
                <a:latin typeface="Andale Mono" panose="020B0509000000000004" pitchFamily="49" charset="0"/>
              </a:rPr>
              <a:t>'From'] </a:t>
            </a:r>
            <a:r>
              <a:rPr lang="en-US" dirty="0">
                <a:solidFill>
                  <a:srgbClr val="666666"/>
                </a:solidFill>
                <a:latin typeface="Andale Mono" panose="020B0509000000000004" pitchFamily="49" charset="0"/>
              </a:rPr>
              <a:t>= </a:t>
            </a:r>
            <a:r>
              <a:rPr lang="en-US" i="1" dirty="0">
                <a:solidFill>
                  <a:srgbClr val="666666"/>
                </a:solidFill>
                <a:latin typeface="Andale Mono" panose="020B0509000000000004" pitchFamily="49" charset="0"/>
              </a:rPr>
              <a:t>sender</a:t>
            </a:r>
          </a:p>
          <a:p>
            <a:r>
              <a:rPr lang="en-US" dirty="0" err="1">
                <a:latin typeface="Andale Mono" panose="020B0509000000000004" pitchFamily="49" charset="0"/>
              </a:rPr>
              <a:t>msg</a:t>
            </a:r>
            <a:r>
              <a:rPr lang="en-US" dirty="0">
                <a:latin typeface="Andale Mono" panose="020B0509000000000004" pitchFamily="49" charset="0"/>
              </a:rPr>
              <a:t>[</a:t>
            </a:r>
            <a:r>
              <a:rPr lang="en-US" dirty="0">
                <a:solidFill>
                  <a:srgbClr val="BA2121"/>
                </a:solidFill>
                <a:latin typeface="Andale Mono" panose="020B0509000000000004" pitchFamily="49" charset="0"/>
              </a:rPr>
              <a:t>'To'] </a:t>
            </a:r>
            <a:r>
              <a:rPr lang="en-US" dirty="0">
                <a:solidFill>
                  <a:srgbClr val="666666"/>
                </a:solidFill>
                <a:latin typeface="Andale Mono" panose="020B0509000000000004" pitchFamily="49" charset="0"/>
              </a:rPr>
              <a:t>= </a:t>
            </a:r>
            <a:r>
              <a:rPr lang="en-US" i="1" dirty="0">
                <a:solidFill>
                  <a:srgbClr val="666666"/>
                </a:solidFill>
                <a:latin typeface="Andale Mono" panose="020B0509000000000004" pitchFamily="49" charset="0"/>
              </a:rPr>
              <a:t>to</a:t>
            </a:r>
          </a:p>
          <a:p>
            <a:r>
              <a:rPr lang="en-US" dirty="0" err="1">
                <a:latin typeface="Andale Mono" panose="020B0509000000000004" pitchFamily="49" charset="0"/>
              </a:rPr>
              <a:t>msg</a:t>
            </a:r>
            <a:r>
              <a:rPr lang="en-US" dirty="0" err="1">
                <a:solidFill>
                  <a:srgbClr val="666666"/>
                </a:solidFill>
                <a:latin typeface="Andale Mono" panose="020B0509000000000004" pitchFamily="49" charset="0"/>
              </a:rPr>
              <a:t>.set_content</a:t>
            </a:r>
            <a:r>
              <a:rPr lang="en-US" dirty="0">
                <a:solidFill>
                  <a:srgbClr val="666666"/>
                </a:solidFill>
                <a:latin typeface="Andale Mono" panose="020B0509000000000004" pitchFamily="49" charset="0"/>
              </a:rPr>
              <a:t>(</a:t>
            </a:r>
            <a:r>
              <a:rPr lang="en-US" i="1" dirty="0">
                <a:solidFill>
                  <a:srgbClr val="666666"/>
                </a:solidFill>
                <a:latin typeface="Andale Mono" panose="020B0509000000000004" pitchFamily="49" charset="0"/>
              </a:rPr>
              <a:t>content</a:t>
            </a:r>
            <a:r>
              <a:rPr lang="en-US" dirty="0">
                <a:solidFill>
                  <a:srgbClr val="666666"/>
                </a:solidFill>
                <a:latin typeface="Andale Mono" panose="020B0509000000000004" pitchFamily="49" charset="0"/>
              </a:rPr>
              <a:t>)</a:t>
            </a:r>
          </a:p>
          <a:p>
            <a:r>
              <a:rPr lang="en-US" b="1" dirty="0" err="1">
                <a:solidFill>
                  <a:srgbClr val="666666"/>
                </a:solidFill>
                <a:latin typeface="Andale Mono" panose="020B0509000000000004" pitchFamily="49" charset="0"/>
              </a:rPr>
              <a:t>s</a:t>
            </a:r>
            <a:r>
              <a:rPr lang="en-US" dirty="0" err="1">
                <a:solidFill>
                  <a:srgbClr val="666666"/>
                </a:solidFill>
                <a:latin typeface="Andale Mono" panose="020B0509000000000004" pitchFamily="49" charset="0"/>
              </a:rPr>
              <a:t>.send_message</a:t>
            </a:r>
            <a:r>
              <a:rPr lang="en-US" dirty="0">
                <a:solidFill>
                  <a:srgbClr val="666666"/>
                </a:solidFill>
                <a:latin typeface="Andale Mono" panose="020B0509000000000004" pitchFamily="49" charset="0"/>
              </a:rPr>
              <a:t>(</a:t>
            </a:r>
            <a:r>
              <a:rPr lang="en-US" dirty="0" err="1">
                <a:solidFill>
                  <a:srgbClr val="666666"/>
                </a:solidFill>
                <a:latin typeface="Andale Mono" panose="020B0509000000000004" pitchFamily="49" charset="0"/>
              </a:rPr>
              <a:t>msg</a:t>
            </a:r>
            <a:r>
              <a:rPr lang="en-US" dirty="0">
                <a:solidFill>
                  <a:srgbClr val="666666"/>
                </a:solidFill>
                <a:latin typeface="Andale Mono" panose="020B0509000000000004" pitchFamily="49" charset="0"/>
              </a:rPr>
              <a:t>)</a:t>
            </a:r>
          </a:p>
          <a:p>
            <a:r>
              <a:rPr lang="en-US" dirty="0" err="1">
                <a:latin typeface="Andale Mono" panose="020B0509000000000004" pitchFamily="49" charset="0"/>
              </a:rPr>
              <a:t>s</a:t>
            </a:r>
            <a:r>
              <a:rPr lang="en-US" dirty="0" err="1">
                <a:solidFill>
                  <a:srgbClr val="666666"/>
                </a:solidFill>
                <a:latin typeface="Andale Mono" panose="020B0509000000000004" pitchFamily="49" charset="0"/>
              </a:rPr>
              <a:t>.quit</a:t>
            </a:r>
            <a:r>
              <a:rPr lang="en-US" dirty="0">
                <a:solidFill>
                  <a:srgbClr val="666666"/>
                </a:solidFill>
                <a:latin typeface="Andale Mono" panose="020B05090000000000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75013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31EE45-C5A0-9D4C-9280-5842449D5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to Many Recipients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191A6-DBA3-C945-B4C1-EA8E00F81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Servers will block large email address lists</a:t>
            </a:r>
          </a:p>
          <a:p>
            <a:r>
              <a:rPr lang="en-US" dirty="0"/>
              <a:t>They will also block large numbers of emails arriving at once</a:t>
            </a:r>
          </a:p>
          <a:p>
            <a:r>
              <a:rPr lang="en-US" dirty="0"/>
              <a:t>Solution:</a:t>
            </a:r>
          </a:p>
          <a:p>
            <a:pPr lvl="1"/>
            <a:r>
              <a:rPr lang="en-US" dirty="0"/>
              <a:t>Send them one at a time</a:t>
            </a:r>
          </a:p>
          <a:p>
            <a:pPr lvl="1"/>
            <a:r>
              <a:rPr lang="en-US" dirty="0"/>
              <a:t>Send only a small number (20), and wait for a minute or so</a:t>
            </a:r>
          </a:p>
          <a:p>
            <a:r>
              <a:rPr lang="en-US" dirty="0"/>
              <a:t>See </a:t>
            </a:r>
            <a:r>
              <a:rPr lang="en-US" i="1" dirty="0" err="1"/>
              <a:t>mail.py</a:t>
            </a:r>
            <a:endParaRPr lang="en-US" i="1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56D1A4-EF93-0548-A0BA-606950992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665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FF539-BDBC-8241-86D9-BBBCAE3F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 with Attachments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C04ED-8FB0-7840-ACE3-FB61378A6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MIME</a:t>
            </a:r>
          </a:p>
          <a:p>
            <a:pPr lvl="1"/>
            <a:r>
              <a:rPr lang="en-US" dirty="0"/>
              <a:t>Multi-purpose Internet Mail Extensions</a:t>
            </a:r>
          </a:p>
          <a:p>
            <a:r>
              <a:rPr lang="en-US" dirty="0"/>
              <a:t>See </a:t>
            </a:r>
            <a:r>
              <a:rPr lang="en-US" i="1" dirty="0" err="1"/>
              <a:t>mime_mail.py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Attaches an excel file</a:t>
            </a:r>
          </a:p>
          <a:p>
            <a:r>
              <a:rPr lang="en-US" dirty="0"/>
              <a:t>You can attach many, varied parts</a:t>
            </a:r>
          </a:p>
          <a:p>
            <a:pPr lvl="1"/>
            <a:r>
              <a:rPr lang="en-US" dirty="0"/>
              <a:t>Images, files,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50457-16F2-1F42-AE6D-25E271318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702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Web-Related Packages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http</a:t>
            </a:r>
          </a:p>
          <a:p>
            <a:pPr lvl="1"/>
            <a:r>
              <a:rPr lang="en-US" dirty="0"/>
              <a:t>low-level client-server functionality (we won’t cover this)</a:t>
            </a:r>
          </a:p>
          <a:p>
            <a:r>
              <a:rPr lang="en-US" b="1" dirty="0" err="1"/>
              <a:t>urllib</a:t>
            </a:r>
            <a:endParaRPr lang="en-US" b="1" dirty="0"/>
          </a:p>
          <a:p>
            <a:pPr lvl="1"/>
            <a:r>
              <a:rPr lang="en-US" dirty="0"/>
              <a:t>functions to read web pages</a:t>
            </a:r>
          </a:p>
          <a:p>
            <a:r>
              <a:rPr lang="en-US" b="1" dirty="0"/>
              <a:t>requests</a:t>
            </a:r>
          </a:p>
          <a:p>
            <a:pPr lvl="1"/>
            <a:r>
              <a:rPr lang="en-US" dirty="0"/>
              <a:t>a popular, third-party package that “replaces” the packages above</a:t>
            </a:r>
          </a:p>
          <a:p>
            <a:pPr lvl="1"/>
            <a:r>
              <a:rPr lang="en-US" dirty="0">
                <a:hlinkClick r:id="rId2"/>
              </a:rPr>
              <a:t>http://docs.python-requests.org/en/master/</a:t>
            </a:r>
            <a:endParaRPr lang="en-US" dirty="0"/>
          </a:p>
          <a:p>
            <a:pPr lvl="1"/>
            <a:r>
              <a:rPr lang="en-US" dirty="0"/>
              <a:t>You need to install this separately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9991690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/>
              <a:t>urllib</a:t>
            </a:r>
            <a:r>
              <a:rPr lang="en-US" dirty="0"/>
              <a:t> Package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Modules:</a:t>
            </a:r>
          </a:p>
          <a:p>
            <a:r>
              <a:rPr lang="en-US" b="1" dirty="0" err="1"/>
              <a:t>urllib.parse</a:t>
            </a:r>
            <a:endParaRPr lang="en-US" b="1" dirty="0"/>
          </a:p>
          <a:p>
            <a:pPr lvl="1"/>
            <a:r>
              <a:rPr lang="en-US" dirty="0"/>
              <a:t>For parsing URLs</a:t>
            </a:r>
          </a:p>
          <a:p>
            <a:r>
              <a:rPr lang="en-US" b="1" dirty="0" err="1"/>
              <a:t>urllib.request</a:t>
            </a:r>
            <a:endParaRPr lang="en-US" b="1" dirty="0"/>
          </a:p>
          <a:p>
            <a:pPr lvl="1"/>
            <a:r>
              <a:rPr lang="en-US" dirty="0"/>
              <a:t>For reading contents at a URLs (we will use this)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391415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urllib.parse.urlsplit</a:t>
            </a:r>
            <a:br>
              <a:rPr lang="en-US" dirty="0"/>
            </a:br>
            <a:r>
              <a:rPr lang="en-US" sz="2000" i="1" dirty="0"/>
              <a:t>Extracts parts of a URL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9</a:t>
            </a:fld>
            <a:endParaRPr lang="uk-UA"/>
          </a:p>
        </p:txBody>
      </p:sp>
      <p:sp>
        <p:nvSpPr>
          <p:cNvPr id="5" name="Rectangle 4"/>
          <p:cNvSpPr/>
          <p:nvPr/>
        </p:nvSpPr>
        <p:spPr>
          <a:xfrm>
            <a:off x="1152144" y="2605236"/>
            <a:ext cx="9753956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ndale Mono" panose="020B0509000000000004" pitchFamily="49" charset="0"/>
                <a:cs typeface="Courier New" panose="02070309020205020404" pitchFamily="49" charset="0"/>
              </a:rPr>
              <a:t>&gt;&gt;&gt; </a:t>
            </a:r>
            <a:r>
              <a:rPr lang="en-US" sz="1600" dirty="0" err="1">
                <a:latin typeface="Andale Mono" panose="020B0509000000000004" pitchFamily="49" charset="0"/>
                <a:cs typeface="Courier New" panose="02070309020205020404" pitchFamily="49" charset="0"/>
              </a:rPr>
              <a:t>url</a:t>
            </a:r>
            <a:r>
              <a:rPr lang="en-US" sz="1600" dirty="0">
                <a:latin typeface="Andale Mono" panose="020B0509000000000004" pitchFamily="49" charset="0"/>
                <a:cs typeface="Courier New" panose="02070309020205020404" pitchFamily="49" charset="0"/>
              </a:rPr>
              <a:t> = 'http://</a:t>
            </a:r>
            <a:r>
              <a:rPr lang="en-US" sz="1600" dirty="0" err="1">
                <a:latin typeface="Andale Mono" panose="020B0509000000000004" pitchFamily="49" charset="0"/>
                <a:cs typeface="Courier New" panose="02070309020205020404" pitchFamily="49" charset="0"/>
              </a:rPr>
              <a:t>example.com</a:t>
            </a:r>
            <a:r>
              <a:rPr lang="en-US" sz="1600" dirty="0">
                <a:latin typeface="Andale Mono" panose="020B05090000000000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latin typeface="Andale Mono" panose="020B0509000000000004" pitchFamily="49" charset="0"/>
                <a:cs typeface="Courier New" panose="02070309020205020404" pitchFamily="49" charset="0"/>
              </a:rPr>
              <a:t>page?parameter</a:t>
            </a:r>
            <a:r>
              <a:rPr lang="en-US" sz="1600" dirty="0">
                <a:latin typeface="Andale Mono" panose="020B05090000000000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latin typeface="Andale Mono" panose="020B0509000000000004" pitchFamily="49" charset="0"/>
                <a:cs typeface="Courier New" panose="02070309020205020404" pitchFamily="49" charset="0"/>
              </a:rPr>
              <a:t>value&amp;also</a:t>
            </a:r>
            <a:r>
              <a:rPr lang="en-US" sz="1600" dirty="0">
                <a:latin typeface="Andale Mono" panose="020B05090000000000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latin typeface="Andale Mono" panose="020B0509000000000004" pitchFamily="49" charset="0"/>
                <a:cs typeface="Courier New" panose="02070309020205020404" pitchFamily="49" charset="0"/>
              </a:rPr>
              <a:t>another#frag</a:t>
            </a:r>
            <a:r>
              <a:rPr lang="en-US" sz="1600" dirty="0">
                <a:latin typeface="Andale Mono" panose="020B05090000000000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sz="1600" dirty="0">
                <a:latin typeface="Andale Mono" panose="020B0509000000000004" pitchFamily="49" charset="0"/>
                <a:cs typeface="Courier New" panose="02070309020205020404" pitchFamily="49" charset="0"/>
              </a:rPr>
              <a:t>&gt;&gt;&gt; parts = </a:t>
            </a:r>
            <a:r>
              <a:rPr lang="en-US" sz="1600" dirty="0" err="1">
                <a:latin typeface="Andale Mono" panose="020B0509000000000004" pitchFamily="49" charset="0"/>
                <a:cs typeface="Courier New" panose="02070309020205020404" pitchFamily="49" charset="0"/>
              </a:rPr>
              <a:t>urllib.parse.urlsplit</a:t>
            </a:r>
            <a:r>
              <a:rPr lang="en-US" sz="1600" dirty="0">
                <a:latin typeface="Andale Mono" panose="020B05090000000000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Andale Mono" panose="020B0509000000000004" pitchFamily="49" charset="0"/>
                <a:cs typeface="Courier New" panose="02070309020205020404" pitchFamily="49" charset="0"/>
              </a:rPr>
              <a:t>url</a:t>
            </a:r>
            <a:r>
              <a:rPr lang="en-US" sz="1600" dirty="0">
                <a:latin typeface="Andale Mono" panose="020B05090000000000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Andale Mono" panose="020B0509000000000004" pitchFamily="49" charset="0"/>
                <a:cs typeface="Courier New" panose="02070309020205020404" pitchFamily="49" charset="0"/>
              </a:rPr>
              <a:t>&gt;&gt;&gt; parts</a:t>
            </a:r>
          </a:p>
          <a:p>
            <a:r>
              <a:rPr lang="en-US" sz="1600" dirty="0" err="1">
                <a:latin typeface="Andale Mono" panose="020B0509000000000004" pitchFamily="49" charset="0"/>
                <a:cs typeface="Courier New" panose="02070309020205020404" pitchFamily="49" charset="0"/>
              </a:rPr>
              <a:t>SplitResult</a:t>
            </a:r>
            <a:r>
              <a:rPr lang="en-US" sz="1600" dirty="0">
                <a:latin typeface="Andale Mono" panose="020B0509000000000004" pitchFamily="49" charset="0"/>
                <a:cs typeface="Courier New" panose="02070309020205020404" pitchFamily="49" charset="0"/>
              </a:rPr>
              <a:t>(scheme='http', </a:t>
            </a:r>
            <a:r>
              <a:rPr lang="en-US" sz="1600" dirty="0" err="1">
                <a:latin typeface="Andale Mono" panose="020B0509000000000004" pitchFamily="49" charset="0"/>
                <a:cs typeface="Courier New" panose="02070309020205020404" pitchFamily="49" charset="0"/>
              </a:rPr>
              <a:t>netloc</a:t>
            </a:r>
            <a:r>
              <a:rPr lang="en-US" sz="1600" dirty="0">
                <a:latin typeface="Andale Mono" panose="020B0509000000000004" pitchFamily="49" charset="0"/>
                <a:cs typeface="Courier New" panose="02070309020205020404" pitchFamily="49" charset="0"/>
              </a:rPr>
              <a:t>='</a:t>
            </a:r>
            <a:r>
              <a:rPr lang="en-US" sz="1600" dirty="0" err="1">
                <a:latin typeface="Andale Mono" panose="020B0509000000000004" pitchFamily="49" charset="0"/>
                <a:cs typeface="Courier New" panose="02070309020205020404" pitchFamily="49" charset="0"/>
              </a:rPr>
              <a:t>example.com</a:t>
            </a:r>
            <a:r>
              <a:rPr lang="en-US" sz="1600" dirty="0">
                <a:latin typeface="Andale Mono" panose="020B0509000000000004" pitchFamily="49" charset="0"/>
                <a:cs typeface="Courier New" panose="02070309020205020404" pitchFamily="49" charset="0"/>
              </a:rPr>
              <a:t>', path='/page', query='parameter=</a:t>
            </a:r>
            <a:r>
              <a:rPr lang="en-US" sz="1600" dirty="0" err="1">
                <a:latin typeface="Andale Mono" panose="020B0509000000000004" pitchFamily="49" charset="0"/>
                <a:cs typeface="Courier New" panose="02070309020205020404" pitchFamily="49" charset="0"/>
              </a:rPr>
              <a:t>value&amp;also</a:t>
            </a:r>
            <a:r>
              <a:rPr lang="en-US" sz="1600" dirty="0">
                <a:latin typeface="Andale Mono" panose="020B0509000000000004" pitchFamily="49" charset="0"/>
                <a:cs typeface="Courier New" panose="02070309020205020404" pitchFamily="49" charset="0"/>
              </a:rPr>
              <a:t>=another', fragment='frag')</a:t>
            </a:r>
          </a:p>
          <a:p>
            <a:r>
              <a:rPr lang="en-US" sz="1600" dirty="0">
                <a:latin typeface="Andale Mono" panose="020B0509000000000004" pitchFamily="49" charset="0"/>
                <a:cs typeface="Courier New" panose="02070309020205020404" pitchFamily="49" charset="0"/>
              </a:rPr>
              <a:t>&gt;&gt;&gt; </a:t>
            </a:r>
            <a:r>
              <a:rPr lang="en-US" sz="1600" dirty="0" err="1">
                <a:latin typeface="Andale Mono" panose="020B0509000000000004" pitchFamily="49" charset="0"/>
                <a:cs typeface="Courier New" panose="02070309020205020404" pitchFamily="49" charset="0"/>
              </a:rPr>
              <a:t>parts.netloc</a:t>
            </a:r>
            <a:endParaRPr lang="en-US" sz="1600" dirty="0">
              <a:latin typeface="Andale Mono" panose="020B05090000000000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Andale Mono" panose="020B05090000000000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err="1">
                <a:latin typeface="Andale Mono" panose="020B0509000000000004" pitchFamily="49" charset="0"/>
                <a:cs typeface="Courier New" panose="02070309020205020404" pitchFamily="49" charset="0"/>
              </a:rPr>
              <a:t>example.com</a:t>
            </a:r>
            <a:r>
              <a:rPr lang="en-US" sz="1600" dirty="0">
                <a:latin typeface="Andale Mono" panose="020B05090000000000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sz="1600" dirty="0">
                <a:latin typeface="Andale Mono" panose="020B0509000000000004" pitchFamily="49" charset="0"/>
                <a:cs typeface="Courier New" panose="02070309020205020404" pitchFamily="49" charset="0"/>
              </a:rPr>
              <a:t>&gt;&gt;&gt; </a:t>
            </a:r>
            <a:r>
              <a:rPr lang="en-US" sz="1600" dirty="0" err="1">
                <a:latin typeface="Andale Mono" panose="020B0509000000000004" pitchFamily="49" charset="0"/>
                <a:cs typeface="Courier New" panose="02070309020205020404" pitchFamily="49" charset="0"/>
              </a:rPr>
              <a:t>urllib.parse.urldefrag</a:t>
            </a:r>
            <a:r>
              <a:rPr lang="en-US" sz="1600" dirty="0">
                <a:latin typeface="Andale Mono" panose="020B05090000000000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Andale Mono" panose="020B0509000000000004" pitchFamily="49" charset="0"/>
                <a:cs typeface="Courier New" panose="02070309020205020404" pitchFamily="49" charset="0"/>
              </a:rPr>
              <a:t>url</a:t>
            </a:r>
            <a:r>
              <a:rPr lang="en-US" sz="1600" dirty="0">
                <a:latin typeface="Andale Mono" panose="020B05090000000000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err="1">
                <a:latin typeface="Andale Mono" panose="020B0509000000000004" pitchFamily="49" charset="0"/>
                <a:cs typeface="Courier New" panose="02070309020205020404" pitchFamily="49" charset="0"/>
              </a:rPr>
              <a:t>DefragResult</a:t>
            </a:r>
            <a:r>
              <a:rPr lang="en-US" sz="1600" dirty="0">
                <a:latin typeface="Andale Mono" panose="020B05090000000000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Andale Mono" panose="020B0509000000000004" pitchFamily="49" charset="0"/>
                <a:cs typeface="Courier New" panose="02070309020205020404" pitchFamily="49" charset="0"/>
              </a:rPr>
              <a:t>url</a:t>
            </a:r>
            <a:r>
              <a:rPr lang="en-US" sz="1600" dirty="0">
                <a:latin typeface="Andale Mono" panose="020B0509000000000004" pitchFamily="49" charset="0"/>
                <a:cs typeface="Courier New" panose="02070309020205020404" pitchFamily="49" charset="0"/>
              </a:rPr>
              <a:t>='http://</a:t>
            </a:r>
            <a:r>
              <a:rPr lang="en-US" sz="1600" dirty="0" err="1">
                <a:latin typeface="Andale Mono" panose="020B0509000000000004" pitchFamily="49" charset="0"/>
                <a:cs typeface="Courier New" panose="02070309020205020404" pitchFamily="49" charset="0"/>
              </a:rPr>
              <a:t>example.com</a:t>
            </a:r>
            <a:r>
              <a:rPr lang="en-US" sz="1600" dirty="0">
                <a:latin typeface="Andale Mono" panose="020B05090000000000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latin typeface="Andale Mono" panose="020B0509000000000004" pitchFamily="49" charset="0"/>
                <a:cs typeface="Courier New" panose="02070309020205020404" pitchFamily="49" charset="0"/>
              </a:rPr>
              <a:t>page?parameter</a:t>
            </a:r>
            <a:r>
              <a:rPr lang="en-US" sz="1600" dirty="0">
                <a:latin typeface="Andale Mono" panose="020B05090000000000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latin typeface="Andale Mono" panose="020B0509000000000004" pitchFamily="49" charset="0"/>
                <a:cs typeface="Courier New" panose="02070309020205020404" pitchFamily="49" charset="0"/>
              </a:rPr>
              <a:t>value&amp;also</a:t>
            </a:r>
            <a:r>
              <a:rPr lang="en-US" sz="1600" dirty="0">
                <a:latin typeface="Andale Mono" panose="020B0509000000000004" pitchFamily="49" charset="0"/>
                <a:cs typeface="Courier New" panose="02070309020205020404" pitchFamily="49" charset="0"/>
              </a:rPr>
              <a:t>=another', fragment='frag’)</a:t>
            </a:r>
          </a:p>
          <a:p>
            <a:r>
              <a:rPr lang="en-US" sz="1600" dirty="0">
                <a:latin typeface="Andale Mono" panose="020B05090000000000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B5DCC9-B387-7B47-A173-AFCE7D148AD0}"/>
              </a:ext>
            </a:extLst>
          </p:cNvPr>
          <p:cNvSpPr/>
          <p:nvPr/>
        </p:nvSpPr>
        <p:spPr>
          <a:xfrm>
            <a:off x="2269547" y="5935096"/>
            <a:ext cx="6590852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Courier New" panose="02070309020205020404" pitchFamily="49" charset="0"/>
              </a:rPr>
              <a:t>scheme://</a:t>
            </a:r>
            <a:r>
              <a:rPr lang="en-US" b="1" dirty="0" err="1">
                <a:solidFill>
                  <a:srgbClr val="222222"/>
                </a:solidFill>
                <a:latin typeface="Courier New" panose="02070309020205020404" pitchFamily="49" charset="0"/>
              </a:rPr>
              <a:t>netloc</a:t>
            </a:r>
            <a:r>
              <a:rPr lang="en-US" b="1" dirty="0">
                <a:solidFill>
                  <a:srgbClr val="222222"/>
                </a:solidFill>
                <a:latin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rgbClr val="222222"/>
                </a:solidFill>
                <a:latin typeface="Courier New" panose="02070309020205020404" pitchFamily="49" charset="0"/>
              </a:rPr>
              <a:t>path</a:t>
            </a:r>
            <a:r>
              <a:rPr lang="en-US" b="1" strike="sngStrike" dirty="0" err="1">
                <a:solidFill>
                  <a:srgbClr val="222222"/>
                </a:solidFill>
                <a:latin typeface="Courier New" panose="02070309020205020404" pitchFamily="49" charset="0"/>
              </a:rPr>
              <a:t>;parameters</a:t>
            </a:r>
            <a:r>
              <a:rPr lang="en-US" b="1" dirty="0" err="1">
                <a:solidFill>
                  <a:srgbClr val="222222"/>
                </a:solidFill>
                <a:latin typeface="Courier New" panose="02070309020205020404" pitchFamily="49" charset="0"/>
              </a:rPr>
              <a:t>?query#fragment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086688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13013</TotalTime>
  <Words>1310</Words>
  <Application>Microsoft Macintosh PowerPoint</Application>
  <PresentationFormat>Widescreen</PresentationFormat>
  <Paragraphs>123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Andale Mono</vt:lpstr>
      <vt:lpstr>Arial</vt:lpstr>
      <vt:lpstr>Calibri</vt:lpstr>
      <vt:lpstr>Century Gothic</vt:lpstr>
      <vt:lpstr>Courier New</vt:lpstr>
      <vt:lpstr>Lucida Grande</vt:lpstr>
      <vt:lpstr>Wingdings 3</vt:lpstr>
      <vt:lpstr>Ion Boardroom</vt:lpstr>
      <vt:lpstr>Python and the Web</vt:lpstr>
      <vt:lpstr>Agenda</vt:lpstr>
      <vt:lpstr>Python and E-Mail</vt:lpstr>
      <vt:lpstr>PowerPoint Presentation</vt:lpstr>
      <vt:lpstr>Sending to Many Recipients</vt:lpstr>
      <vt:lpstr>Email with Attachments</vt:lpstr>
      <vt:lpstr>Web-Related Packages</vt:lpstr>
      <vt:lpstr>The urllib Package</vt:lpstr>
      <vt:lpstr>urllib.parse.urlsplit Extracts parts of a URL</vt:lpstr>
      <vt:lpstr>URL Schemes</vt:lpstr>
      <vt:lpstr>urllib.request.urlopen</vt:lpstr>
      <vt:lpstr>print(_.read().decode())</vt:lpstr>
      <vt:lpstr>The requests Module</vt:lpstr>
      <vt:lpstr>About Exercise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Chuck Allison</dc:creator>
  <cp:lastModifiedBy>Chuck Allison</cp:lastModifiedBy>
  <cp:revision>517</cp:revision>
  <dcterms:created xsi:type="dcterms:W3CDTF">2017-01-07T20:37:14Z</dcterms:created>
  <dcterms:modified xsi:type="dcterms:W3CDTF">2021-04-15T06:43:17Z</dcterms:modified>
</cp:coreProperties>
</file>