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24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5" r:id="rId11"/>
    <p:sldId id="287" r:id="rId12"/>
    <p:sldId id="289" r:id="rId13"/>
    <p:sldId id="288" r:id="rId14"/>
    <p:sldId id="270" r:id="rId15"/>
    <p:sldId id="278" r:id="rId16"/>
    <p:sldId id="279" r:id="rId17"/>
    <p:sldId id="282" r:id="rId18"/>
    <p:sldId id="280" r:id="rId19"/>
    <p:sldId id="281" r:id="rId20"/>
    <p:sldId id="283" r:id="rId21"/>
    <p:sldId id="28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F25FE-995E-644D-9EE9-5AFB28254E05}">
          <p14:sldIdLst>
            <p14:sldId id="256"/>
            <p14:sldId id="257"/>
            <p14:sldId id="271"/>
            <p14:sldId id="272"/>
            <p14:sldId id="273"/>
            <p14:sldId id="274"/>
            <p14:sldId id="275"/>
            <p14:sldId id="276"/>
            <p14:sldId id="277"/>
            <p14:sldId id="285"/>
            <p14:sldId id="287"/>
            <p14:sldId id="289"/>
            <p14:sldId id="288"/>
            <p14:sldId id="270"/>
            <p14:sldId id="278"/>
            <p14:sldId id="279"/>
            <p14:sldId id="282"/>
            <p14:sldId id="280"/>
            <p14:sldId id="281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/>
    <p:restoredTop sz="94590"/>
  </p:normalViewPr>
  <p:slideViewPr>
    <p:cSldViewPr snapToGrid="0" snapToObjects="1">
      <p:cViewPr varScale="1">
        <p:scale>
          <a:sx n="99" d="100"/>
          <a:sy n="9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nose module is installed as well as the </a:t>
            </a:r>
            <a:r>
              <a:rPr lang="en-US" dirty="0" err="1"/>
              <a:t>nosetests</a:t>
            </a:r>
            <a:r>
              <a:rPr lang="en-US"/>
              <a:t> executable.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a directory subtree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0D332AD-2FD2-4B46-B8BF-351823B737C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CDD-68C3-E944-BDFE-D9E6A7DB753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B1A2-86EF-3C4E-853D-3C3EA79250C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2F29-1BB8-A743-893C-F32D6DE3091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E954-2DF1-624F-86A1-C5EE6CF703F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6408-5A08-4E40-9B74-BAD2D4450E7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C36F-1222-254A-B327-35CFA63AACC5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D7-34C1-4E4F-BE80-B76AD22F2F0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DC79-D1B6-2F49-A5D6-589F5580DC1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3B71-35B9-F747-914A-BAAA473EFBFA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E693-6D44-D547-A4E3-7D3849C285EF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75DD-44D5-8244-BBF2-11F9D3F182C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BA88-36CE-CC45-B14A-CD51D55898FB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019-CC16-4E41-8280-FD2FDE9E8579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597C-6998-C845-B7A2-3839F307D7D2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B4E9-39A9-EB42-A208-1C53DF029851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2C3D-DD00-AE40-B25D-5342DCE2173C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F8AD7-9923-B942-A541-7E0C85D218F4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Odds and 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 12</a:t>
            </a:r>
          </a:p>
        </p:txBody>
      </p:sp>
    </p:spTree>
    <p:extLst>
      <p:ext uri="{BB962C8B-B14F-4D97-AF65-F5344CB8AC3E}">
        <p14:creationId xmlns:p14="http://schemas.microsoft.com/office/powerpoint/2010/main" val="64113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</a:t>
            </a:r>
            <a:r>
              <a:rPr lang="en-US" b="1" dirty="0"/>
              <a:t>nose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</a:t>
            </a:r>
            <a:r>
              <a:rPr lang="en-US" b="1" dirty="0" err="1"/>
              <a:t>unittest</a:t>
            </a:r>
            <a:endParaRPr lang="en-US" b="1" dirty="0"/>
          </a:p>
          <a:p>
            <a:pPr lvl="1"/>
            <a:r>
              <a:rPr lang="en-US" dirty="0"/>
              <a:t>executes functions beginning with ‘</a:t>
            </a:r>
            <a:r>
              <a:rPr lang="en-US" b="1" dirty="0"/>
              <a:t>test</a:t>
            </a:r>
            <a:r>
              <a:rPr lang="en-US" dirty="0"/>
              <a:t>..’</a:t>
            </a:r>
          </a:p>
          <a:p>
            <a:pPr lvl="1"/>
            <a:r>
              <a:rPr lang="en-US" dirty="0"/>
              <a:t>but you don’t have to define a class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$ pip3 install nose</a:t>
            </a:r>
          </a:p>
          <a:p>
            <a:r>
              <a:rPr lang="en-US" dirty="0"/>
              <a:t>See </a:t>
            </a:r>
            <a:r>
              <a:rPr lang="en-US" i="1" dirty="0"/>
              <a:t>rattest2.py</a:t>
            </a:r>
          </a:p>
          <a:p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1565" y="4203918"/>
            <a:ext cx="467904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$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nosetests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rattest2.py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..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-----------------------------------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Ran 2 tests in 0.000s</a:t>
            </a:r>
          </a:p>
          <a:p>
            <a:br>
              <a:rPr lang="en-US" sz="1600" dirty="0">
                <a:solidFill>
                  <a:srgbClr val="000000"/>
                </a:solidFill>
                <a:latin typeface="Menlo" charset="0"/>
              </a:rPr>
            </a:b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OK</a:t>
            </a:r>
            <a:endParaRPr lang="en-US" sz="16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3482" y="6193420"/>
            <a:ext cx="7008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pythontesting.net</a:t>
            </a:r>
            <a:r>
              <a:rPr lang="en-US" sz="1600" dirty="0"/>
              <a:t>/framework/nose/nose-introduction/#fixtures</a:t>
            </a:r>
          </a:p>
        </p:txBody>
      </p:sp>
    </p:spTree>
    <p:extLst>
      <p:ext uri="{BB962C8B-B14F-4D97-AF65-F5344CB8AC3E}">
        <p14:creationId xmlns:p14="http://schemas.microsoft.com/office/powerpoint/2010/main" val="156878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3174-5468-6949-A320-6E53FAD1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</a:t>
            </a:r>
            <a:r>
              <a:rPr lang="en-US" b="1" dirty="0" err="1"/>
              <a:t>pytest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CDF4-8B94-5046-86C4-0A41025F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AE8B-E995-7B4C-BC2F-6BDA18E1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2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EF39-231B-B24F-B7B6-CD891E68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8D7E-9C4B-F448-B565-72AC97E6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code checker</a:t>
            </a:r>
          </a:p>
          <a:p>
            <a:r>
              <a:rPr lang="en-US" dirty="0"/>
              <a:t>Uses </a:t>
            </a:r>
            <a:r>
              <a:rPr lang="en-US"/>
              <a:t>your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543DA-0018-664D-A822-CEF78B54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6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0C80-BFC5-924A-B3BD-3C57147C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br>
              <a:rPr lang="en-US" dirty="0"/>
            </a:br>
            <a:r>
              <a:rPr lang="en-US" sz="2000" i="1" dirty="0"/>
              <a:t>Custom Development Environments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333C-1899-B542-BC22-F12BEB28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environment: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python3 –m </a:t>
            </a:r>
            <a:r>
              <a:rPr lang="en-US" dirty="0" err="1">
                <a:latin typeface="Andale Mono" panose="020B0509000000000004" pitchFamily="49" charset="0"/>
              </a:rPr>
              <a:t>venv</a:t>
            </a:r>
            <a:r>
              <a:rPr lang="en-US" dirty="0">
                <a:latin typeface="Andale Mono" panose="020B0509000000000004" pitchFamily="49" charset="0"/>
              </a:rPr>
              <a:t> full/path/name</a:t>
            </a:r>
          </a:p>
          <a:p>
            <a:r>
              <a:rPr lang="en-US" dirty="0"/>
              <a:t>Activate it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$ source full/path/name/bin/activate		(UN*X)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C:\&gt; full\path\name\Scripts\</a:t>
            </a:r>
            <a:r>
              <a:rPr lang="en-US" dirty="0" err="1">
                <a:latin typeface="Andale Mono" panose="020B0509000000000004" pitchFamily="49" charset="0"/>
              </a:rPr>
              <a:t>activate.bat</a:t>
            </a:r>
            <a:r>
              <a:rPr lang="en-US" dirty="0">
                <a:latin typeface="Andale Mono" panose="020B0509000000000004" pitchFamily="49" charset="0"/>
              </a:rPr>
              <a:t>	(Windows)</a:t>
            </a:r>
          </a:p>
          <a:p>
            <a:r>
              <a:rPr lang="en-US" dirty="0"/>
              <a:t>End with </a:t>
            </a:r>
            <a:r>
              <a:rPr lang="en-US" dirty="0">
                <a:latin typeface="Andale Mono" panose="020B0509000000000004" pitchFamily="49" charset="0"/>
              </a:rPr>
              <a:t>deactivate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A895D-A559-8043-A45D-FB906D47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0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timeit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from command line or inside a Python program</a:t>
            </a:r>
          </a:p>
          <a:p>
            <a:r>
              <a:rPr lang="en-US" dirty="0"/>
              <a:t>Launches a new Python process</a:t>
            </a:r>
          </a:p>
          <a:p>
            <a:r>
              <a:rPr lang="en-US" dirty="0"/>
              <a:t>Tests 1,000,000 times (if inside Python)</a:t>
            </a:r>
          </a:p>
          <a:p>
            <a:pPr lvl="1"/>
            <a:r>
              <a:rPr lang="en-US" dirty="0"/>
              <a:t>10,000 from command line</a:t>
            </a:r>
          </a:p>
          <a:p>
            <a:r>
              <a:rPr lang="en-US" dirty="0"/>
              <a:t>See </a:t>
            </a:r>
            <a:r>
              <a:rPr lang="en-US" i="1" dirty="0" err="1"/>
              <a:t>timeit_sample.py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6248" y="4172293"/>
            <a:ext cx="6489539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$ python3 -m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timeit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'"-".join(</a:t>
            </a:r>
            <a:r>
              <a:rPr lang="en-US" sz="1400" dirty="0" err="1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(n) for n in range(100))'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sz="1400" dirty="0">
                <a:solidFill>
                  <a:srgbClr val="208050"/>
                </a:solidFill>
                <a:latin typeface="Andale Mono" charset="0"/>
                <a:ea typeface="Andale Mono" charset="0"/>
                <a:cs typeface="Andale Mono" charset="0"/>
              </a:rPr>
              <a:t>10000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loops, best of 3: 30.2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usec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per loop 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$ python3 -m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timeit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'"-".join([</a:t>
            </a:r>
            <a:r>
              <a:rPr lang="en-US" sz="1400" dirty="0" err="1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(n) for n in range(100)])'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sz="1400" dirty="0">
                <a:solidFill>
                  <a:srgbClr val="208050"/>
                </a:solidFill>
                <a:latin typeface="Andale Mono" charset="0"/>
                <a:ea typeface="Andale Mono" charset="0"/>
                <a:cs typeface="Andale Mono" charset="0"/>
              </a:rPr>
              <a:t>10000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loops, best of 3: 27.5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usec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per loop 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$ python3 -m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timeit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'"-".join(map(</a:t>
            </a:r>
            <a:r>
              <a:rPr lang="en-US" sz="1400" dirty="0" err="1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400" dirty="0">
                <a:solidFill>
                  <a:srgbClr val="4070A0"/>
                </a:solidFill>
                <a:latin typeface="Andale Mono" charset="0"/>
                <a:ea typeface="Andale Mono" charset="0"/>
                <a:cs typeface="Andale Mono" charset="0"/>
              </a:rPr>
              <a:t>, range(100)))'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sz="1400" dirty="0">
                <a:solidFill>
                  <a:srgbClr val="208050"/>
                </a:solidFill>
                <a:latin typeface="Andale Mono" charset="0"/>
                <a:ea typeface="Andale Mono" charset="0"/>
                <a:cs typeface="Andale Mono" charset="0"/>
              </a:rPr>
              <a:t>10000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loops, best of 3: 23.2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usec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per loop</a:t>
            </a:r>
          </a:p>
        </p:txBody>
      </p:sp>
    </p:spTree>
    <p:extLst>
      <p:ext uri="{BB962C8B-B14F-4D97-AF65-F5344CB8AC3E}">
        <p14:creationId xmlns:p14="http://schemas.microsoft.com/office/powerpoint/2010/main" val="50361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5969" y="2334298"/>
            <a:ext cx="80641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Use a profiler (python3 </a:t>
            </a:r>
            <a:r>
              <a:rPr lang="mr-IN" sz="2000" dirty="0">
                <a:solidFill>
                  <a:srgbClr val="000000"/>
                </a:solidFill>
                <a:latin typeface="Palatino" charset="0"/>
              </a:rPr>
              <a:t>–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m </a:t>
            </a:r>
            <a:r>
              <a:rPr lang="en-US" sz="2000" dirty="0" err="1">
                <a:solidFill>
                  <a:srgbClr val="000000"/>
                </a:solidFill>
                <a:latin typeface="Palatino" charset="0"/>
              </a:rPr>
              <a:t>cProfile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 &lt;module&gt;)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Use a </a:t>
            </a:r>
            <a:r>
              <a:rPr lang="en-US" sz="2000" i="1" dirty="0">
                <a:solidFill>
                  <a:srgbClr val="000000"/>
                </a:solidFill>
                <a:latin typeface="Palatino" charset="0"/>
              </a:rPr>
              <a:t>better algorithm</a:t>
            </a:r>
            <a:endParaRPr lang="en-US" sz="2000" dirty="0">
              <a:solidFill>
                <a:srgbClr val="000000"/>
              </a:solidFill>
              <a:latin typeface="Palatino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Use </a:t>
            </a:r>
            <a:r>
              <a:rPr lang="en-US" sz="2000" i="1" dirty="0">
                <a:solidFill>
                  <a:srgbClr val="000000"/>
                </a:solidFill>
                <a:latin typeface="Palatino" charset="0"/>
              </a:rPr>
              <a:t>built-in types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 when possible (i.e., don’t add needless layers)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Use </a:t>
            </a:r>
            <a:r>
              <a:rPr lang="en-US" sz="2000" b="1" dirty="0">
                <a:solidFill>
                  <a:srgbClr val="000000"/>
                </a:solidFill>
                <a:latin typeface="Palatino" charset="0"/>
              </a:rPr>
              <a:t>__slots__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 when possible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Comprehensions are faster than loops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Avoid </a:t>
            </a:r>
            <a:r>
              <a:rPr lang="en-US" sz="2000" b="1" dirty="0">
                <a:solidFill>
                  <a:srgbClr val="000000"/>
                </a:solidFill>
                <a:latin typeface="Palatino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 by using </a:t>
            </a:r>
            <a:r>
              <a:rPr lang="en-US" sz="2000" b="1" dirty="0">
                <a:solidFill>
                  <a:srgbClr val="000000"/>
                </a:solidFill>
                <a:latin typeface="Palatino" charset="0"/>
              </a:rPr>
              <a:t>from &lt;module&gt; import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 ...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Use C Extensions 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Use exceptions for the </a:t>
            </a:r>
            <a:r>
              <a:rPr lang="en-US" sz="2000" i="1" dirty="0">
                <a:solidFill>
                  <a:srgbClr val="000000"/>
                </a:solidFill>
                <a:latin typeface="Palatino" charset="0"/>
              </a:rPr>
              <a:t>exceptional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 (instead of return codes)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Use exceptions </a:t>
            </a:r>
            <a:r>
              <a:rPr lang="en-US" sz="2000" i="1" dirty="0">
                <a:solidFill>
                  <a:srgbClr val="000000"/>
                </a:solidFill>
                <a:latin typeface="Palatino" charset="0"/>
              </a:rPr>
              <a:t>only</a:t>
            </a:r>
            <a:r>
              <a:rPr lang="en-US" sz="2000" dirty="0">
                <a:solidFill>
                  <a:srgbClr val="000000"/>
                </a:solidFill>
                <a:latin typeface="Palatino" charset="0"/>
              </a:rPr>
              <a:t> for the exceptional (sort of; p. 197)</a:t>
            </a:r>
            <a:endParaRPr lang="en-US" sz="2000" dirty="0">
              <a:solidFill>
                <a:srgbClr val="000000"/>
              </a:solidFill>
              <a:effectLst/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3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Translates Python code to C</a:t>
            </a:r>
          </a:p>
          <a:p>
            <a:r>
              <a:rPr lang="en-US" dirty="0"/>
              <a:t>You compile it and install it as a module in Python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$ pip3 install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Cython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Create a file name </a:t>
            </a:r>
            <a:r>
              <a:rPr lang="en-US" i="1" dirty="0" err="1"/>
              <a:t>setup.py</a:t>
            </a:r>
            <a:endParaRPr lang="en-US" i="1" dirty="0"/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$ python3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setup.py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build_ext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inplace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Then import your module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  <a:br>
              <a:rPr lang="en-US" dirty="0"/>
            </a:br>
            <a:r>
              <a:rPr lang="en-US" sz="2000" i="1" dirty="0"/>
              <a:t>isprime3.py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2886" y="28882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$ python3 isprime3.py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112272535095293 is prime: True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112582705942171 is prime: True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112272535095293 is prime: True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115280095190773 is prime: True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115797848077099 is prime: True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1099726899285419 is prime: False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3.214238</a:t>
            </a:r>
            <a:endParaRPr lang="en-US" dirty="0">
              <a:solidFill>
                <a:srgbClr val="00000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sz="2000" i="1" dirty="0"/>
              <a:t>Converts isprimes3.py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7534" y="2974693"/>
            <a:ext cx="6915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# </a:t>
            </a:r>
            <a:r>
              <a:rPr lang="en-US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setup.py</a:t>
            </a:r>
            <a:endParaRPr lang="en-US" b="1" dirty="0">
              <a:solidFill>
                <a:srgbClr val="008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from </a:t>
            </a:r>
            <a:r>
              <a:rPr lang="en-US" b="1" dirty="0" err="1">
                <a:solidFill>
                  <a:srgbClr val="0000FF"/>
                </a:solidFill>
                <a:latin typeface="Andale Mono" charset="0"/>
                <a:ea typeface="Andale Mono" charset="0"/>
                <a:cs typeface="Andale Mono" charset="0"/>
              </a:rPr>
              <a:t>distutils.core</a:t>
            </a:r>
            <a:r>
              <a:rPr lang="en-US" b="1" dirty="0">
                <a:solidFill>
                  <a:srgbClr val="0000FF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import setup</a:t>
            </a:r>
          </a:p>
          <a:p>
            <a:r>
              <a:rPr lang="en-US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from </a:t>
            </a:r>
            <a:r>
              <a:rPr lang="en-US" b="1" dirty="0" err="1">
                <a:solidFill>
                  <a:srgbClr val="0000FF"/>
                </a:solidFill>
                <a:latin typeface="Andale Mono" charset="0"/>
                <a:ea typeface="Andale Mono" charset="0"/>
                <a:cs typeface="Andale Mono" charset="0"/>
              </a:rPr>
              <a:t>Cython.Build</a:t>
            </a:r>
            <a:r>
              <a:rPr lang="en-US" b="1" dirty="0">
                <a:solidFill>
                  <a:srgbClr val="0000FF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b="1" dirty="0" err="1">
                <a:solidFill>
                  <a:srgbClr val="008000"/>
                </a:solidFill>
                <a:latin typeface="Andale Mono" charset="0"/>
                <a:ea typeface="Andale Mono" charset="0"/>
                <a:cs typeface="Andale Mono" charset="0"/>
              </a:rPr>
              <a:t>cythonize</a:t>
            </a:r>
            <a:endParaRPr lang="en-US" b="1" dirty="0">
              <a:solidFill>
                <a:srgbClr val="008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setup(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ext_modules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dirty="0" err="1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cythonize</a:t>
            </a:r>
            <a:r>
              <a:rPr lang="en-US" dirty="0">
                <a:solidFill>
                  <a:srgbClr val="666666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Andale Mono" charset="0"/>
                <a:ea typeface="Andale Mono" charset="0"/>
                <a:cs typeface="Andale Mono" charset="0"/>
              </a:rPr>
              <a:t>"isprime3.py")</a:t>
            </a:r>
            <a:r>
              <a:rPr lang="mr-IN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9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sz="2000" i="1" dirty="0"/>
              <a:t>Converts isprimes3.py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8638" y="2800062"/>
            <a:ext cx="1001210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$ python3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setup.py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build_ext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--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inplace</a:t>
            </a:r>
            <a:endParaRPr lang="en-US" sz="1600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[1/1]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Cythonizing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isprime3.py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running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build_ext</a:t>
            </a:r>
            <a:endParaRPr lang="en-US" sz="1600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building 'isprime3' extension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usr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/bin/clang -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fno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-strict-aliasing -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Wsign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-compare -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fno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-common -dynamic -DNDEBUG -g -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fwrapv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-O3 -Wall -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Wstrict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-prototypes -arch i386 -arch x86_64 -g -I/Library/Frameworks/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Python.framework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/Versions/3.6/include/python3.6m -c isprime3.c -o build/temp.macosx-10.6-intel-3.6/isprime3.o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usr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/bin/clang -bundle -undefined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dynamic_lookup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-arch i386 -arch x86_64 -g build/temp.macosx-10.6-intel-3.6/isprime3.o -o /Users/chuck1/Documents/UVU/3270/Code/isprime3.cpython-36m-darwin.so</a:t>
            </a:r>
            <a:endParaRPr lang="en-US" sz="1600" dirty="0">
              <a:solidFill>
                <a:srgbClr val="00000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control with </a:t>
            </a:r>
            <a:r>
              <a:rPr lang="en-US" b="1" dirty="0"/>
              <a:t>pip</a:t>
            </a:r>
          </a:p>
          <a:p>
            <a:r>
              <a:rPr lang="en-US" dirty="0"/>
              <a:t>Unit testing with </a:t>
            </a:r>
            <a:r>
              <a:rPr lang="en-US" b="1" dirty="0" err="1"/>
              <a:t>unittest</a:t>
            </a:r>
            <a:endParaRPr lang="en-US" b="1" dirty="0"/>
          </a:p>
          <a:p>
            <a:r>
              <a:rPr lang="en-US" dirty="0"/>
              <a:t>Optimization</a:t>
            </a:r>
          </a:p>
          <a:p>
            <a:pPr lvl="1"/>
            <a:r>
              <a:rPr lang="en-US" b="1" dirty="0" err="1"/>
              <a:t>timeit</a:t>
            </a:r>
            <a:endParaRPr lang="en-US" b="1" dirty="0"/>
          </a:p>
          <a:p>
            <a:pPr lvl="1"/>
            <a:r>
              <a:rPr lang="en-US" dirty="0"/>
              <a:t>Profiling</a:t>
            </a:r>
          </a:p>
          <a:p>
            <a:pPr lvl="1"/>
            <a:r>
              <a:rPr lang="en-US" b="1" dirty="0" err="1"/>
              <a:t>Cython</a:t>
            </a:r>
            <a:endParaRPr lang="en-US" b="1" dirty="0"/>
          </a:p>
          <a:p>
            <a:pPr lvl="1"/>
            <a:r>
              <a:rPr lang="en-US" b="1" dirty="0" err="1"/>
              <a:t>pypy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sz="2000" i="1" dirty="0"/>
              <a:t>Converts isprimes3.py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424" y="2394949"/>
            <a:ext cx="105561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$ ls isprime3*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isprime3.c isprime3.py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isprime3.cpython-36m-darwin.so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$ python3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Python 3.6.0 (v3.6.0:41df79263a11, Dec 22 2016, 17:23:13) 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[GCC 4.2.1 (Apple Inc. build 5666) (dot 3)] on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darwin</a:t>
            </a:r>
            <a:endParaRPr lang="en-US" sz="1600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Type "help", "copyright", "credits" or "license" for more information.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from isprime3 import main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&gt;&gt;&gt; main()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112272535095293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112582705942171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112272535095293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115280095190773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115797848077099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1099726899285419 is prime: False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2.38682</a:t>
            </a:r>
            <a:endParaRPr lang="en-US" sz="1600" dirty="0">
              <a:solidFill>
                <a:srgbClr val="00000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01D49-D17F-3E46-AD2B-EE1D668F667A}"/>
              </a:ext>
            </a:extLst>
          </p:cNvPr>
          <p:cNvSpPr txBox="1"/>
          <p:nvPr/>
        </p:nvSpPr>
        <p:spPr>
          <a:xfrm>
            <a:off x="5843752" y="4550979"/>
            <a:ext cx="476118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.so </a:t>
            </a:r>
            <a:r>
              <a:rPr lang="en-US" dirty="0"/>
              <a:t>file (or </a:t>
            </a:r>
            <a:r>
              <a:rPr lang="en-US" b="1" dirty="0"/>
              <a:t>.</a:t>
            </a:r>
            <a:r>
              <a:rPr lang="en-US" b="1" dirty="0" err="1"/>
              <a:t>pyd</a:t>
            </a:r>
            <a:r>
              <a:rPr lang="en-US" b="1" dirty="0"/>
              <a:t> </a:t>
            </a:r>
            <a:r>
              <a:rPr lang="en-US" dirty="0"/>
              <a:t>on Windows) needs to be in the import path, or in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32807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pypy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faster Python interpreter</a:t>
            </a:r>
          </a:p>
          <a:p>
            <a:r>
              <a:rPr lang="en-US" dirty="0"/>
              <a:t>Uses JIT compiling, like Java and C#</a:t>
            </a:r>
          </a:p>
          <a:p>
            <a:r>
              <a:rPr lang="en-US" dirty="0"/>
              <a:t>Often better than </a:t>
            </a:r>
            <a:r>
              <a:rPr lang="en-US" dirty="0" err="1"/>
              <a:t>Cython</a:t>
            </a:r>
            <a:r>
              <a:rPr lang="en-US" dirty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7332" y="3896142"/>
            <a:ext cx="4220902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$ pypy3 isprime3.py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112272535095293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112582705942171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112272535095293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115280095190773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115797848077099 is prime: 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1099726899285419 is prime: False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0.322382</a:t>
            </a:r>
            <a:endParaRPr lang="en-US" sz="1600" dirty="0">
              <a:solidFill>
                <a:srgbClr val="000000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8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E1D6A-6799-F148-95C2-D62235EC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80AA8C-D8BB-BD47-848F-C47D5F088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15023"/>
              </p:ext>
            </p:extLst>
          </p:nvPr>
        </p:nvGraphicFramePr>
        <p:xfrm>
          <a:off x="1640114" y="679572"/>
          <a:ext cx="6115105" cy="540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4381500" imgH="3873500" progId="Excel.Sheet.12">
                  <p:embed/>
                </p:oleObj>
              </mc:Choice>
              <mc:Fallback>
                <p:oleObj name="Worksheet" r:id="rId3" imgW="4381500" imgH="387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0114" y="679572"/>
                        <a:ext cx="6115105" cy="5406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73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p</a:t>
            </a:r>
            <a:r>
              <a:rPr lang="en-US" dirty="0"/>
              <a:t>ip </a:t>
            </a:r>
            <a:r>
              <a:rPr lang="en-US" b="1" dirty="0"/>
              <a:t>i</a:t>
            </a:r>
            <a:r>
              <a:rPr lang="en-US" dirty="0"/>
              <a:t>nstalls </a:t>
            </a:r>
            <a:r>
              <a:rPr lang="en-US" b="1" dirty="0"/>
              <a:t>p</a:t>
            </a:r>
            <a:r>
              <a:rPr lang="en-US" dirty="0"/>
              <a:t>ackages”</a:t>
            </a:r>
          </a:p>
          <a:p>
            <a:pPr lvl="1"/>
            <a:r>
              <a:rPr lang="en-US" dirty="0"/>
              <a:t>a package manager for Python</a:t>
            </a:r>
          </a:p>
          <a:p>
            <a:r>
              <a:rPr lang="en-US" dirty="0"/>
              <a:t>Installed with Python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pip3</a:t>
            </a:r>
            <a:r>
              <a:rPr lang="en-US" dirty="0"/>
              <a:t> for Python3</a:t>
            </a:r>
          </a:p>
          <a:p>
            <a:r>
              <a:rPr lang="en-US" dirty="0"/>
              <a:t>100,000+ packages in the Python Package Index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 pip3 install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requests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C:&gt; python3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 pip install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requests	</a:t>
            </a:r>
            <a:r>
              <a:rPr lang="en-US" dirty="0">
                <a:ea typeface="Courier New" charset="0"/>
                <a:cs typeface="Courier New" charset="0"/>
              </a:rPr>
              <a:t>(Windows)</a:t>
            </a:r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quickly test modules</a:t>
            </a:r>
          </a:p>
          <a:p>
            <a:pPr lvl="1"/>
            <a:r>
              <a:rPr lang="en-US" dirty="0"/>
              <a:t>not for rigorous unit testing</a:t>
            </a:r>
          </a:p>
          <a:p>
            <a:r>
              <a:rPr lang="en-US" dirty="0"/>
              <a:t>Place expected sample output in the __</a:t>
            </a:r>
            <a:r>
              <a:rPr lang="en-US" i="1" dirty="0"/>
              <a:t>doc__ string</a:t>
            </a:r>
            <a:r>
              <a:rPr lang="en-US" dirty="0"/>
              <a:t> of the module</a:t>
            </a:r>
          </a:p>
          <a:p>
            <a:r>
              <a:rPr lang="en-US" dirty="0"/>
              <a:t>Then call </a:t>
            </a:r>
            <a:r>
              <a:rPr lang="en-US" b="1" dirty="0" err="1"/>
              <a:t>doctest.testmod</a:t>
            </a:r>
            <a:r>
              <a:rPr lang="en-US" b="1" dirty="0"/>
              <a:t>( )</a:t>
            </a:r>
            <a:r>
              <a:rPr lang="en-US" dirty="0"/>
              <a:t> in </a:t>
            </a:r>
            <a:r>
              <a:rPr lang="en-US" b="1" dirty="0"/>
              <a:t>main</a:t>
            </a:r>
          </a:p>
          <a:p>
            <a:r>
              <a:rPr lang="en-US" dirty="0"/>
              <a:t>See </a:t>
            </a:r>
            <a:r>
              <a:rPr lang="en-US" i="1" dirty="0" err="1"/>
              <a:t>fibonacci.py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Unit?</a:t>
            </a:r>
          </a:p>
          <a:p>
            <a:endParaRPr lang="en-US" dirty="0"/>
          </a:p>
          <a:p>
            <a:r>
              <a:rPr lang="en-US" dirty="0"/>
              <a:t>Whatever you think it is: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something with a cohesive 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programmer does to demonstrate 2 things:</a:t>
            </a:r>
          </a:p>
          <a:p>
            <a:pPr lvl="1"/>
            <a:r>
              <a:rPr lang="en-US" dirty="0"/>
              <a:t>“I understand the requirements”</a:t>
            </a:r>
          </a:p>
          <a:p>
            <a:pPr lvl="1"/>
            <a:r>
              <a:rPr lang="en-US" dirty="0"/>
              <a:t>“My code meets those requirements”</a:t>
            </a:r>
          </a:p>
          <a:p>
            <a:r>
              <a:rPr lang="en-US" dirty="0"/>
              <a:t>Should be done many times during development</a:t>
            </a:r>
          </a:p>
          <a:p>
            <a:pPr lvl="1"/>
            <a:r>
              <a:rPr lang="en-US" dirty="0"/>
              <a:t>After each logical/conceptual code change</a:t>
            </a:r>
          </a:p>
          <a:p>
            <a:pPr lvl="1"/>
            <a:r>
              <a:rPr lang="en-US" dirty="0"/>
              <a:t>however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1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a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in its own module</a:t>
            </a:r>
          </a:p>
          <a:p>
            <a:pPr lvl="1"/>
            <a:r>
              <a:rPr lang="en-US" dirty="0"/>
              <a:t>you import the code under test into the test module</a:t>
            </a:r>
          </a:p>
          <a:p>
            <a:r>
              <a:rPr lang="en-US" dirty="0"/>
              <a:t>A collection of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  <a:p>
            <a:pPr lvl="1"/>
            <a:r>
              <a:rPr lang="en-US" dirty="0"/>
              <a:t>let the computer do the testing!</a:t>
            </a:r>
          </a:p>
          <a:p>
            <a:r>
              <a:rPr lang="en-US" dirty="0"/>
              <a:t>Some people write tests before the code to be tested</a:t>
            </a:r>
          </a:p>
          <a:p>
            <a:pPr lvl="1"/>
            <a:r>
              <a:rPr lang="en-US" dirty="0"/>
              <a:t>“Test-Driven Development”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5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unittest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</a:t>
            </a:r>
            <a:r>
              <a:rPr lang="en-US" b="1" dirty="0" err="1"/>
              <a:t>TestCase</a:t>
            </a:r>
            <a:r>
              <a:rPr lang="en-US" dirty="0"/>
              <a:t> class</a:t>
            </a:r>
          </a:p>
          <a:p>
            <a:r>
              <a:rPr lang="en-US" dirty="0"/>
              <a:t>You inherit from it</a:t>
            </a:r>
          </a:p>
          <a:p>
            <a:pPr lvl="1"/>
            <a:r>
              <a:rPr lang="en-US" dirty="0"/>
              <a:t>providing test methods</a:t>
            </a:r>
          </a:p>
          <a:p>
            <a:pPr lvl="1"/>
            <a:r>
              <a:rPr lang="en-US" dirty="0"/>
              <a:t>any method that starts with “test</a:t>
            </a:r>
            <a:r>
              <a:rPr lang="mr-IN" dirty="0"/>
              <a:t>…</a:t>
            </a:r>
            <a:r>
              <a:rPr lang="en-US" dirty="0"/>
              <a:t>”</a:t>
            </a:r>
          </a:p>
          <a:p>
            <a:r>
              <a:rPr lang="en-US" dirty="0"/>
              <a:t>You call </a:t>
            </a:r>
            <a:r>
              <a:rPr lang="en-US" b="1" dirty="0" err="1"/>
              <a:t>TestCase</a:t>
            </a:r>
            <a:r>
              <a:rPr lang="en-US" dirty="0"/>
              <a:t> methods on your unit under test</a:t>
            </a:r>
          </a:p>
          <a:p>
            <a:pPr lvl="1"/>
            <a:r>
              <a:rPr lang="en-US" dirty="0"/>
              <a:t>see next slide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unittest</a:t>
            </a:r>
            <a:r>
              <a:rPr lang="en-US" dirty="0"/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2144" y="2588545"/>
            <a:ext cx="991950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Palatino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assert_(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) 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assertAlmostEqual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(arg1,arg2,places=7)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assertEqual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(arg1,arg2)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assertNotAlmostEqual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(arg1,arg2,places=7)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assertNotEqual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(arg1,arg2) 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Palatin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assertRaises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excType,f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,*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,**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kwargs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Palatino" charset="0"/>
              </a:rPr>
              <a:t>		(Exception of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excType</a:t>
            </a:r>
            <a:r>
              <a:rPr lang="en-US" sz="1600" dirty="0">
                <a:solidFill>
                  <a:srgbClr val="000000"/>
                </a:solidFill>
                <a:latin typeface="Palatin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Palatino" charset="0"/>
              </a:rPr>
              <a:t>is expected)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fail()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failIf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Palatin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setUp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Palatino" charset="0"/>
              </a:rPr>
              <a:t>										</a:t>
            </a:r>
            <a:r>
              <a:rPr lang="en-US" dirty="0">
                <a:solidFill>
                  <a:srgbClr val="000000"/>
                </a:solidFill>
                <a:latin typeface="Palatino" charset="0"/>
              </a:rPr>
              <a:t>(Runs before each test method)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Palatin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tearDown</a:t>
            </a:r>
            <a:r>
              <a:rPr lang="en-US" sz="1600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Palatino" charset="0"/>
              </a:rPr>
              <a:t>									(Runs after each test method)</a:t>
            </a:r>
            <a:endParaRPr lang="en-US" dirty="0">
              <a:solidFill>
                <a:srgbClr val="000000"/>
              </a:solidFill>
              <a:effectLst/>
              <a:latin typeface="Palatin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6725" y="5327756"/>
            <a:ext cx="1898248" cy="34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</a:t>
            </a:r>
            <a:r>
              <a:rPr lang="en-US" i="1" dirty="0" err="1"/>
              <a:t>rattest.py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4933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12110</TotalTime>
  <Words>1208</Words>
  <Application>Microsoft Macintosh PowerPoint</Application>
  <PresentationFormat>Widescreen</PresentationFormat>
  <Paragraphs>197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Andale Mono</vt:lpstr>
      <vt:lpstr>Arial</vt:lpstr>
      <vt:lpstr>Calibri</vt:lpstr>
      <vt:lpstr>Century Gothic</vt:lpstr>
      <vt:lpstr>Courier New</vt:lpstr>
      <vt:lpstr>Menlo</vt:lpstr>
      <vt:lpstr>Palatino</vt:lpstr>
      <vt:lpstr>Wingdings 3</vt:lpstr>
      <vt:lpstr>Ion Boardroom</vt:lpstr>
      <vt:lpstr>Worksheet</vt:lpstr>
      <vt:lpstr>Odds and Ends</vt:lpstr>
      <vt:lpstr>Agenda</vt:lpstr>
      <vt:lpstr>pip</vt:lpstr>
      <vt:lpstr>doctest</vt:lpstr>
      <vt:lpstr>Unit Testing</vt:lpstr>
      <vt:lpstr>What’s a Unit Test?</vt:lpstr>
      <vt:lpstr>What Else is a Unit Test?</vt:lpstr>
      <vt:lpstr>The unittest Module</vt:lpstr>
      <vt:lpstr>unittest Methods</vt:lpstr>
      <vt:lpstr>Unit Testing with nose</vt:lpstr>
      <vt:lpstr>Unit Testing with pytest</vt:lpstr>
      <vt:lpstr>Mypy</vt:lpstr>
      <vt:lpstr>Virtual Environments Custom Development Environments</vt:lpstr>
      <vt:lpstr>The timeit Module</vt:lpstr>
      <vt:lpstr>Speeding Up Your Code</vt:lpstr>
      <vt:lpstr>Cython</vt:lpstr>
      <vt:lpstr>Sample Program isprime3.py</vt:lpstr>
      <vt:lpstr>Cython Example Converts isprimes3.py</vt:lpstr>
      <vt:lpstr>Cython Example Converts isprimes3.py</vt:lpstr>
      <vt:lpstr>Cython Example Converts isprimes3.py</vt:lpstr>
      <vt:lpstr>pypy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471</cp:revision>
  <dcterms:created xsi:type="dcterms:W3CDTF">2017-01-07T20:37:14Z</dcterms:created>
  <dcterms:modified xsi:type="dcterms:W3CDTF">2021-04-15T07:54:29Z</dcterms:modified>
</cp:coreProperties>
</file>