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9"/>
  </p:notesMasterIdLst>
  <p:sldIdLst>
    <p:sldId id="256" r:id="rId2"/>
    <p:sldId id="257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312" r:id="rId13"/>
    <p:sldId id="307" r:id="rId14"/>
    <p:sldId id="261" r:id="rId15"/>
    <p:sldId id="263" r:id="rId16"/>
    <p:sldId id="266" r:id="rId17"/>
    <p:sldId id="315" r:id="rId18"/>
    <p:sldId id="268" r:id="rId19"/>
    <p:sldId id="269" r:id="rId20"/>
    <p:sldId id="316" r:id="rId21"/>
    <p:sldId id="271" r:id="rId22"/>
    <p:sldId id="272" r:id="rId23"/>
    <p:sldId id="317" r:id="rId24"/>
    <p:sldId id="318" r:id="rId25"/>
    <p:sldId id="319" r:id="rId26"/>
    <p:sldId id="320" r:id="rId27"/>
    <p:sldId id="31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12"/>
            <p14:sldId id="307"/>
            <p14:sldId id="261"/>
            <p14:sldId id="263"/>
            <p14:sldId id="266"/>
            <p14:sldId id="315"/>
            <p14:sldId id="268"/>
            <p14:sldId id="269"/>
            <p14:sldId id="316"/>
            <p14:sldId id="271"/>
            <p14:sldId id="272"/>
            <p14:sldId id="317"/>
            <p14:sldId id="318"/>
            <p14:sldId id="319"/>
            <p14:sldId id="320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6E454-EBC5-4676-9B76-E847D30A961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EFDDE6-D613-40AA-8E7C-EBB623491431}">
      <dgm:prSet/>
      <dgm:spPr/>
      <dgm:t>
        <a:bodyPr/>
        <a:lstStyle/>
        <a:p>
          <a:r>
            <a:rPr lang="en-US"/>
            <a:t>Tabular data analysis</a:t>
          </a:r>
        </a:p>
      </dgm:t>
    </dgm:pt>
    <dgm:pt modelId="{1AA1E283-4116-4D34-8A5B-3694A5EC6528}" type="parTrans" cxnId="{D9C2CB1B-7D8E-4617-B584-3C49044EEA9A}">
      <dgm:prSet/>
      <dgm:spPr/>
      <dgm:t>
        <a:bodyPr/>
        <a:lstStyle/>
        <a:p>
          <a:endParaRPr lang="en-US"/>
        </a:p>
      </dgm:t>
    </dgm:pt>
    <dgm:pt modelId="{81661370-693D-4FCC-A098-DFC4EF4DA377}" type="sibTrans" cxnId="{D9C2CB1B-7D8E-4617-B584-3C49044EEA9A}">
      <dgm:prSet/>
      <dgm:spPr/>
      <dgm:t>
        <a:bodyPr/>
        <a:lstStyle/>
        <a:p>
          <a:endParaRPr lang="en-US"/>
        </a:p>
      </dgm:t>
    </dgm:pt>
    <dgm:pt modelId="{4E775EEC-0237-4B32-AFD5-5D2A6F405E77}">
      <dgm:prSet/>
      <dgm:spPr/>
      <dgm:t>
        <a:bodyPr/>
        <a:lstStyle/>
        <a:p>
          <a:r>
            <a:rPr lang="en-US"/>
            <a:t>Pandas = numpy + spreadsheet + relational database</a:t>
          </a:r>
        </a:p>
      </dgm:t>
    </dgm:pt>
    <dgm:pt modelId="{F0D9E242-32A4-4599-B313-01C9B66C53C6}" type="parTrans" cxnId="{0A684432-4AEF-4B9E-B12C-AA7042FB66F0}">
      <dgm:prSet/>
      <dgm:spPr/>
      <dgm:t>
        <a:bodyPr/>
        <a:lstStyle/>
        <a:p>
          <a:endParaRPr lang="en-US"/>
        </a:p>
      </dgm:t>
    </dgm:pt>
    <dgm:pt modelId="{9A65FC87-3809-4DA5-9DF5-87079ACB8206}" type="sibTrans" cxnId="{0A684432-4AEF-4B9E-B12C-AA7042FB66F0}">
      <dgm:prSet/>
      <dgm:spPr/>
      <dgm:t>
        <a:bodyPr/>
        <a:lstStyle/>
        <a:p>
          <a:endParaRPr lang="en-US"/>
        </a:p>
      </dgm:t>
    </dgm:pt>
    <dgm:pt modelId="{8BBD7CE7-0E1F-5B49-A2E9-05FF60B85E4D}" type="pres">
      <dgm:prSet presAssocID="{CDA6E454-EBC5-4676-9B76-E847D30A9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0A6403-0D0E-9A40-8E48-CC4FB42994ED}" type="pres">
      <dgm:prSet presAssocID="{16EFDDE6-D613-40AA-8E7C-EBB623491431}" presName="hierRoot1" presStyleCnt="0"/>
      <dgm:spPr/>
    </dgm:pt>
    <dgm:pt modelId="{64B21CFC-6259-014E-B9AC-270BBF1991A4}" type="pres">
      <dgm:prSet presAssocID="{16EFDDE6-D613-40AA-8E7C-EBB623491431}" presName="composite" presStyleCnt="0"/>
      <dgm:spPr/>
    </dgm:pt>
    <dgm:pt modelId="{38103707-E912-8F42-935A-D851F186E332}" type="pres">
      <dgm:prSet presAssocID="{16EFDDE6-D613-40AA-8E7C-EBB623491431}" presName="background" presStyleLbl="node0" presStyleIdx="0" presStyleCnt="2"/>
      <dgm:spPr/>
    </dgm:pt>
    <dgm:pt modelId="{AE5971B1-1C79-2341-860E-63474D819EA5}" type="pres">
      <dgm:prSet presAssocID="{16EFDDE6-D613-40AA-8E7C-EBB623491431}" presName="text" presStyleLbl="fgAcc0" presStyleIdx="0" presStyleCnt="2">
        <dgm:presLayoutVars>
          <dgm:chPref val="3"/>
        </dgm:presLayoutVars>
      </dgm:prSet>
      <dgm:spPr/>
    </dgm:pt>
    <dgm:pt modelId="{57401940-9480-F340-854E-05DE18499558}" type="pres">
      <dgm:prSet presAssocID="{16EFDDE6-D613-40AA-8E7C-EBB623491431}" presName="hierChild2" presStyleCnt="0"/>
      <dgm:spPr/>
    </dgm:pt>
    <dgm:pt modelId="{096598DA-313B-6640-8AED-7C1EA2D0A614}" type="pres">
      <dgm:prSet presAssocID="{4E775EEC-0237-4B32-AFD5-5D2A6F405E77}" presName="hierRoot1" presStyleCnt="0"/>
      <dgm:spPr/>
    </dgm:pt>
    <dgm:pt modelId="{EEA413EF-5FCC-2741-A343-5C7CF5FE52D6}" type="pres">
      <dgm:prSet presAssocID="{4E775EEC-0237-4B32-AFD5-5D2A6F405E77}" presName="composite" presStyleCnt="0"/>
      <dgm:spPr/>
    </dgm:pt>
    <dgm:pt modelId="{29363542-13B3-7246-849D-81BEE6DB3DA4}" type="pres">
      <dgm:prSet presAssocID="{4E775EEC-0237-4B32-AFD5-5D2A6F405E77}" presName="background" presStyleLbl="node0" presStyleIdx="1" presStyleCnt="2"/>
      <dgm:spPr/>
    </dgm:pt>
    <dgm:pt modelId="{A67A1050-1BDC-DB4B-B374-44E725F21590}" type="pres">
      <dgm:prSet presAssocID="{4E775EEC-0237-4B32-AFD5-5D2A6F405E77}" presName="text" presStyleLbl="fgAcc0" presStyleIdx="1" presStyleCnt="2">
        <dgm:presLayoutVars>
          <dgm:chPref val="3"/>
        </dgm:presLayoutVars>
      </dgm:prSet>
      <dgm:spPr/>
    </dgm:pt>
    <dgm:pt modelId="{D5A2FA06-A97F-D546-A904-A522DBF4176F}" type="pres">
      <dgm:prSet presAssocID="{4E775EEC-0237-4B32-AFD5-5D2A6F405E77}" presName="hierChild2" presStyleCnt="0"/>
      <dgm:spPr/>
    </dgm:pt>
  </dgm:ptLst>
  <dgm:cxnLst>
    <dgm:cxn modelId="{D9C2CB1B-7D8E-4617-B584-3C49044EEA9A}" srcId="{CDA6E454-EBC5-4676-9B76-E847D30A9617}" destId="{16EFDDE6-D613-40AA-8E7C-EBB623491431}" srcOrd="0" destOrd="0" parTransId="{1AA1E283-4116-4D34-8A5B-3694A5EC6528}" sibTransId="{81661370-693D-4FCC-A098-DFC4EF4DA377}"/>
    <dgm:cxn modelId="{0A684432-4AEF-4B9E-B12C-AA7042FB66F0}" srcId="{CDA6E454-EBC5-4676-9B76-E847D30A9617}" destId="{4E775EEC-0237-4B32-AFD5-5D2A6F405E77}" srcOrd="1" destOrd="0" parTransId="{F0D9E242-32A4-4599-B313-01C9B66C53C6}" sibTransId="{9A65FC87-3809-4DA5-9DF5-87079ACB8206}"/>
    <dgm:cxn modelId="{95839395-310C-7446-AC2D-4E6E3845963F}" type="presOf" srcId="{4E775EEC-0237-4B32-AFD5-5D2A6F405E77}" destId="{A67A1050-1BDC-DB4B-B374-44E725F21590}" srcOrd="0" destOrd="0" presId="urn:microsoft.com/office/officeart/2005/8/layout/hierarchy1"/>
    <dgm:cxn modelId="{F8BEB6B1-0DBD-1246-A94E-79F2B86293E2}" type="presOf" srcId="{16EFDDE6-D613-40AA-8E7C-EBB623491431}" destId="{AE5971B1-1C79-2341-860E-63474D819EA5}" srcOrd="0" destOrd="0" presId="urn:microsoft.com/office/officeart/2005/8/layout/hierarchy1"/>
    <dgm:cxn modelId="{6DCA4FFE-7298-9545-9301-79B15006D3CF}" type="presOf" srcId="{CDA6E454-EBC5-4676-9B76-E847D30A9617}" destId="{8BBD7CE7-0E1F-5B49-A2E9-05FF60B85E4D}" srcOrd="0" destOrd="0" presId="urn:microsoft.com/office/officeart/2005/8/layout/hierarchy1"/>
    <dgm:cxn modelId="{6B6FD323-4D35-F24F-A1C7-6CA0BD68401D}" type="presParOf" srcId="{8BBD7CE7-0E1F-5B49-A2E9-05FF60B85E4D}" destId="{580A6403-0D0E-9A40-8E48-CC4FB42994ED}" srcOrd="0" destOrd="0" presId="urn:microsoft.com/office/officeart/2005/8/layout/hierarchy1"/>
    <dgm:cxn modelId="{1CF29977-2DF1-7943-85A9-A18002A54756}" type="presParOf" srcId="{580A6403-0D0E-9A40-8E48-CC4FB42994ED}" destId="{64B21CFC-6259-014E-B9AC-270BBF1991A4}" srcOrd="0" destOrd="0" presId="urn:microsoft.com/office/officeart/2005/8/layout/hierarchy1"/>
    <dgm:cxn modelId="{0D33B4CB-677B-F54B-9910-78E65B4CC6DB}" type="presParOf" srcId="{64B21CFC-6259-014E-B9AC-270BBF1991A4}" destId="{38103707-E912-8F42-935A-D851F186E332}" srcOrd="0" destOrd="0" presId="urn:microsoft.com/office/officeart/2005/8/layout/hierarchy1"/>
    <dgm:cxn modelId="{E8C8B570-E61B-5C4B-AC91-6E1BAFF6E96A}" type="presParOf" srcId="{64B21CFC-6259-014E-B9AC-270BBF1991A4}" destId="{AE5971B1-1C79-2341-860E-63474D819EA5}" srcOrd="1" destOrd="0" presId="urn:microsoft.com/office/officeart/2005/8/layout/hierarchy1"/>
    <dgm:cxn modelId="{5E7B6458-7081-934C-9B30-12ABBD4C9F1D}" type="presParOf" srcId="{580A6403-0D0E-9A40-8E48-CC4FB42994ED}" destId="{57401940-9480-F340-854E-05DE18499558}" srcOrd="1" destOrd="0" presId="urn:microsoft.com/office/officeart/2005/8/layout/hierarchy1"/>
    <dgm:cxn modelId="{DC58BFD4-8DBC-D041-B247-95ACEFE1ED2E}" type="presParOf" srcId="{8BBD7CE7-0E1F-5B49-A2E9-05FF60B85E4D}" destId="{096598DA-313B-6640-8AED-7C1EA2D0A614}" srcOrd="1" destOrd="0" presId="urn:microsoft.com/office/officeart/2005/8/layout/hierarchy1"/>
    <dgm:cxn modelId="{AAA1C680-7365-BE4F-BAD2-BC9D55DC79F2}" type="presParOf" srcId="{096598DA-313B-6640-8AED-7C1EA2D0A614}" destId="{EEA413EF-5FCC-2741-A343-5C7CF5FE52D6}" srcOrd="0" destOrd="0" presId="urn:microsoft.com/office/officeart/2005/8/layout/hierarchy1"/>
    <dgm:cxn modelId="{9BEADF59-C0FE-DD4A-ADAB-CF9A09C117CD}" type="presParOf" srcId="{EEA413EF-5FCC-2741-A343-5C7CF5FE52D6}" destId="{29363542-13B3-7246-849D-81BEE6DB3DA4}" srcOrd="0" destOrd="0" presId="urn:microsoft.com/office/officeart/2005/8/layout/hierarchy1"/>
    <dgm:cxn modelId="{B11771B6-349B-3440-8488-4B94A901179F}" type="presParOf" srcId="{EEA413EF-5FCC-2741-A343-5C7CF5FE52D6}" destId="{A67A1050-1BDC-DB4B-B374-44E725F21590}" srcOrd="1" destOrd="0" presId="urn:microsoft.com/office/officeart/2005/8/layout/hierarchy1"/>
    <dgm:cxn modelId="{30289833-41B2-FC41-B14D-A00E2D53D84E}" type="presParOf" srcId="{096598DA-313B-6640-8AED-7C1EA2D0A614}" destId="{D5A2FA06-A97F-D546-A904-A522DBF417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3707-E912-8F42-935A-D851F186E332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971B1-1C79-2341-860E-63474D819EA5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Tabular data analysis</a:t>
          </a:r>
        </a:p>
      </dsp:txBody>
      <dsp:txXfrm>
        <a:off x="536117" y="528177"/>
        <a:ext cx="3970751" cy="2465433"/>
      </dsp:txXfrm>
    </dsp:sp>
    <dsp:sp modelId="{29363542-13B3-7246-849D-81BEE6DB3DA4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A1050-1BDC-DB4B-B374-44E725F21590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Pandas = numpy + spreadsheet + relational database</a:t>
          </a:r>
        </a:p>
      </dsp:txBody>
      <dsp:txXfrm>
        <a:off x="5576754" y="528177"/>
        <a:ext cx="3970751" cy="246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installing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leave off ‘i2’, you will get int64 = ‘i8’ by default for a. The </a:t>
            </a:r>
            <a:r>
              <a:rPr lang="en-US" dirty="0" err="1"/>
              <a:t>itemsize</a:t>
            </a:r>
            <a:r>
              <a:rPr lang="en-US" dirty="0"/>
              <a:t> would be 8 in that case.</a:t>
            </a:r>
          </a:p>
          <a:p>
            <a:r>
              <a:rPr lang="en-US" dirty="0"/>
              <a:t>Consider doing this in </a:t>
            </a:r>
            <a:r>
              <a:rPr lang="en-US" dirty="0" err="1"/>
              <a:t>pythontutor.com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numbers are simple values and have no deeper data. And scientists like to view subsets of data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1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typically uses tables which are 2-d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8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Chapter 20, 22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 Dialogs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response dialogs</a:t>
            </a:r>
          </a:p>
          <a:p>
            <a:r>
              <a:rPr lang="en-US" dirty="0"/>
              <a:t>Class </a:t>
            </a:r>
            <a:r>
              <a:rPr lang="en-US" b="1" dirty="0" err="1"/>
              <a:t>messagebox</a:t>
            </a:r>
            <a:endParaRPr lang="en-US" b="1" dirty="0"/>
          </a:p>
          <a:p>
            <a:pPr lvl="1"/>
            <a:r>
              <a:rPr lang="en-US" dirty="0" err="1"/>
              <a:t>showinfo</a:t>
            </a:r>
            <a:r>
              <a:rPr lang="en-US" dirty="0"/>
              <a:t>, </a:t>
            </a:r>
            <a:r>
              <a:rPr lang="en-US" dirty="0" err="1"/>
              <a:t>showwarning</a:t>
            </a:r>
            <a:r>
              <a:rPr lang="en-US" dirty="0"/>
              <a:t>, </a:t>
            </a:r>
            <a:r>
              <a:rPr lang="en-US" dirty="0" err="1"/>
              <a:t>showerror</a:t>
            </a:r>
            <a:r>
              <a:rPr lang="en-US" dirty="0"/>
              <a:t>, </a:t>
            </a:r>
            <a:r>
              <a:rPr lang="en-US" dirty="0" err="1"/>
              <a:t>askquestion</a:t>
            </a:r>
            <a:r>
              <a:rPr lang="en-US" dirty="0"/>
              <a:t>, </a:t>
            </a:r>
            <a:r>
              <a:rPr lang="en-US" dirty="0" err="1"/>
              <a:t>askokcancel</a:t>
            </a:r>
            <a:r>
              <a:rPr lang="en-US" dirty="0"/>
              <a:t>, </a:t>
            </a:r>
            <a:r>
              <a:rPr lang="en-US" dirty="0" err="1"/>
              <a:t>askyesno</a:t>
            </a:r>
            <a:r>
              <a:rPr lang="en-US" dirty="0"/>
              <a:t>, </a:t>
            </a:r>
            <a:r>
              <a:rPr lang="en-US" dirty="0" err="1"/>
              <a:t>askretrycancel</a:t>
            </a:r>
            <a:endParaRPr lang="en-US" dirty="0"/>
          </a:p>
          <a:p>
            <a:r>
              <a:rPr lang="en-US" dirty="0"/>
              <a:t>Class </a:t>
            </a:r>
            <a:r>
              <a:rPr lang="en-US" b="1" dirty="0" err="1"/>
              <a:t>simpledialog</a:t>
            </a:r>
            <a:endParaRPr lang="en-US" b="1" dirty="0"/>
          </a:p>
          <a:p>
            <a:pPr lvl="1"/>
            <a:r>
              <a:rPr lang="en-US" dirty="0" err="1"/>
              <a:t>askinteger</a:t>
            </a:r>
            <a:r>
              <a:rPr lang="en-US" dirty="0"/>
              <a:t>, </a:t>
            </a:r>
            <a:r>
              <a:rPr lang="en-US" dirty="0" err="1"/>
              <a:t>askfloat</a:t>
            </a:r>
            <a:r>
              <a:rPr lang="en-US" dirty="0"/>
              <a:t>, </a:t>
            </a:r>
            <a:r>
              <a:rPr lang="en-US" dirty="0" err="1"/>
              <a:t>askstring</a:t>
            </a:r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gui4.py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 class</a:t>
            </a:r>
          </a:p>
          <a:p>
            <a:r>
              <a:rPr lang="en-US" b="1" dirty="0" err="1"/>
              <a:t>add_cascade</a:t>
            </a:r>
            <a:r>
              <a:rPr lang="en-US" dirty="0"/>
              <a:t> – add a top-level menu</a:t>
            </a:r>
          </a:p>
          <a:p>
            <a:r>
              <a:rPr lang="en-US" b="1" dirty="0" err="1"/>
              <a:t>add_command</a:t>
            </a:r>
            <a:r>
              <a:rPr lang="en-US" dirty="0"/>
              <a:t> – adds a menu entry</a:t>
            </a:r>
          </a:p>
          <a:p>
            <a:r>
              <a:rPr lang="en-US" b="1" dirty="0" err="1"/>
              <a:t>add_separator</a:t>
            </a:r>
            <a:r>
              <a:rPr lang="en-US" dirty="0"/>
              <a:t> – inserts a separator line</a:t>
            </a:r>
          </a:p>
          <a:p>
            <a:r>
              <a:rPr lang="en-US" dirty="0"/>
              <a:t>See </a:t>
            </a:r>
            <a:r>
              <a:rPr lang="en-US" i="1" dirty="0"/>
              <a:t>gui5.py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E7D5E-7BE6-6344-9A56-01FDEB89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9192"/>
            <a:ext cx="4867472" cy="2286000"/>
          </a:xfrm>
        </p:spPr>
        <p:txBody>
          <a:bodyPr/>
          <a:lstStyle/>
          <a:p>
            <a:r>
              <a:rPr lang="en-US" dirty="0"/>
              <a:t>Review Exercise  6 Spec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92E57-8B03-7949-8C0B-0CE023B1F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FC74D-05A0-574F-A3F7-1D862544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matplotlib.pyplot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37CB7-9136-174B-8186-9DD9DE87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pip install matplotlib</a:t>
            </a:r>
            <a:r>
              <a:rPr lang="en-US" dirty="0"/>
              <a:t> </a:t>
            </a:r>
          </a:p>
          <a:p>
            <a:r>
              <a:rPr lang="en-US" dirty="0"/>
              <a:t>Figures</a:t>
            </a:r>
          </a:p>
          <a:p>
            <a:pPr lvl="1"/>
            <a:r>
              <a:rPr lang="en-US" dirty="0"/>
              <a:t>Holds one or more axes</a:t>
            </a:r>
          </a:p>
          <a:p>
            <a:r>
              <a:rPr lang="en-US" dirty="0"/>
              <a:t>Axes</a:t>
            </a:r>
          </a:p>
          <a:p>
            <a:pPr lvl="1"/>
            <a:r>
              <a:rPr lang="en-US" dirty="0"/>
              <a:t>An x-y canvas</a:t>
            </a:r>
          </a:p>
          <a:p>
            <a:pPr lvl="1"/>
            <a:r>
              <a:rPr lang="en-US" dirty="0"/>
              <a:t>Can have multiple plots in one x-y drawing</a:t>
            </a:r>
          </a:p>
          <a:p>
            <a:r>
              <a:rPr lang="en-US" dirty="0"/>
              <a:t>Adornments</a:t>
            </a:r>
          </a:p>
          <a:p>
            <a:pPr lvl="1"/>
            <a:r>
              <a:rPr lang="en-US" dirty="0"/>
              <a:t>Labels/legends, ticks, line styles, color, </a:t>
            </a:r>
            <a:br>
              <a:rPr lang="en-US" dirty="0"/>
            </a:br>
            <a:r>
              <a:rPr lang="en-US" dirty="0"/>
              <a:t>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F127-9465-D642-B795-66E584E6FD3F}"/>
              </a:ext>
            </a:extLst>
          </p:cNvPr>
          <p:cNvSpPr txBox="1"/>
          <p:nvPr/>
        </p:nvSpPr>
        <p:spPr>
          <a:xfrm>
            <a:off x="7038591" y="3988475"/>
            <a:ext cx="161724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Sample Files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i="1" dirty="0" err="1"/>
              <a:t>plot.py</a:t>
            </a:r>
            <a:endParaRPr lang="en-US" i="1" dirty="0"/>
          </a:p>
          <a:p>
            <a:r>
              <a:rPr lang="en-US" i="1" dirty="0"/>
              <a:t>plot2.py</a:t>
            </a:r>
          </a:p>
          <a:p>
            <a:r>
              <a:rPr lang="en-US" i="1" dirty="0"/>
              <a:t>plot3.py</a:t>
            </a:r>
          </a:p>
          <a:p>
            <a:r>
              <a:rPr lang="en-US" i="1" dirty="0"/>
              <a:t>plot4.py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4B875-7C72-A249-82BA-5CC0F67045EA}"/>
              </a:ext>
            </a:extLst>
          </p:cNvPr>
          <p:cNvSpPr txBox="1"/>
          <p:nvPr/>
        </p:nvSpPr>
        <p:spPr>
          <a:xfrm>
            <a:off x="6096000" y="3068259"/>
            <a:ext cx="3502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</a:t>
            </a:r>
            <a:r>
              <a:rPr lang="en-US" dirty="0"/>
              <a:t>as </a:t>
            </a:r>
            <a:r>
              <a:rPr lang="en-US" b="1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3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BDEF-B9CA-F447-927F-580C392C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dirty="0" err="1"/>
              <a:t>.</a:t>
            </a:r>
            <a:r>
              <a:rPr lang="en-US" b="1" dirty="0" err="1"/>
              <a:t>ndarray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DAC9-84C6-5445-9BB7-E4DEFD21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794"/>
            <a:ext cx="8415338" cy="4070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third-party module </a:t>
            </a:r>
            <a:r>
              <a:rPr lang="en-US" b="1" dirty="0" err="1"/>
              <a:t>numpy</a:t>
            </a:r>
            <a:r>
              <a:rPr lang="en-US" dirty="0"/>
              <a:t> has support for mathematical </a:t>
            </a:r>
            <a:r>
              <a:rPr lang="en-US" b="1" dirty="0"/>
              <a:t>array processing </a:t>
            </a:r>
            <a:r>
              <a:rPr lang="en-US" dirty="0"/>
              <a:t>and </a:t>
            </a:r>
            <a:r>
              <a:rPr lang="en-US" b="1" dirty="0"/>
              <a:t>data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It has a powerful array type: </a:t>
            </a:r>
            <a:r>
              <a:rPr lang="en-US" b="1" dirty="0" err="1"/>
              <a:t>ndarray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/>
              <a:t>You can operate on it </a:t>
            </a:r>
            <a:r>
              <a:rPr lang="en-US" b="1" dirty="0"/>
              <a:t>all at once </a:t>
            </a:r>
            <a:r>
              <a:rPr lang="en-US" dirty="0"/>
              <a:t>instead of only element-by-element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Makes </a:t>
            </a:r>
            <a:r>
              <a:rPr lang="en-US" b="1" dirty="0"/>
              <a:t>multi-dimensional arrays </a:t>
            </a:r>
            <a:r>
              <a:rPr lang="en-US" dirty="0"/>
              <a:t>easier to use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$ pip install </a:t>
            </a:r>
            <a:r>
              <a:rPr lang="en-US" b="1" dirty="0" err="1"/>
              <a:t>numpy</a:t>
            </a:r>
            <a:r>
              <a:rPr lang="en-US" b="1" dirty="0"/>
              <a:t>  </a:t>
            </a:r>
            <a:r>
              <a:rPr lang="en-US" dirty="0"/>
              <a:t>or  </a:t>
            </a:r>
            <a:r>
              <a:rPr lang="en-US" b="1" dirty="0"/>
              <a:t>$ python –m pip install </a:t>
            </a:r>
            <a:r>
              <a:rPr lang="en-US" b="1" dirty="0" err="1"/>
              <a:t>numpy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Can create </a:t>
            </a:r>
            <a:r>
              <a:rPr lang="en-US" b="1" dirty="0" err="1"/>
              <a:t>ndarray</a:t>
            </a:r>
            <a:r>
              <a:rPr lang="en-US" dirty="0" err="1"/>
              <a:t>s</a:t>
            </a:r>
            <a:r>
              <a:rPr lang="en-US" dirty="0"/>
              <a:t> from initial values with the </a:t>
            </a:r>
            <a:r>
              <a:rPr lang="en-US" b="1" dirty="0" err="1"/>
              <a:t>numpy.array</a:t>
            </a:r>
            <a:r>
              <a:rPr lang="en-US" b="1" dirty="0"/>
              <a:t> </a:t>
            </a:r>
            <a:r>
              <a:rPr lang="en-US" dirty="0"/>
              <a:t>function…</a:t>
            </a:r>
          </a:p>
        </p:txBody>
      </p:sp>
    </p:spTree>
    <p:extLst>
      <p:ext uri="{BB962C8B-B14F-4D97-AF65-F5344CB8AC3E}">
        <p14:creationId xmlns:p14="http://schemas.microsoft.com/office/powerpoint/2010/main" val="300959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06AEB5-096D-9348-9C85-9E3193C0F137}"/>
              </a:ext>
            </a:extLst>
          </p:cNvPr>
          <p:cNvSpPr/>
          <p:nvPr/>
        </p:nvSpPr>
        <p:spPr>
          <a:xfrm>
            <a:off x="885825" y="2428875"/>
            <a:ext cx="6038850" cy="329320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numpy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as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np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a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range(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10), 'i2')  </a:t>
            </a:r>
            <a:r>
              <a:rPr lang="en-US" sz="1600" i="1" dirty="0">
                <a:solidFill>
                  <a:srgbClr val="666666"/>
                </a:solidFill>
                <a:latin typeface="Andale Mono" panose="020B0509000000000004" pitchFamily="49" charset="0"/>
              </a:rPr>
              <a:t># ‘i2’ = int16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print(a)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-a)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print(a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+1)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a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.dtype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a.itemsize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a.size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a.nbytes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a.shape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b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np.array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([[1,2,3], [4,5,6]])	</a:t>
            </a:r>
            <a:r>
              <a:rPr lang="en-US" sz="1600" i="1" dirty="0">
                <a:solidFill>
                  <a:srgbClr val="666666"/>
                </a:solidFill>
                <a:latin typeface="Andale Mono" panose="020B0509000000000004" pitchFamily="49" charset="0"/>
              </a:rPr>
              <a:t># Infers type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print(b,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b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.shape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,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b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.dtype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print(b[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1], b[1].shape)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print(b[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0]*b[1])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645C6-F7FD-FD42-BB50-421D91B3F6FD}"/>
              </a:ext>
            </a:extLst>
          </p:cNvPr>
          <p:cNvSpPr/>
          <p:nvPr/>
        </p:nvSpPr>
        <p:spPr>
          <a:xfrm>
            <a:off x="7258049" y="3167538"/>
            <a:ext cx="4162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[0 1 2 3 4 5 6 7 8 9]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[ 0 -1 -2 -3 -4 -5 -6 -7 -8 -9]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[ 1  2  3  4  5  6  7  8  9 10]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int16 2 10 20 (10,)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[[1 2 3]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[4 5 6]] (2, 3) int64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[4 5 6] (3,)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[ 4 10 18]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D0F93E9-110B-CA4B-9575-F33704F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numpy.ndarray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225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194B-5D75-8242-BC77-A07006FF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b="1" dirty="0" err="1"/>
              <a:t>numpy</a:t>
            </a:r>
            <a:r>
              <a:rPr lang="en-US" dirty="0" err="1"/>
              <a:t>.</a:t>
            </a:r>
            <a:r>
              <a:rPr lang="en-US" b="1" dirty="0" err="1"/>
              <a:t>ndarray</a:t>
            </a:r>
            <a:r>
              <a:rPr lang="en-US" dirty="0"/>
              <a:t>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C9549-5E8D-154C-8127-6786F2184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876994"/>
              </p:ext>
            </p:extLst>
          </p:nvPr>
        </p:nvGraphicFramePr>
        <p:xfrm>
          <a:off x="1154954" y="2705100"/>
          <a:ext cx="2438400" cy="250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086">
                  <a:extLst>
                    <a:ext uri="{9D8B030D-6E8A-4147-A177-3AD203B41FA5}">
                      <a16:colId xmlns:a16="http://schemas.microsoft.com/office/drawing/2014/main" val="146022203"/>
                    </a:ext>
                  </a:extLst>
                </a:gridCol>
                <a:gridCol w="1211314">
                  <a:extLst>
                    <a:ext uri="{9D8B030D-6E8A-4147-A177-3AD203B41FA5}">
                      <a16:colId xmlns:a16="http://schemas.microsoft.com/office/drawing/2014/main" val="4085470848"/>
                    </a:ext>
                  </a:extLst>
                </a:gridCol>
              </a:tblGrid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Type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07126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‘?’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48940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83850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56858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819308"/>
                  </a:ext>
                </a:extLst>
              </a:tr>
              <a:tr h="373221"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4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F65B1-EFC0-2249-98D2-CB5E6F70D80F}"/>
              </a:ext>
            </a:extLst>
          </p:cNvPr>
          <p:cNvSpPr txBox="1"/>
          <p:nvPr/>
        </p:nvSpPr>
        <p:spPr>
          <a:xfrm>
            <a:off x="4410075" y="3358027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3 types above can be suffixed with byte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‘i4’ = </a:t>
            </a:r>
            <a:r>
              <a:rPr lang="en-US" b="1" dirty="0"/>
              <a:t>np.int32 </a:t>
            </a:r>
            <a:r>
              <a:rPr lang="en-US" dirty="0"/>
              <a:t>= 4-byte (32-bit)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‘f8’ = </a:t>
            </a:r>
            <a:r>
              <a:rPr lang="en-US" b="1" dirty="0"/>
              <a:t>np.float64 </a:t>
            </a:r>
            <a:r>
              <a:rPr lang="en-US" dirty="0"/>
              <a:t>= double-precision floating-point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7961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039-8324-1D42-8E15-809378C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2727-2A03-344E-B376-125300C8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04" y="2637443"/>
            <a:ext cx="6265021" cy="151971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20000"/>
                </a:solidFill>
              </a:rPr>
              <a:t>Warning</a:t>
            </a:r>
            <a:r>
              <a:rPr lang="en-US" sz="2000" dirty="0"/>
              <a:t>: </a:t>
            </a:r>
            <a:r>
              <a:rPr lang="en-US" sz="2000" i="1" dirty="0"/>
              <a:t>Slices</a:t>
            </a:r>
            <a:r>
              <a:rPr lang="en-US" sz="2000" dirty="0"/>
              <a:t> of </a:t>
            </a:r>
            <a:r>
              <a:rPr lang="en-US" sz="2000" b="1" dirty="0" err="1"/>
              <a:t>ndarray</a:t>
            </a:r>
            <a:r>
              <a:rPr lang="en-US" sz="2000" dirty="0" err="1"/>
              <a:t>s</a:t>
            </a:r>
            <a:r>
              <a:rPr lang="en-US" sz="2000" dirty="0"/>
              <a:t> don’t make copies!</a:t>
            </a:r>
          </a:p>
          <a:p>
            <a:pPr lvl="1"/>
            <a:r>
              <a:rPr lang="en-US" sz="1800" dirty="0"/>
              <a:t>They are </a:t>
            </a:r>
            <a:r>
              <a:rPr lang="en-US" sz="1800" i="1" dirty="0"/>
              <a:t>writable</a:t>
            </a:r>
            <a:r>
              <a:rPr lang="en-US" sz="1800" dirty="0"/>
              <a:t> </a:t>
            </a:r>
            <a:r>
              <a:rPr lang="en-US" sz="1800" i="1" dirty="0"/>
              <a:t>views</a:t>
            </a:r>
            <a:r>
              <a:rPr lang="en-US" sz="1800" dirty="0"/>
              <a:t> into the original array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.copy( ) </a:t>
            </a:r>
            <a:r>
              <a:rPr lang="en-US" sz="2000" dirty="0"/>
              <a:t>to make a copy.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0836E-7CD4-3D42-A7A2-8FEB44C6D8F4}"/>
              </a:ext>
            </a:extLst>
          </p:cNvPr>
          <p:cNvSpPr/>
          <p:nvPr/>
        </p:nvSpPr>
        <p:spPr>
          <a:xfrm>
            <a:off x="1866900" y="4063990"/>
            <a:ext cx="5267325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(10)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array([0, 1, 2, 3, 4, 5, 6, 7, 8, 9])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s = a[2:5]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array([2, 3, 4])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s[1] = 99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array([ 2, 99,  4])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array([ 0,  1,  2, 99,  4,  5,  6,  7,  8,  9])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2E4-9ACC-9F42-923A-945EB9C3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arange</a:t>
            </a:r>
            <a:r>
              <a:rPr lang="en-US" dirty="0"/>
              <a:t> </a:t>
            </a:r>
            <a:r>
              <a:rPr lang="en-US" b="0" dirty="0"/>
              <a:t>and</a:t>
            </a:r>
            <a:r>
              <a:rPr lang="en-US" dirty="0"/>
              <a:t> </a:t>
            </a:r>
            <a:r>
              <a:rPr lang="en-US" b="1" dirty="0"/>
              <a:t>reshape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05BB-4DEF-3E49-ABC2-4B924F92677D}"/>
              </a:ext>
            </a:extLst>
          </p:cNvPr>
          <p:cNvSpPr txBox="1"/>
          <p:nvPr/>
        </p:nvSpPr>
        <p:spPr>
          <a:xfrm>
            <a:off x="1152144" y="2482581"/>
            <a:ext cx="6096000" cy="375487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x = </a:t>
            </a:r>
            <a:r>
              <a:rPr lang="en-US" sz="1400" b="1" dirty="0" err="1">
                <a:latin typeface="Andale Mono" panose="020B0509000000000004" pitchFamily="49" charset="0"/>
              </a:rPr>
              <a:t>np.arange</a:t>
            </a:r>
            <a:r>
              <a:rPr lang="en-US" sz="1400" b="1" dirty="0">
                <a:latin typeface="Andale Mono" panose="020B0509000000000004" pitchFamily="49" charset="0"/>
              </a:rPr>
              <a:t>(12)		</a:t>
            </a:r>
            <a:r>
              <a:rPr lang="en-US" sz="1400" i="1" dirty="0">
                <a:latin typeface="Andale Mono" panose="020B0509000000000004" pitchFamily="49" charset="0"/>
              </a:rPr>
              <a:t># Returns a </a:t>
            </a:r>
            <a:r>
              <a:rPr lang="en-US" sz="1400" i="1" dirty="0" err="1">
                <a:latin typeface="Andale Mono" panose="020B0509000000000004" pitchFamily="49" charset="0"/>
              </a:rPr>
              <a:t>ndarray</a:t>
            </a:r>
            <a:endParaRPr lang="en-US" sz="1400" i="1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x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array([ 0,  1,  2,  3,  4,  5,  6,  7,  8,  9, 10, 11])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y = </a:t>
            </a:r>
            <a:r>
              <a:rPr lang="en-US" sz="1400" b="1" dirty="0" err="1">
                <a:latin typeface="Andale Mono" panose="020B0509000000000004" pitchFamily="49" charset="0"/>
              </a:rPr>
              <a:t>x.reshape</a:t>
            </a:r>
            <a:r>
              <a:rPr lang="en-US" sz="1400" b="1" dirty="0">
                <a:latin typeface="Andale Mono" panose="020B0509000000000004" pitchFamily="49" charset="0"/>
              </a:rPr>
              <a:t>(2,6)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latin typeface="Andale Mono" panose="020B0509000000000004" pitchFamily="49" charset="0"/>
              </a:rPr>
              <a:t>y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array([[ 0,  1,  2,  3,  4,  5],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      [ 6,  7,  8,  9, 10, 11]])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b="1" dirty="0" err="1">
                <a:latin typeface="Andale Mono" panose="020B0509000000000004" pitchFamily="49" charset="0"/>
              </a:rPr>
              <a:t>y.reshape</a:t>
            </a:r>
            <a:r>
              <a:rPr lang="en-US" sz="1400" b="1" dirty="0">
                <a:latin typeface="Andale Mono" panose="020B0509000000000004" pitchFamily="49" charset="0"/>
              </a:rPr>
              <a:t>(3,4)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array([[ 0,  1,  2,  3],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[ 4,  5,  6,  7],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[ 8,  9, 10, 11]])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latin typeface="Andale Mono" panose="020B0509000000000004" pitchFamily="49" charset="0"/>
              </a:rPr>
              <a:t>y.</a:t>
            </a:r>
            <a:r>
              <a:rPr lang="en-US" sz="1400" b="1" dirty="0" err="1">
                <a:latin typeface="Andale Mono" panose="020B0509000000000004" pitchFamily="49" charset="0"/>
              </a:rPr>
              <a:t>reshape</a:t>
            </a:r>
            <a:r>
              <a:rPr lang="en-US" sz="1400" dirty="0">
                <a:latin typeface="Andale Mono" panose="020B0509000000000004" pitchFamily="49" charset="0"/>
              </a:rPr>
              <a:t>(2,2,3)	</a:t>
            </a:r>
            <a:r>
              <a:rPr lang="en-US" sz="1400" i="1" dirty="0">
                <a:latin typeface="Andale Mono" panose="020B0509000000000004" pitchFamily="49" charset="0"/>
              </a:rPr>
              <a:t># 3-dimensions!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array([[[ 0,  1,  2],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[ 3,  4,  5]],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   [[ 6,  7,  8],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[ 9, 10, 11]]])</a:t>
            </a:r>
          </a:p>
        </p:txBody>
      </p:sp>
    </p:spTree>
    <p:extLst>
      <p:ext uri="{BB962C8B-B14F-4D97-AF65-F5344CB8AC3E}">
        <p14:creationId xmlns:p14="http://schemas.microsoft.com/office/powerpoint/2010/main" val="37880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44D0-AFB1-0F47-A46D-031A4D67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4224-70BC-114F-9D29-96946F2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1299"/>
            <a:ext cx="8415338" cy="34751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Useful for creating an </a:t>
            </a:r>
            <a:r>
              <a:rPr lang="en-US" sz="2000" b="1" dirty="0"/>
              <a:t>evenly spaced</a:t>
            </a:r>
            <a:r>
              <a:rPr lang="en-US" sz="2000" dirty="0"/>
              <a:t> range of numbers</a:t>
            </a:r>
          </a:p>
          <a:p>
            <a:pPr lvl="1"/>
            <a:r>
              <a:rPr lang="en-US" sz="1800" dirty="0"/>
              <a:t>Used for x-coordinates in plotting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above creates 25 equal-sized </a:t>
            </a:r>
            <a:r>
              <a:rPr lang="en-US" sz="1800" b="1" dirty="0"/>
              <a:t>spaces</a:t>
            </a:r>
            <a:r>
              <a:rPr lang="en-US" sz="1800" dirty="0"/>
              <a:t> (with 26 </a:t>
            </a:r>
            <a:r>
              <a:rPr lang="en-US" sz="1800" b="1" dirty="0"/>
              <a:t>numbers</a:t>
            </a:r>
            <a:r>
              <a:rPr lang="en-US" sz="1800" dirty="0"/>
              <a:t> altogether including both ends) between 0 and 100 </a:t>
            </a:r>
            <a:r>
              <a:rPr lang="en-US" sz="1800" i="1" dirty="0"/>
              <a:t>inclusive</a:t>
            </a:r>
          </a:p>
          <a:p>
            <a:pPr lvl="1"/>
            <a:r>
              <a:rPr lang="en-US" sz="1800" dirty="0"/>
              <a:t>So, if you want </a:t>
            </a:r>
            <a:r>
              <a:rPr lang="en-US" sz="1800" b="1" i="1" dirty="0"/>
              <a:t>n</a:t>
            </a:r>
            <a:r>
              <a:rPr lang="en-US" sz="1800" dirty="0"/>
              <a:t> intervals, you need to specify </a:t>
            </a:r>
            <a:r>
              <a:rPr lang="en-US" sz="1800" b="1" i="1" dirty="0"/>
              <a:t>n</a:t>
            </a:r>
            <a:r>
              <a:rPr lang="en-US" sz="1800" b="1" dirty="0"/>
              <a:t>+</a:t>
            </a:r>
            <a:r>
              <a:rPr lang="en-US" sz="1800" b="1" i="1" dirty="0"/>
              <a:t>1</a:t>
            </a:r>
            <a:r>
              <a:rPr lang="en-US" sz="1800" dirty="0"/>
              <a:t>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2A260-2A06-A04A-A857-CD61623EF8E7}"/>
              </a:ext>
            </a:extLst>
          </p:cNvPr>
          <p:cNvSpPr/>
          <p:nvPr/>
        </p:nvSpPr>
        <p:spPr>
          <a:xfrm>
            <a:off x="1952625" y="3629025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(0,100,26)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array([  0.,   4.,   8.,  12.,  16.,  20.,  24.,  28.,  32.,  36.,  40.,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        44.,  48.,  52.,  56.,  60.,  64.,  68.,  72.,  76.,  80.,  84.,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        88.,  92.,  96., 100.])</a:t>
            </a:r>
          </a:p>
        </p:txBody>
      </p:sp>
    </p:spTree>
    <p:extLst>
      <p:ext uri="{BB962C8B-B14F-4D97-AF65-F5344CB8AC3E}">
        <p14:creationId xmlns:p14="http://schemas.microsoft.com/office/powerpoint/2010/main" val="111234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 with </a:t>
            </a:r>
            <a:r>
              <a:rPr lang="en-US" b="1" dirty="0" err="1"/>
              <a:t>tkinter</a:t>
            </a:r>
            <a:endParaRPr lang="en-US" b="1" dirty="0"/>
          </a:p>
          <a:p>
            <a:r>
              <a:rPr lang="en-US" dirty="0"/>
              <a:t>Visualizing data with </a:t>
            </a:r>
            <a:r>
              <a:rPr lang="en-US" b="1" dirty="0"/>
              <a:t>matplotlib</a:t>
            </a:r>
          </a:p>
          <a:p>
            <a:r>
              <a:rPr lang="en-US" dirty="0"/>
              <a:t>Using </a:t>
            </a:r>
            <a:r>
              <a:rPr lang="en-US" b="1" dirty="0" err="1"/>
              <a:t>numpy</a:t>
            </a:r>
            <a:r>
              <a:rPr lang="en-US" dirty="0"/>
              <a:t> to hold numeric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55-69E2-D941-8B97-1254E030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9141-A026-9A46-B1B2-CA523C42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03240"/>
            <a:ext cx="7855696" cy="1763986"/>
          </a:xfrm>
        </p:spPr>
        <p:txBody>
          <a:bodyPr>
            <a:normAutofit/>
          </a:bodyPr>
          <a:lstStyle/>
          <a:p>
            <a:r>
              <a:rPr lang="en-US" dirty="0"/>
              <a:t>Fast and easy with </a:t>
            </a:r>
            <a:r>
              <a:rPr lang="en-US" b="1" dirty="0" err="1"/>
              <a:t>numpy.loadtxt</a:t>
            </a:r>
            <a:endParaRPr lang="en-US" b="1" dirty="0"/>
          </a:p>
          <a:p>
            <a:pPr lvl="1"/>
            <a:r>
              <a:rPr lang="en-US" dirty="0"/>
              <a:t>Each row in the file must have the same number of values</a:t>
            </a:r>
          </a:p>
          <a:p>
            <a:pPr lvl="1"/>
            <a:r>
              <a:rPr lang="en-US" dirty="0"/>
              <a:t>The code below reads one of the files from Project E</a:t>
            </a:r>
          </a:p>
          <a:p>
            <a:pPr lvl="2"/>
            <a:r>
              <a:rPr lang="en-US" dirty="0"/>
              <a:t>Note that it assumes </a:t>
            </a:r>
            <a:r>
              <a:rPr lang="en-US" b="1" dirty="0"/>
              <a:t>float</a:t>
            </a:r>
            <a:r>
              <a:rPr lang="en-US" dirty="0"/>
              <a:t> by default, but we want </a:t>
            </a:r>
            <a:r>
              <a:rPr lang="en-US" b="1" dirty="0"/>
              <a:t>int</a:t>
            </a:r>
            <a:r>
              <a:rPr lang="en-US" dirty="0"/>
              <a:t> in Project 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0E1C-30A2-704B-90E9-5C561873A00C}"/>
              </a:ext>
            </a:extLst>
          </p:cNvPr>
          <p:cNvSpPr/>
          <p:nvPr/>
        </p:nvSpPr>
        <p:spPr>
          <a:xfrm>
            <a:off x="1584559" y="4565074"/>
            <a:ext cx="7966448" cy="15696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import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as np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a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np.loadtxt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('as_ch01-0537xx_Record1042.dat',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dtype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='i4')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a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array([ 0, 36, 36, ..., 52,  8, 24],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dtype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=int32)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3072</a:t>
            </a:r>
          </a:p>
        </p:txBody>
      </p:sp>
    </p:spTree>
    <p:extLst>
      <p:ext uri="{BB962C8B-B14F-4D97-AF65-F5344CB8AC3E}">
        <p14:creationId xmlns:p14="http://schemas.microsoft.com/office/powerpoint/2010/main" val="316133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297-E3A6-1E46-AD0A-F3A7DFDE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Illustrating FP Number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6BCF-0460-EF48-8B11-4C175EEE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14" y="2415119"/>
            <a:ext cx="8825658" cy="1013881"/>
          </a:xfrm>
        </p:spPr>
        <p:txBody>
          <a:bodyPr>
            <a:normAutofit/>
          </a:bodyPr>
          <a:lstStyle/>
          <a:p>
            <a:r>
              <a:rPr lang="en-US" dirty="0"/>
              <a:t>How would we plot the graph below?</a:t>
            </a:r>
          </a:p>
          <a:p>
            <a:pPr lvl="1"/>
            <a:r>
              <a:rPr lang="en-US" dirty="0"/>
              <a:t>There are 8 evenly spaced numbers (7 spaces) between successive powers of 2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677E2F-D02E-3245-B90C-5B08A115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22" y="3239431"/>
            <a:ext cx="527421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5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CE63-1D21-0042-AC59-80CA8C61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matplotlib</a:t>
            </a:r>
            <a:r>
              <a:rPr lang="en-US" dirty="0"/>
              <a:t> code (with </a:t>
            </a:r>
            <a:r>
              <a:rPr lang="en-US" b="1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99D9C5-3CC5-7C4D-9E24-90B2E74B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51" y="2688151"/>
            <a:ext cx="4680149" cy="2932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B06F0-CF4B-0E41-9E10-39327B055DA1}"/>
              </a:ext>
            </a:extLst>
          </p:cNvPr>
          <p:cNvSpPr/>
          <p:nvPr/>
        </p:nvSpPr>
        <p:spPr>
          <a:xfrm>
            <a:off x="1009650" y="2600326"/>
            <a:ext cx="55641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x0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(.25, .5,8)[:-1]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x1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(.5, 1.0,8)[:-1]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x2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(1.0, 2.0,8)[:-1]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x3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(2.0, 4.0,8)[:-1]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x4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(4.0, 8.0,8)[:-1]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x5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(8.0, 16.0,8)[:-1]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x6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(16.0, 32.0,8)[:-1]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x7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np.linspace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(32.0, 64.0,8)[:-1]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x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np.concatenate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((x0,x1,x2,x3,x4,x5,x6,x7))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y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np.zeros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dirty="0">
                <a:solidFill>
                  <a:srgbClr val="008000"/>
                </a:solidFill>
                <a:latin typeface="Andale Mono" panose="020B0509000000000004" pitchFamily="49" charset="0"/>
              </a:rPr>
              <a:t>(x)) </a:t>
            </a:r>
            <a:r>
              <a:rPr lang="en-US" sz="1400" i="1" dirty="0">
                <a:solidFill>
                  <a:srgbClr val="008000"/>
                </a:solidFill>
                <a:latin typeface="Andale Mono" panose="020B0509000000000004" pitchFamily="49" charset="0"/>
              </a:rPr>
              <a:t># Set y’s to 0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_, ax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plt.subplots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ax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.plot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(x, y, marker=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'|')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plt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.show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055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C22E-D918-FA4B-A76D-65B7C20A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Pandas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i="1" dirty="0">
                <a:solidFill>
                  <a:srgbClr val="EBEBEB"/>
                </a:solidFill>
              </a:rPr>
              <a:t>Data Science tool</a:t>
            </a:r>
            <a:endParaRPr lang="en-US" i="1" dirty="0">
              <a:solidFill>
                <a:srgbClr val="EBEBEB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E5090-54CB-6C43-BD80-8BE1A9B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90E8FB-D454-4862-BF62-FD5C685E2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05205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59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0799-DFAE-5140-9833-A7571D04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FFEA-9A06-A84B-985C-A7AF9E90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with </a:t>
            </a:r>
            <a:r>
              <a:rPr lang="en-US" b="1" dirty="0"/>
              <a:t>pip</a:t>
            </a:r>
          </a:p>
          <a:p>
            <a:r>
              <a:rPr lang="en-US" dirty="0"/>
              <a:t>Data resides in a </a:t>
            </a:r>
            <a:r>
              <a:rPr lang="en-US" b="1" dirty="0"/>
              <a:t>Series</a:t>
            </a:r>
            <a:r>
              <a:rPr lang="en-US" dirty="0"/>
              <a:t> (1 column) or </a:t>
            </a:r>
            <a:r>
              <a:rPr lang="en-US" b="1" dirty="0" err="1"/>
              <a:t>Dataframe</a:t>
            </a:r>
            <a:r>
              <a:rPr lang="en-US" dirty="0"/>
              <a:t> (table)</a:t>
            </a:r>
          </a:p>
          <a:p>
            <a:pPr lvl="1"/>
            <a:r>
              <a:rPr lang="en-US" dirty="0"/>
              <a:t>Tables = collection of Columns</a:t>
            </a:r>
          </a:p>
          <a:p>
            <a:r>
              <a:rPr lang="en-US" dirty="0"/>
              <a:t>Can import data from:</a:t>
            </a:r>
          </a:p>
          <a:p>
            <a:pPr lvl="1"/>
            <a:r>
              <a:rPr lang="en-US" dirty="0"/>
              <a:t>Lists, Dictionaries</a:t>
            </a:r>
          </a:p>
          <a:p>
            <a:pPr lvl="1"/>
            <a:r>
              <a:rPr lang="en-US" dirty="0"/>
              <a:t>Files: .</a:t>
            </a:r>
            <a:r>
              <a:rPr lang="en-US" b="1" dirty="0"/>
              <a:t>csv</a:t>
            </a:r>
            <a:r>
              <a:rPr lang="en-US" dirty="0"/>
              <a:t>, .</a:t>
            </a:r>
            <a:r>
              <a:rPr lang="en-US" b="1" dirty="0"/>
              <a:t>json</a:t>
            </a:r>
            <a:r>
              <a:rPr lang="en-US" dirty="0"/>
              <a:t>, </a:t>
            </a:r>
            <a:r>
              <a:rPr lang="en-US" b="1" dirty="0" err="1"/>
              <a:t>sqlite</a:t>
            </a:r>
            <a:r>
              <a:rPr lang="en-US" dirty="0"/>
              <a:t>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02AA-39B8-6945-802A-F8FB95AA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6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4F2-FBDF-724F-A38C-F3D75DB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9F41-BC7B-8F46-8D58-0D6CBB5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file</a:t>
            </a:r>
          </a:p>
          <a:p>
            <a:r>
              <a:rPr lang="en-US" dirty="0"/>
              <a:t>Extract subsets of series data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agg</a:t>
            </a:r>
            <a:r>
              <a:rPr lang="en-US" dirty="0"/>
              <a:t>, map, apply, transform,</a:t>
            </a:r>
            <a:br>
              <a:rPr lang="en-US" dirty="0"/>
            </a:br>
            <a:r>
              <a:rPr lang="en-US"/>
              <a:t>mean, where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Sample file: </a:t>
            </a:r>
            <a:r>
              <a:rPr lang="en-US" i="1" dirty="0"/>
              <a:t>2_Record2038.dat</a:t>
            </a:r>
          </a:p>
          <a:p>
            <a:r>
              <a:rPr lang="en-US" dirty="0"/>
              <a:t>See </a:t>
            </a:r>
            <a:r>
              <a:rPr lang="en-US" i="1" dirty="0" err="1"/>
              <a:t>series.py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CEB8B-AFD0-2947-BC22-788576F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F9478-CD50-B447-B212-9759C847B999}"/>
              </a:ext>
            </a:extLst>
          </p:cNvPr>
          <p:cNvSpPr/>
          <p:nvPr/>
        </p:nvSpPr>
        <p:spPr>
          <a:xfrm>
            <a:off x="5809592" y="3988475"/>
            <a:ext cx="57281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-24</a:t>
            </a:r>
          </a:p>
          <a:p>
            <a:r>
              <a:rPr lang="en-US" sz="1400" dirty="0"/>
              <a:t>4</a:t>
            </a:r>
          </a:p>
          <a:p>
            <a:r>
              <a:rPr lang="en-US" sz="1400" dirty="0"/>
              <a:t>-4</a:t>
            </a:r>
          </a:p>
          <a:p>
            <a:r>
              <a:rPr lang="en-US" sz="1400" dirty="0"/>
              <a:t>-12</a:t>
            </a:r>
          </a:p>
          <a:p>
            <a:r>
              <a:rPr lang="en-US" sz="1400" dirty="0"/>
              <a:t>-52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-32</a:t>
            </a:r>
          </a:p>
          <a:p>
            <a:r>
              <a:rPr lang="en-US" sz="1400" dirty="0"/>
              <a:t>-28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B3F43-E450-8342-BD4C-D962DE5F1D0B}"/>
              </a:ext>
            </a:extLst>
          </p:cNvPr>
          <p:cNvSpPr txBox="1"/>
          <p:nvPr/>
        </p:nvSpPr>
        <p:spPr>
          <a:xfrm>
            <a:off x="7252138" y="3678621"/>
            <a:ext cx="27284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can plot Series objects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326973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4F2-FBDF-724F-A38C-F3D75DB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9F41-BC7B-8F46-8D58-0D6CBB5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tables from CSV file</a:t>
            </a:r>
          </a:p>
          <a:p>
            <a:r>
              <a:rPr lang="en-US" dirty="0"/>
              <a:t>Extract subsets of table data based on conditions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, [ ], loc</a:t>
            </a:r>
          </a:p>
          <a:p>
            <a:endParaRPr lang="en-US" dirty="0"/>
          </a:p>
          <a:p>
            <a:r>
              <a:rPr lang="en-US" dirty="0"/>
              <a:t>Sample file: </a:t>
            </a:r>
            <a:r>
              <a:rPr lang="en-US" i="1" dirty="0" err="1"/>
              <a:t>data.csv</a:t>
            </a:r>
            <a:endParaRPr lang="en-US" i="1" dirty="0"/>
          </a:p>
          <a:p>
            <a:r>
              <a:rPr lang="en-US" dirty="0"/>
              <a:t>See </a:t>
            </a:r>
            <a:r>
              <a:rPr lang="en-US" i="1" dirty="0" err="1"/>
              <a:t>dataframe.py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CEB8B-AFD0-2947-BC22-788576F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F9478-CD50-B447-B212-9759C847B999}"/>
              </a:ext>
            </a:extLst>
          </p:cNvPr>
          <p:cNvSpPr/>
          <p:nvPr/>
        </p:nvSpPr>
        <p:spPr>
          <a:xfrm>
            <a:off x="4566744" y="4311650"/>
            <a:ext cx="3058511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Duration,Pulse,Maxpulse,Calories</a:t>
            </a:r>
            <a:endParaRPr lang="en-US" sz="1400" dirty="0"/>
          </a:p>
          <a:p>
            <a:r>
              <a:rPr lang="en-US" sz="1400" dirty="0"/>
              <a:t>60,110,130,409.1</a:t>
            </a:r>
          </a:p>
          <a:p>
            <a:r>
              <a:rPr lang="en-US" sz="1400" dirty="0"/>
              <a:t>60,117,145,479.0</a:t>
            </a:r>
          </a:p>
          <a:p>
            <a:r>
              <a:rPr lang="en-US" sz="1400" dirty="0"/>
              <a:t>60,103,135,340.0</a:t>
            </a:r>
          </a:p>
          <a:p>
            <a:r>
              <a:rPr lang="en-US" sz="1400" dirty="0"/>
              <a:t>45,109,175,282.4</a:t>
            </a:r>
          </a:p>
          <a:p>
            <a:r>
              <a:rPr lang="en-US" sz="1400" dirty="0"/>
              <a:t>45,117,148,406.0</a:t>
            </a:r>
          </a:p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873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E7D5E-7BE6-6344-9A56-01FDEB89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9192"/>
            <a:ext cx="4867472" cy="2286000"/>
          </a:xfrm>
        </p:spPr>
        <p:txBody>
          <a:bodyPr/>
          <a:lstStyle/>
          <a:p>
            <a:r>
              <a:rPr lang="en-US" dirty="0"/>
              <a:t>Review Project E Spec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92E57-8B03-7949-8C0B-0CE023B1F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FC74D-05A0-574F-A3F7-1D862544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 Framework</a:t>
            </a:r>
          </a:p>
          <a:p>
            <a:r>
              <a:rPr lang="en-US" dirty="0"/>
              <a:t>Comes with Python</a:t>
            </a:r>
          </a:p>
          <a:p>
            <a:pPr lvl="1"/>
            <a:r>
              <a:rPr lang="en-US" dirty="0"/>
              <a:t>cross-platform</a:t>
            </a:r>
          </a:p>
          <a:p>
            <a:r>
              <a:rPr lang="en-US" dirty="0"/>
              <a:t>Most popular industrial GUI: </a:t>
            </a:r>
            <a:r>
              <a:rPr lang="en-US" b="1" dirty="0" err="1"/>
              <a:t>PyQt</a:t>
            </a:r>
            <a:endParaRPr lang="en-US" b="1" dirty="0"/>
          </a:p>
          <a:p>
            <a:r>
              <a:rPr lang="en-US" dirty="0"/>
              <a:t>Enter the following command line to make sure it is installed properly:</a:t>
            </a:r>
          </a:p>
          <a:p>
            <a:pPr lvl="1"/>
            <a:r>
              <a:rPr lang="en-US" b="1" dirty="0"/>
              <a:t>python3 </a:t>
            </a:r>
            <a:r>
              <a:rPr lang="mr-IN" b="1" dirty="0"/>
              <a:t>–</a:t>
            </a:r>
            <a:r>
              <a:rPr lang="en-US" b="1" dirty="0"/>
              <a:t>m </a:t>
            </a:r>
            <a:r>
              <a:rPr lang="en-US" b="1" dirty="0" err="1"/>
              <a:t>tkinter</a:t>
            </a:r>
            <a:endParaRPr lang="en-US" b="1" dirty="0"/>
          </a:p>
          <a:p>
            <a:r>
              <a:rPr lang="en-US" dirty="0"/>
              <a:t>First look: </a:t>
            </a:r>
            <a:r>
              <a:rPr lang="en-US" i="1" dirty="0"/>
              <a:t>gui0.py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Widgets to a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Widgets</a:t>
            </a:r>
          </a:p>
          <a:p>
            <a:r>
              <a:rPr lang="en-US" dirty="0"/>
              <a:t>Assign them to a containing widget/window</a:t>
            </a:r>
          </a:p>
          <a:p>
            <a:r>
              <a:rPr lang="en-US" dirty="0"/>
              <a:t>Specify a layout geometry:</a:t>
            </a:r>
          </a:p>
          <a:p>
            <a:pPr lvl="1"/>
            <a:r>
              <a:rPr lang="en-US" b="1" dirty="0"/>
              <a:t>pack</a:t>
            </a:r>
            <a:r>
              <a:rPr lang="en-US" dirty="0"/>
              <a:t>, </a:t>
            </a:r>
            <a:r>
              <a:rPr lang="en-US" b="1" dirty="0"/>
              <a:t>grid</a:t>
            </a:r>
            <a:r>
              <a:rPr lang="en-US" dirty="0"/>
              <a:t>, or </a:t>
            </a:r>
            <a:r>
              <a:rPr lang="en-US" b="1" dirty="0"/>
              <a:t>place</a:t>
            </a:r>
          </a:p>
          <a:p>
            <a:r>
              <a:rPr lang="en-US" dirty="0"/>
              <a:t>See </a:t>
            </a:r>
            <a:r>
              <a:rPr lang="en-US" i="1" dirty="0"/>
              <a:t>gui1.py</a:t>
            </a:r>
            <a:r>
              <a:rPr lang="en-US" dirty="0"/>
              <a:t>, </a:t>
            </a:r>
            <a:r>
              <a:rPr lang="en-US" i="1" dirty="0"/>
              <a:t>gui1b.py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D585F-97A8-A149-A6AC-EC83B49C9C2F}"/>
              </a:ext>
            </a:extLst>
          </p:cNvPr>
          <p:cNvSpPr txBox="1"/>
          <p:nvPr/>
        </p:nvSpPr>
        <p:spPr>
          <a:xfrm>
            <a:off x="2385848" y="5299556"/>
            <a:ext cx="742030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Color strings available at http://</a:t>
            </a:r>
            <a:r>
              <a:rPr lang="en-US" sz="1600" dirty="0" err="1"/>
              <a:t>www.science.smith.edu</a:t>
            </a:r>
            <a:r>
              <a:rPr lang="en-US" sz="1600" dirty="0"/>
              <a:t>/</a:t>
            </a:r>
            <a:r>
              <a:rPr lang="en-US" sz="1600" dirty="0" err="1"/>
              <a:t>dftwiki</a:t>
            </a:r>
            <a:r>
              <a:rPr lang="en-US" sz="1600" dirty="0"/>
              <a:t>/</a:t>
            </a:r>
            <a:r>
              <a:rPr lang="en-US" sz="1600" dirty="0" err="1"/>
              <a:t>index.php</a:t>
            </a:r>
            <a:r>
              <a:rPr lang="en-US" sz="1600" dirty="0"/>
              <a:t>/</a:t>
            </a:r>
            <a:r>
              <a:rPr lang="en-US" sz="1600" dirty="0" err="1"/>
              <a:t>Color_Charts_for_TKinter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11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 program is just one big loop</a:t>
            </a:r>
          </a:p>
          <a:p>
            <a:pPr lvl="1"/>
            <a:r>
              <a:rPr lang="en-US" dirty="0"/>
              <a:t>checks for input events (</a:t>
            </a:r>
            <a:r>
              <a:rPr lang="en-US" b="1" dirty="0"/>
              <a:t>click</a:t>
            </a:r>
            <a:r>
              <a:rPr lang="en-US" dirty="0"/>
              <a:t>, </a:t>
            </a:r>
            <a:r>
              <a:rPr lang="en-US" b="1" dirty="0"/>
              <a:t>keypress</a:t>
            </a:r>
            <a:r>
              <a:rPr lang="en-US" dirty="0"/>
              <a:t>...)</a:t>
            </a:r>
          </a:p>
          <a:p>
            <a:pPr lvl="1"/>
            <a:r>
              <a:rPr lang="en-US" dirty="0"/>
              <a:t>calls the associated </a:t>
            </a:r>
            <a:r>
              <a:rPr lang="en-US" b="1" dirty="0"/>
              <a:t>handler</a:t>
            </a:r>
            <a:r>
              <a:rPr lang="en-US" dirty="0"/>
              <a:t> (“callback” method)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Tkinter</a:t>
            </a:r>
            <a:r>
              <a:rPr lang="en-US" dirty="0"/>
              <a:t> runs in the main thread, so main blocks</a:t>
            </a:r>
          </a:p>
          <a:p>
            <a:r>
              <a:rPr lang="en-US" dirty="0" err="1"/>
              <a:t>Tkinter</a:t>
            </a:r>
            <a:r>
              <a:rPr lang="en-US" dirty="0"/>
              <a:t> uses the </a:t>
            </a:r>
            <a:r>
              <a:rPr lang="en-US" b="1" dirty="0"/>
              <a:t>command</a:t>
            </a:r>
            <a:r>
              <a:rPr lang="en-US" dirty="0"/>
              <a:t> parameter to register callbacks</a:t>
            </a:r>
          </a:p>
          <a:p>
            <a:r>
              <a:rPr lang="en-US" dirty="0"/>
              <a:t>See </a:t>
            </a:r>
            <a:r>
              <a:rPr lang="en-US" i="1" dirty="0"/>
              <a:t>gui2.py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1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tkinter.Button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gui6.py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GUI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required</a:t>
            </a:r>
          </a:p>
          <a:p>
            <a:pPr lvl="1"/>
            <a:r>
              <a:rPr lang="en-US" dirty="0"/>
              <a:t>just a different style of using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See </a:t>
            </a:r>
            <a:r>
              <a:rPr lang="en-US" i="1" dirty="0" err="1"/>
              <a:t>guiapp.py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5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 and Scrollbars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/>
              <a:t>gui7.py</a:t>
            </a:r>
          </a:p>
          <a:p>
            <a:endParaRPr lang="en-US" dirty="0"/>
          </a:p>
          <a:p>
            <a:r>
              <a:rPr lang="en-US" b="1" dirty="0" err="1"/>
              <a:t>scrolledtext</a:t>
            </a:r>
            <a:r>
              <a:rPr lang="en-US" dirty="0"/>
              <a:t> widget (</a:t>
            </a:r>
            <a:r>
              <a:rPr lang="en-US" i="1" dirty="0"/>
              <a:t>gui8.py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8248"/>
            <a:ext cx="8825659" cy="3416300"/>
          </a:xfrm>
        </p:spPr>
        <p:txBody>
          <a:bodyPr/>
          <a:lstStyle/>
          <a:p>
            <a:r>
              <a:rPr lang="en-US" dirty="0"/>
              <a:t>Occupy screen space</a:t>
            </a:r>
          </a:p>
          <a:p>
            <a:r>
              <a:rPr lang="en-US" dirty="0"/>
              <a:t>Can hold other widgets</a:t>
            </a:r>
          </a:p>
          <a:p>
            <a:r>
              <a:rPr lang="en-US" dirty="0"/>
              <a:t>Can track button clicks and keypresses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bind</a:t>
            </a:r>
          </a:p>
          <a:p>
            <a:r>
              <a:rPr lang="en-US" dirty="0"/>
              <a:t>See </a:t>
            </a:r>
            <a:r>
              <a:rPr lang="en-US" i="1" dirty="0"/>
              <a:t>gui3.py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30753</TotalTime>
  <Words>1638</Words>
  <Application>Microsoft Macintosh PowerPoint</Application>
  <PresentationFormat>Widescreen</PresentationFormat>
  <Paragraphs>267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Andale Mono</vt:lpstr>
      <vt:lpstr>Arial</vt:lpstr>
      <vt:lpstr>Calibri</vt:lpstr>
      <vt:lpstr>Century Gothic</vt:lpstr>
      <vt:lpstr>Menlo</vt:lpstr>
      <vt:lpstr>Wingdings 3</vt:lpstr>
      <vt:lpstr>Ion Boardroom</vt:lpstr>
      <vt:lpstr>Graphics</vt:lpstr>
      <vt:lpstr>Agenda</vt:lpstr>
      <vt:lpstr>About Tkinter</vt:lpstr>
      <vt:lpstr>Adding Widgets to a Window</vt:lpstr>
      <vt:lpstr>Event-Driven Programming</vt:lpstr>
      <vt:lpstr>Buttons</vt:lpstr>
      <vt:lpstr>Creating GUI Classes</vt:lpstr>
      <vt:lpstr>Text Areas and Scrollbars</vt:lpstr>
      <vt:lpstr>Frames</vt:lpstr>
      <vt:lpstr>Message Box Dialogs</vt:lpstr>
      <vt:lpstr>Menus</vt:lpstr>
      <vt:lpstr>Review Exercise  6 Spec</vt:lpstr>
      <vt:lpstr>Using matplotlib.pyplot</vt:lpstr>
      <vt:lpstr>numpy.ndarray</vt:lpstr>
      <vt:lpstr>Using numpy.ndarray</vt:lpstr>
      <vt:lpstr>Common numpy.ndarray Types</vt:lpstr>
      <vt:lpstr>Copying a ndarray</vt:lpstr>
      <vt:lpstr>arange and reshape</vt:lpstr>
      <vt:lpstr>linspace</vt:lpstr>
      <vt:lpstr>Reading Numbers From a Text File</vt:lpstr>
      <vt:lpstr>Illustrating FP Number Distribution</vt:lpstr>
      <vt:lpstr>The matplotlib code (with numpy)</vt:lpstr>
      <vt:lpstr>Pandas Data Science tool</vt:lpstr>
      <vt:lpstr>Using Pandas</vt:lpstr>
      <vt:lpstr>Using Series</vt:lpstr>
      <vt:lpstr>Using DataFrame</vt:lpstr>
      <vt:lpstr>Review Project E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495</cp:revision>
  <dcterms:created xsi:type="dcterms:W3CDTF">2017-01-07T20:37:14Z</dcterms:created>
  <dcterms:modified xsi:type="dcterms:W3CDTF">2022-01-23T00:05:47Z</dcterms:modified>
</cp:coreProperties>
</file>