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25" r:id="rId3"/>
    <p:sldId id="518" r:id="rId4"/>
    <p:sldId id="532" r:id="rId5"/>
    <p:sldId id="531" r:id="rId6"/>
    <p:sldId id="526" r:id="rId7"/>
    <p:sldId id="527" r:id="rId8"/>
    <p:sldId id="53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10B0E-CAE7-4664-83F3-D8928BA90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FA5DD-9745-42DB-8593-13BB71231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BBCE5-3109-46A1-8775-16CD229C6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F3C9-4CAC-47DB-9E3F-304B16B5556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B9329-4508-4F2A-97E0-6C60DB9D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07338-5B31-4737-A2E6-4AA3F3E3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0034-EDFE-4C25-9781-D4F2BDBB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0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47AE-31FB-4025-B0FE-4038A746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7C19A-754D-41D4-9252-6F6988121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330F6-91F7-4197-ABEE-FFAC2782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F3C9-4CAC-47DB-9E3F-304B16B5556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75B01-BF06-49F3-8E3E-0B9FE336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552B1-D4ED-46A4-B3C3-05771CA5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0034-EDFE-4C25-9781-D4F2BDBB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8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17835-5C5F-4EA0-9372-BB5D10611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2D22D-BF3F-43B0-AED5-4B24CF92D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B2E9A-C611-4456-8C6B-562DAA85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F3C9-4CAC-47DB-9E3F-304B16B5556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9B0FA-6ED1-43A5-938F-C01CC01C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A280E-4920-4384-B02B-18663555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0034-EDFE-4C25-9781-D4F2BDBB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6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5B01C-FD37-4C2E-880B-1DC5C5E3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87EA9-D766-4102-995A-37EE63E57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8F682-E0DF-4F4B-9B1A-32024C65B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F3C9-4CAC-47DB-9E3F-304B16B5556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7262A-7285-4DFE-AC37-7FD185081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10B89-F46B-49BB-9E53-91ADA8F5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0034-EDFE-4C25-9781-D4F2BDBB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5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27F9-1036-4D3A-8944-4FA244146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DC01D-0F18-467C-BBD0-498454185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7207F-4740-4306-9C7B-D0AA2933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F3C9-4CAC-47DB-9E3F-304B16B5556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EEE89-0348-496B-9B69-3C115D0E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0F445-9EB3-4EB2-BF1C-05F824C9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0034-EDFE-4C25-9781-D4F2BDBB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7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3982-9B56-42EE-B054-A859112D3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34E5E-9C1E-44F5-B64A-C2A9E1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6A18E-ABDF-4A84-A891-6EE6CFA7C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55CEF-F8FF-4999-BB08-615D785C4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F3C9-4CAC-47DB-9E3F-304B16B5556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77B6A-7DF0-422D-8BBE-A850D4F7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FB8E1-CE42-40DB-9302-AFEABC41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0034-EDFE-4C25-9781-D4F2BDBB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2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0093-3C3F-4896-BFC3-CA3366A5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ABBD3-0C15-4F7E-A2AF-FDF1141C0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352AF-4FA3-42E9-B274-5D1708634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44C453-E281-4C1D-91BC-12E99BC70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C6E80-D8F8-453D-BDC8-B9657111D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8F76F3-AE2F-4DB0-88D3-316BF583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F3C9-4CAC-47DB-9E3F-304B16B5556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37E108-FBCD-4C13-AEA9-CB6B13218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45E596-F69A-4D1B-BB41-A5A98911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0034-EDFE-4C25-9781-D4F2BDBB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8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2E1A-13C4-4082-9107-DE8BBF3F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90E54F-7AF6-42A5-9715-A071FD69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F3C9-4CAC-47DB-9E3F-304B16B5556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D0A5F-CF3B-4CC9-8977-1E9EC783A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ABB87-202A-4E58-A60E-FB9CA6C9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0034-EDFE-4C25-9781-D4F2BDBB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7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B81FD1-4F38-4F7B-A93B-B9D2C2F9B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F3C9-4CAC-47DB-9E3F-304B16B5556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BF29B-3A9E-489F-87DC-0BCA9C3A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85BD7-7952-4BA5-8623-9919617B3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0034-EDFE-4C25-9781-D4F2BDBB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68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2BDBA-37E0-4600-B674-2DAA0140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15AC5-2093-45B8-A60D-DC6BF40FA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ED5C6-38D8-4120-A8B9-3BD43B647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F4F2D-4E47-47C0-AC42-AE7F72AD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F3C9-4CAC-47DB-9E3F-304B16B5556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0F6AE-B7EF-486A-A242-2770FF728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3BB6E-69D2-46D3-A359-6CA461347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0034-EDFE-4C25-9781-D4F2BDBB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9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B0050-0158-42AA-B88E-636953328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836A0E-A765-4E79-BBD8-F9F87B68E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35604-9316-468A-8467-ECF38F040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D7697-BDE4-4F48-9FB6-398AD91E2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F3C9-4CAC-47DB-9E3F-304B16B5556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47375-60E5-4A89-B304-5D609AA5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B539F-05EE-42CB-80D9-A76AC3EA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0034-EDFE-4C25-9781-D4F2BDBB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279491-1759-4C69-ACE3-4160F10D1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CEBCB-CA4D-428B-8144-EEE254B1A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528E9-7512-4758-A823-698E07A3A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6F3C9-4CAC-47DB-9E3F-304B16B5556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B7901-C0F0-4827-9056-C2A436016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DA7FA-8E8B-43E9-BA24-E0E515FA8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A0034-EDFE-4C25-9781-D4F2BDBB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8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CEFFD-5944-4F04-9121-15821AF7A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TCP Refresher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ECAA6-FC90-4A72-A82B-7D754CA7EC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Review of lectures 10-11</a:t>
            </a:r>
          </a:p>
        </p:txBody>
      </p:sp>
    </p:spTree>
    <p:extLst>
      <p:ext uri="{BB962C8B-B14F-4D97-AF65-F5344CB8AC3E}">
        <p14:creationId xmlns:p14="http://schemas.microsoft.com/office/powerpoint/2010/main" val="150667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2690 Computer Networks II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10-</a:t>
            </a:r>
            <a:fld id="{E0E27C2D-B29B-471C-B449-0873646316E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2400" b="1" dirty="0">
                <a:solidFill>
                  <a:schemeClr val="bg1"/>
                </a:solidFill>
              </a:rPr>
              <a:t>Transport-Layer Humor</a:t>
            </a:r>
          </a:p>
        </p:txBody>
      </p:sp>
      <p:sp>
        <p:nvSpPr>
          <p:cNvPr id="1024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09800" y="1749491"/>
            <a:ext cx="7772400" cy="34290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spcBef>
                <a:spcPct val="6000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Bookman Old Style" pitchFamily="18" charset="0"/>
              </a:rPr>
              <a:t>I can tell you a joke about UDP, but I can't guarantee that you'll get it.</a:t>
            </a:r>
          </a:p>
          <a:p>
            <a:pPr marL="0" indent="0" eaLnBrk="1" hangingPunct="1">
              <a:lnSpc>
                <a:spcPct val="90000"/>
              </a:lnSpc>
              <a:spcBef>
                <a:spcPct val="6000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Bookman Old Style" pitchFamily="18" charset="0"/>
              </a:rPr>
              <a:t>Of course, if you'd rather, I can tell you a joke about TCP.  I can guarantee that you'll get it, but I might have to tell you more than once.</a:t>
            </a:r>
          </a:p>
          <a:p>
            <a:pPr marL="0" indent="0" eaLnBrk="1" hangingPunct="1">
              <a:lnSpc>
                <a:spcPct val="90000"/>
              </a:lnSpc>
              <a:spcBef>
                <a:spcPct val="6000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Bookman Old Style" pitchFamily="18" charset="0"/>
              </a:rPr>
              <a:t>                                                                                   </a:t>
            </a:r>
          </a:p>
          <a:p>
            <a:pPr marL="0" indent="0" eaLnBrk="1" hangingPunct="1">
              <a:lnSpc>
                <a:spcPct val="90000"/>
              </a:lnSpc>
              <a:spcBef>
                <a:spcPct val="60000"/>
              </a:spcBef>
              <a:buNone/>
            </a:pPr>
            <a:endParaRPr lang="en-US" sz="1800" dirty="0">
              <a:solidFill>
                <a:schemeClr val="bg1"/>
              </a:solidFill>
              <a:latin typeface="Bookman Old Style" pitchFamily="18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60000"/>
              </a:spcBef>
              <a:buNone/>
            </a:pPr>
            <a:endParaRPr lang="en-US" sz="1800" dirty="0">
              <a:solidFill>
                <a:schemeClr val="bg1"/>
              </a:solidFill>
              <a:latin typeface="Bookman Old Style" pitchFamily="18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60000"/>
              </a:spcBef>
              <a:buNone/>
            </a:pPr>
            <a:endParaRPr lang="en-US" sz="1800" dirty="0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83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2690 Computer Networks II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9-</a:t>
            </a:r>
            <a:fld id="{3F5E3AAE-0AA5-4A98-8B1C-7ACA617AC35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Transport Protocol Functions 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1187777" y="433634"/>
            <a:ext cx="8907136" cy="6191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Bookman Old Style" pitchFamily="18" charset="0"/>
              </a:rPr>
              <a:t>At a minimum… (UDP)</a:t>
            </a:r>
          </a:p>
          <a:p>
            <a:pPr marL="576263" indent="-349250"/>
            <a:r>
              <a:rPr lang="en-US" sz="2200" dirty="0">
                <a:solidFill>
                  <a:schemeClr val="bg1"/>
                </a:solidFill>
                <a:latin typeface="Bookman Old Style" pitchFamily="18" charset="0"/>
              </a:rPr>
              <a:t>Provide a way to deliver a message to a specific application at the destination host (IP doesn't provide this)</a:t>
            </a:r>
          </a:p>
          <a:p>
            <a:pPr marL="576263" indent="-349250"/>
            <a:r>
              <a:rPr lang="en-US" sz="2200" dirty="0">
                <a:solidFill>
                  <a:schemeClr val="bg1"/>
                </a:solidFill>
                <a:latin typeface="Bookman Old Style" pitchFamily="18" charset="0"/>
              </a:rPr>
              <a:t>Allow multiple applications on a given host to have simultaneous access to network services ("multiplexing")</a:t>
            </a:r>
          </a:p>
          <a:p>
            <a:pPr marL="1033463" lvl="1" indent="-349250"/>
            <a:endParaRPr lang="en-US" sz="1000" dirty="0">
              <a:solidFill>
                <a:schemeClr val="bg1"/>
              </a:solidFill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Bookman Old Style" pitchFamily="18" charset="0"/>
              </a:rPr>
              <a:t>And also maybe… (TCP, </a:t>
            </a:r>
            <a:r>
              <a:rPr lang="en-US" sz="1800" b="1" i="1" dirty="0">
                <a:solidFill>
                  <a:schemeClr val="bg1"/>
                </a:solidFill>
                <a:latin typeface="Bookman Old Style" pitchFamily="18" charset="0"/>
              </a:rPr>
              <a:t>in addition to </a:t>
            </a:r>
            <a:r>
              <a:rPr lang="en-US" sz="1800" dirty="0">
                <a:solidFill>
                  <a:schemeClr val="bg1"/>
                </a:solidFill>
                <a:latin typeface="Bookman Old Style" pitchFamily="18" charset="0"/>
              </a:rPr>
              <a:t>the items above)</a:t>
            </a:r>
          </a:p>
          <a:p>
            <a:pPr marL="576263" indent="-349250"/>
            <a:r>
              <a:rPr lang="en-US" sz="2200" dirty="0">
                <a:solidFill>
                  <a:schemeClr val="bg1"/>
                </a:solidFill>
                <a:latin typeface="Bookman Old Style" pitchFamily="18" charset="0"/>
              </a:rPr>
              <a:t>Guarantee delivery of message end-to-end, and retransmit if needed</a:t>
            </a:r>
          </a:p>
          <a:p>
            <a:pPr marL="576263" indent="-349250"/>
            <a:r>
              <a:rPr lang="en-US" sz="2200" dirty="0">
                <a:solidFill>
                  <a:schemeClr val="bg1"/>
                </a:solidFill>
                <a:latin typeface="Bookman Old Style" pitchFamily="18" charset="0"/>
              </a:rPr>
              <a:t>Guarantee sequenced delivery (by numbering messages) </a:t>
            </a:r>
          </a:p>
          <a:p>
            <a:pPr marL="576263" indent="-349250"/>
            <a:r>
              <a:rPr lang="en-US" sz="2200" dirty="0">
                <a:solidFill>
                  <a:schemeClr val="bg1"/>
                </a:solidFill>
                <a:latin typeface="Bookman Old Style" pitchFamily="18" charset="0"/>
              </a:rPr>
              <a:t>Prevent delivery of duplicate messages</a:t>
            </a:r>
          </a:p>
          <a:p>
            <a:pPr marL="576263" indent="-349250"/>
            <a:r>
              <a:rPr lang="en-US" sz="2200" dirty="0">
                <a:solidFill>
                  <a:schemeClr val="bg1"/>
                </a:solidFill>
                <a:latin typeface="Bookman Old Style" pitchFamily="18" charset="0"/>
              </a:rPr>
              <a:t>Allow applications to send messages of unlimited size </a:t>
            </a:r>
          </a:p>
          <a:p>
            <a:pPr marL="576263" indent="-349250"/>
            <a:r>
              <a:rPr lang="en-US" sz="2200" dirty="0">
                <a:solidFill>
                  <a:schemeClr val="bg1"/>
                </a:solidFill>
                <a:latin typeface="Bookman Old Style" pitchFamily="18" charset="0"/>
              </a:rPr>
              <a:t>Assure that sender and receiver are synchronized, i.e., connected, disconnected, etc. (maintain state)</a:t>
            </a:r>
          </a:p>
          <a:p>
            <a:pPr marL="576263" indent="-349250"/>
            <a:r>
              <a:rPr lang="en-US" sz="2200" dirty="0">
                <a:solidFill>
                  <a:schemeClr val="bg1"/>
                </a:solidFill>
                <a:latin typeface="Bookman Old Style" pitchFamily="18" charset="0"/>
              </a:rPr>
              <a:t>Provide for end-to-end flow control and congestion control</a:t>
            </a:r>
          </a:p>
        </p:txBody>
      </p:sp>
    </p:spTree>
    <p:extLst>
      <p:ext uri="{BB962C8B-B14F-4D97-AF65-F5344CB8AC3E}">
        <p14:creationId xmlns:p14="http://schemas.microsoft.com/office/powerpoint/2010/main" val="118668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2690 Computer Networks II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10-</a:t>
            </a:r>
            <a:fld id="{E0E27C2D-B29B-471C-B449-0873646316E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2400" b="1" dirty="0">
                <a:solidFill>
                  <a:schemeClr val="bg1"/>
                </a:solidFill>
              </a:rPr>
              <a:t>Transport-Layer Humor</a:t>
            </a:r>
          </a:p>
        </p:txBody>
      </p:sp>
      <p:pic>
        <p:nvPicPr>
          <p:cNvPr id="8" name="Picture 7" descr="Cellular Flipping">
            <a:extLst>
              <a:ext uri="{FF2B5EF4-FFF2-40B4-BE49-F238E27FC236}">
                <a16:creationId xmlns:a16="http://schemas.microsoft.com/office/drawing/2014/main" id="{A5039BBD-19D8-4C0F-B1DE-B8134BA65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032" y="1369076"/>
            <a:ext cx="8267936" cy="516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2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2690 Computer Networks II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10-</a:t>
            </a:r>
            <a:fld id="{E0E27C2D-B29B-471C-B449-0873646316E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2400" b="1" dirty="0">
                <a:solidFill>
                  <a:schemeClr val="bg1"/>
                </a:solidFill>
              </a:rPr>
              <a:t>State Information Maintained for 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Each Connection by TCP Endpoints</a:t>
            </a:r>
          </a:p>
        </p:txBody>
      </p:sp>
      <p:sp>
        <p:nvSpPr>
          <p:cNvPr id="1024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772400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1800" dirty="0">
                <a:solidFill>
                  <a:schemeClr val="bg1"/>
                </a:solidFill>
                <a:latin typeface="Bookman Old Style" pitchFamily="18" charset="0"/>
              </a:rPr>
              <a:t>Connection state: closed, open requested, open, close requested, error conditions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1800" dirty="0">
                <a:solidFill>
                  <a:schemeClr val="bg1"/>
                </a:solidFill>
                <a:latin typeface="Bookman Old Style" pitchFamily="18" charset="0"/>
              </a:rPr>
              <a:t>Number of bytes transmitted &amp; received (</a:t>
            </a:r>
            <a:r>
              <a:rPr lang="en-US" sz="1800" b="1" dirty="0">
                <a:solidFill>
                  <a:schemeClr val="bg1"/>
                </a:solidFill>
              </a:rPr>
              <a:t>SequenceNum</a:t>
            </a:r>
            <a:r>
              <a:rPr lang="en-US" sz="1800" dirty="0">
                <a:solidFill>
                  <a:schemeClr val="bg1"/>
                </a:solidFill>
                <a:latin typeface="Bookman Old Style" pitchFamily="18" charset="0"/>
              </a:rPr>
              <a:t> &amp; </a:t>
            </a:r>
            <a:r>
              <a:rPr lang="en-US" sz="1800" b="1" dirty="0">
                <a:solidFill>
                  <a:schemeClr val="bg1"/>
                </a:solidFill>
              </a:rPr>
              <a:t>Acknowledgement</a:t>
            </a:r>
            <a:r>
              <a:rPr lang="en-US" sz="1800" dirty="0">
                <a:solidFill>
                  <a:schemeClr val="bg1"/>
                </a:solidFill>
                <a:latin typeface="Bookman Old Style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1800" dirty="0">
                <a:solidFill>
                  <a:schemeClr val="bg1"/>
                </a:solidFill>
                <a:latin typeface="Bookman Old Style" pitchFamily="18" charset="0"/>
              </a:rPr>
              <a:t>Available send and receive buffer space 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1800" dirty="0">
                <a:solidFill>
                  <a:schemeClr val="bg1"/>
                </a:solidFill>
                <a:latin typeface="Bookman Old Style" pitchFamily="18" charset="0"/>
              </a:rPr>
              <a:t>IP address &amp; port number for both endpoints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1800" dirty="0">
                <a:solidFill>
                  <a:schemeClr val="bg1"/>
                </a:solidFill>
                <a:latin typeface="Bookman Old Style" pitchFamily="18" charset="0"/>
              </a:rPr>
              <a:t>Retransmission timers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1800" dirty="0">
                <a:solidFill>
                  <a:schemeClr val="bg1"/>
                </a:solidFill>
                <a:latin typeface="Bookman Old Style" pitchFamily="18" charset="0"/>
              </a:rPr>
              <a:t>Current and average round trip time (for congestion control)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1800" dirty="0">
                <a:solidFill>
                  <a:schemeClr val="bg1"/>
                </a:solidFill>
                <a:latin typeface="Bookman Old Style" pitchFamily="18" charset="0"/>
              </a:rPr>
              <a:t>Other side’s current </a:t>
            </a:r>
            <a:r>
              <a:rPr lang="en-US" sz="1800" b="1" dirty="0">
                <a:solidFill>
                  <a:schemeClr val="bg1"/>
                </a:solidFill>
              </a:rPr>
              <a:t>Advertised Window </a:t>
            </a:r>
            <a:r>
              <a:rPr lang="en-US" sz="1800" dirty="0">
                <a:solidFill>
                  <a:schemeClr val="bg1"/>
                </a:solidFill>
                <a:latin typeface="Bookman Old Style" pitchFamily="18" charset="0"/>
              </a:rPr>
              <a:t>(for flow control)</a:t>
            </a:r>
          </a:p>
        </p:txBody>
      </p:sp>
    </p:spTree>
    <p:extLst>
      <p:ext uri="{BB962C8B-B14F-4D97-AF65-F5344CB8AC3E}">
        <p14:creationId xmlns:p14="http://schemas.microsoft.com/office/powerpoint/2010/main" val="91714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1814286" y="1098172"/>
            <a:ext cx="8548915" cy="5038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2690 Computer Networks II</a:t>
            </a: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10-</a:t>
            </a:r>
            <a:fld id="{81FC4034-83EB-4084-AA66-807C519B394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1430"/>
            <a:ext cx="8229600" cy="825438"/>
          </a:xfrm>
        </p:spPr>
        <p:txBody>
          <a:bodyPr/>
          <a:lstStyle/>
          <a:p>
            <a:pPr algn="ctr" eaLnBrk="1" hangingPunct="1"/>
            <a:r>
              <a:rPr lang="en-US" sz="2400" b="1" dirty="0">
                <a:solidFill>
                  <a:schemeClr val="bg1"/>
                </a:solidFill>
              </a:rPr>
              <a:t>State Transitions for TCP Connection Establishment (“Active Open”)*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48569" y="1303379"/>
            <a:ext cx="8104909" cy="4767320"/>
            <a:chOff x="304800" y="1219200"/>
            <a:chExt cx="8686800" cy="5096739"/>
          </a:xfrm>
        </p:grpSpPr>
        <p:graphicFrame>
          <p:nvGraphicFramePr>
            <p:cNvPr id="5122" name="Object 7"/>
            <p:cNvGraphicFramePr>
              <a:graphicFrameLocks noChangeAspect="1"/>
            </p:cNvGraphicFramePr>
            <p:nvPr/>
          </p:nvGraphicFramePr>
          <p:xfrm>
            <a:off x="5105400" y="3124200"/>
            <a:ext cx="3886200" cy="2706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name="Visio" r:id="rId3" imgW="2948940" imgH="1898294" progId="Visio.Drawing.11">
                    <p:embed/>
                  </p:oleObj>
                </mc:Choice>
                <mc:Fallback>
                  <p:oleObj name="Visio" r:id="rId3" imgW="2948940" imgH="1898294" progId="Visio.Drawing.11">
                    <p:embed/>
                    <p:pic>
                      <p:nvPicPr>
                        <p:cNvPr id="512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5400" y="3124200"/>
                          <a:ext cx="3886200" cy="2706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4800600" y="6019800"/>
              <a:ext cx="3995041" cy="296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Figure 5.6  Timeline for three-way handshake algorithm</a:t>
              </a:r>
            </a:p>
          </p:txBody>
        </p:sp>
        <p:sp>
          <p:nvSpPr>
            <p:cNvPr id="5129" name="Text Box 9"/>
            <p:cNvSpPr txBox="1">
              <a:spLocks noChangeArrowheads="1"/>
            </p:cNvSpPr>
            <p:nvPr/>
          </p:nvSpPr>
          <p:spPr bwMode="auto">
            <a:xfrm>
              <a:off x="1295400" y="5611288"/>
              <a:ext cx="2875603" cy="296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Figure 5.7  TCP state transition diagram</a:t>
              </a:r>
            </a:p>
          </p:txBody>
        </p:sp>
        <p:graphicFrame>
          <p:nvGraphicFramePr>
            <p:cNvPr id="5123" name="Object 10"/>
            <p:cNvGraphicFramePr>
              <a:graphicFrameLocks noChangeAspect="1"/>
            </p:cNvGraphicFramePr>
            <p:nvPr/>
          </p:nvGraphicFramePr>
          <p:xfrm>
            <a:off x="304800" y="1219200"/>
            <a:ext cx="6376363" cy="4340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name="Visio" r:id="rId5" imgW="7521311" imgH="5121883" progId="Visio.Drawing.11">
                    <p:embed/>
                  </p:oleObj>
                </mc:Choice>
                <mc:Fallback>
                  <p:oleObj name="Visio" r:id="rId5" imgW="7521311" imgH="5121883" progId="Visio.Drawing.11">
                    <p:embed/>
                    <p:pic>
                      <p:nvPicPr>
                        <p:cNvPr id="5123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800" y="1219200"/>
                          <a:ext cx="6376363" cy="4340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TextBox 2"/>
          <p:cNvSpPr txBox="1"/>
          <p:nvPr/>
        </p:nvSpPr>
        <p:spPr>
          <a:xfrm>
            <a:off x="1731819" y="6154808"/>
            <a:ext cx="6280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</a:rPr>
              <a:t>*In TCP, the endpoint that opens the connection (sends the first SYN) is, by definition, the client.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28105" y="1746505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cs typeface="Times New Roman" panose="02020603050405020304" pitchFamily="18" charset="0"/>
              </a:rPr>
              <a:t>(</a:t>
            </a:r>
            <a:r>
              <a:rPr lang="en-US" sz="1100" b="1" i="1" dirty="0">
                <a:solidFill>
                  <a:schemeClr val="bg1"/>
                </a:solidFill>
                <a:cs typeface="Times New Roman" panose="02020603050405020304" pitchFamily="18" charset="0"/>
              </a:rPr>
              <a:t>transmitted</a:t>
            </a:r>
            <a:r>
              <a:rPr lang="en-US" sz="1200" b="1" i="1" dirty="0">
                <a:solidFill>
                  <a:schemeClr val="bg1"/>
                </a:solidFill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Left Bracket 4"/>
          <p:cNvSpPr/>
          <p:nvPr/>
        </p:nvSpPr>
        <p:spPr>
          <a:xfrm>
            <a:off x="6988629" y="3758184"/>
            <a:ext cx="50800" cy="1088572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54874" y="3889829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SYN_SENT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06171" y="3551013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</a:p>
        </p:txBody>
      </p:sp>
      <p:sp>
        <p:nvSpPr>
          <p:cNvPr id="17" name="Left Bracket 16"/>
          <p:cNvSpPr/>
          <p:nvPr/>
        </p:nvSpPr>
        <p:spPr>
          <a:xfrm>
            <a:off x="6992113" y="4864609"/>
            <a:ext cx="45719" cy="78201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160009" y="5147893"/>
            <a:ext cx="912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389073" y="3466197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</a:p>
        </p:txBody>
      </p:sp>
      <p:sp>
        <p:nvSpPr>
          <p:cNvPr id="20" name="Left Bracket 19"/>
          <p:cNvSpPr/>
          <p:nvPr/>
        </p:nvSpPr>
        <p:spPr>
          <a:xfrm rot="10800000">
            <a:off x="9366214" y="3666744"/>
            <a:ext cx="45719" cy="629102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411933" y="3784377"/>
            <a:ext cx="5629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LISTEN</a:t>
            </a:r>
          </a:p>
        </p:txBody>
      </p:sp>
      <p:sp>
        <p:nvSpPr>
          <p:cNvPr id="22" name="Left Bracket 21"/>
          <p:cNvSpPr/>
          <p:nvPr/>
        </p:nvSpPr>
        <p:spPr>
          <a:xfrm rot="10800000">
            <a:off x="9366209" y="4315967"/>
            <a:ext cx="45722" cy="1047370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411933" y="4560891"/>
            <a:ext cx="7360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SYN_RCVD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415599" y="5432314"/>
            <a:ext cx="912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ESTABLISHED</a:t>
            </a:r>
          </a:p>
        </p:txBody>
      </p:sp>
      <p:sp>
        <p:nvSpPr>
          <p:cNvPr id="25" name="Left Bracket 24"/>
          <p:cNvSpPr/>
          <p:nvPr/>
        </p:nvSpPr>
        <p:spPr>
          <a:xfrm rot="10800000">
            <a:off x="9369876" y="5385816"/>
            <a:ext cx="45722" cy="260122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8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1844040" y="1205346"/>
            <a:ext cx="8538380" cy="5101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2690 Computer Networks II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10-</a:t>
            </a:r>
            <a:fld id="{9BE80FD6-6A64-452B-AA4E-A3A0AD55E8F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15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9658"/>
            <a:ext cx="8229600" cy="957943"/>
          </a:xfrm>
        </p:spPr>
        <p:txBody>
          <a:bodyPr/>
          <a:lstStyle/>
          <a:p>
            <a:pPr algn="ctr" eaLnBrk="1" hangingPunct="1"/>
            <a:r>
              <a:rPr lang="en-US" sz="2400" b="1" dirty="0">
                <a:solidFill>
                  <a:schemeClr val="bg1"/>
                </a:solidFill>
              </a:rPr>
              <a:t>State Transitions for TCP Connection Termination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(“Graceful Close”)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90929" y="1440873"/>
            <a:ext cx="8229599" cy="4770438"/>
            <a:chOff x="685801" y="1295400"/>
            <a:chExt cx="8229599" cy="4770438"/>
          </a:xfrm>
        </p:grpSpPr>
        <p:sp>
          <p:nvSpPr>
            <p:cNvPr id="6152" name="Text Box 5"/>
            <p:cNvSpPr txBox="1">
              <a:spLocks noChangeArrowheads="1"/>
            </p:cNvSpPr>
            <p:nvPr/>
          </p:nvSpPr>
          <p:spPr bwMode="auto">
            <a:xfrm>
              <a:off x="1219200" y="5426640"/>
              <a:ext cx="268297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Figure 5.7  TCP state transition diagram</a:t>
              </a:r>
            </a:p>
          </p:txBody>
        </p:sp>
        <p:graphicFrame>
          <p:nvGraphicFramePr>
            <p:cNvPr id="6146" name="Object 8"/>
            <p:cNvGraphicFramePr>
              <a:graphicFrameLocks noChangeAspect="1"/>
            </p:cNvGraphicFramePr>
            <p:nvPr/>
          </p:nvGraphicFramePr>
          <p:xfrm>
            <a:off x="685801" y="1295400"/>
            <a:ext cx="4634138" cy="40745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" name="Visio" r:id="rId3" imgW="4811268" imgH="4230319" progId="Visio.Drawing.11">
                    <p:embed/>
                  </p:oleObj>
                </mc:Choice>
                <mc:Fallback>
                  <p:oleObj name="Visio" r:id="rId3" imgW="4811268" imgH="4230319" progId="Visio.Drawing.11">
                    <p:embed/>
                    <p:pic>
                      <p:nvPicPr>
                        <p:cNvPr id="614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801" y="1295400"/>
                          <a:ext cx="4634138" cy="40745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3" name="Text Box 10"/>
            <p:cNvSpPr txBox="1">
              <a:spLocks noChangeArrowheads="1"/>
            </p:cNvSpPr>
            <p:nvPr/>
          </p:nvSpPr>
          <p:spPr bwMode="auto">
            <a:xfrm>
              <a:off x="5715000" y="5791200"/>
              <a:ext cx="2487613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Standard TCP “graceful” close</a:t>
              </a:r>
            </a:p>
          </p:txBody>
        </p:sp>
        <p:graphicFrame>
          <p:nvGraphicFramePr>
            <p:cNvPr id="6147" name="Object 11"/>
            <p:cNvGraphicFramePr>
              <a:graphicFrameLocks noChangeAspect="1"/>
            </p:cNvGraphicFramePr>
            <p:nvPr/>
          </p:nvGraphicFramePr>
          <p:xfrm>
            <a:off x="5105400" y="2209800"/>
            <a:ext cx="3810000" cy="3527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" name="Visio" r:id="rId5" imgW="3483094" imgH="2991526" progId="Visio.Drawing.11">
                    <p:embed/>
                  </p:oleObj>
                </mc:Choice>
                <mc:Fallback>
                  <p:oleObj name="Visio" r:id="rId5" imgW="3483094" imgH="2991526" progId="Visio.Drawing.11">
                    <p:embed/>
                    <p:pic>
                      <p:nvPicPr>
                        <p:cNvPr id="6147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5400" y="2209800"/>
                          <a:ext cx="3810000" cy="3527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Rectangular Callout 4"/>
          <p:cNvSpPr/>
          <p:nvPr/>
        </p:nvSpPr>
        <p:spPr>
          <a:xfrm>
            <a:off x="7889520" y="1897247"/>
            <a:ext cx="937193" cy="342900"/>
          </a:xfrm>
          <a:prstGeom prst="wedgeRectCallout">
            <a:avLst>
              <a:gd name="adj1" fmla="val 58579"/>
              <a:gd name="adj2" fmla="val 120076"/>
            </a:avLst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Refers to Passive Open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52400" y="3165435"/>
            <a:ext cx="912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ESTABLISHED</a:t>
            </a:r>
          </a:p>
        </p:txBody>
      </p:sp>
      <p:sp>
        <p:nvSpPr>
          <p:cNvPr id="14" name="Left Bracket 13"/>
          <p:cNvSpPr/>
          <p:nvPr/>
        </p:nvSpPr>
        <p:spPr>
          <a:xfrm>
            <a:off x="7122227" y="3609743"/>
            <a:ext cx="50800" cy="950382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/>
          <p:cNvSpPr/>
          <p:nvPr/>
        </p:nvSpPr>
        <p:spPr>
          <a:xfrm rot="10800000">
            <a:off x="9601923" y="3046786"/>
            <a:ext cx="45719" cy="1157079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ket 15"/>
          <p:cNvSpPr/>
          <p:nvPr/>
        </p:nvSpPr>
        <p:spPr>
          <a:xfrm>
            <a:off x="7122227" y="4572000"/>
            <a:ext cx="50800" cy="1092530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/>
          <p:cNvSpPr/>
          <p:nvPr/>
        </p:nvSpPr>
        <p:spPr>
          <a:xfrm rot="10800000">
            <a:off x="9601921" y="4215385"/>
            <a:ext cx="50598" cy="914401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/>
          <p:cNvSpPr/>
          <p:nvPr/>
        </p:nvSpPr>
        <p:spPr>
          <a:xfrm rot="10800000">
            <a:off x="9599482" y="5144510"/>
            <a:ext cx="50599" cy="639763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521132" y="2777507"/>
            <a:ext cx="912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33745" y="3977212"/>
            <a:ext cx="8707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CLOSE_WAIT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52617" y="4935003"/>
            <a:ext cx="7328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LAST_ACK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39769" y="5659107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599481" y="3502021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FIN_WAIT_1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601924" y="4564453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FIN_WAIT_2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99480" y="5356669"/>
            <a:ext cx="795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TIME_WAIT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673416" y="576987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81005" y="5041215"/>
            <a:ext cx="1263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FIN+ACK/ACK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22448" y="4864695"/>
            <a:ext cx="661060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57089" y="4198178"/>
            <a:ext cx="1198405" cy="269304"/>
          </a:xfrm>
          <a:prstGeom prst="rect">
            <a:avLst/>
          </a:prstGeom>
          <a:solidFill>
            <a:schemeClr val="bg1"/>
          </a:solidFill>
        </p:spPr>
        <p:txBody>
          <a:bodyPr wrap="none" lIns="0" rtlCol="0">
            <a:spAutoFit/>
          </a:bodyPr>
          <a:lstStyle/>
          <a:p>
            <a:r>
              <a:rPr lang="en-US" sz="1150" b="1" i="1" dirty="0">
                <a:latin typeface="Arial" panose="020B0604020202020204" pitchFamily="34" charset="0"/>
                <a:cs typeface="Arial" panose="020B0604020202020204" pitchFamily="34" charset="0"/>
              </a:rPr>
              <a:t>Close/</a:t>
            </a:r>
            <a:r>
              <a:rPr lang="en-US" sz="11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FIN+ACK</a:t>
            </a:r>
          </a:p>
        </p:txBody>
      </p:sp>
    </p:spTree>
    <p:extLst>
      <p:ext uri="{BB962C8B-B14F-4D97-AF65-F5344CB8AC3E}">
        <p14:creationId xmlns:p14="http://schemas.microsoft.com/office/powerpoint/2010/main" val="3312384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2690 Computer Networks II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11-</a:t>
            </a:r>
            <a:fld id="{66C63A4B-A9FF-41DC-B00E-7B846A1DBC5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2400" b="1" dirty="0">
                <a:solidFill>
                  <a:schemeClr val="bg1"/>
                </a:solidFill>
              </a:rPr>
              <a:t>Summary of Winsock TCP/Stream 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API Function Calls in C</a:t>
            </a:r>
          </a:p>
        </p:txBody>
      </p:sp>
      <p:sp>
        <p:nvSpPr>
          <p:cNvPr id="8198" name="Rectangle 17"/>
          <p:cNvSpPr>
            <a:spLocks noChangeArrowheads="1"/>
          </p:cNvSpPr>
          <p:nvPr/>
        </p:nvSpPr>
        <p:spPr bwMode="auto">
          <a:xfrm>
            <a:off x="1524001" y="78212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2165928" y="1524000"/>
            <a:ext cx="7860145" cy="4027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2352675" y="1719264"/>
          <a:ext cx="7486650" cy="366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Worksheet" r:id="rId3" imgW="7486782" imgH="3667125" progId="Excel.Sheet.12">
                  <p:embed/>
                </p:oleObj>
              </mc:Choice>
              <mc:Fallback>
                <p:oleObj name="Worksheet" r:id="rId3" imgW="7486782" imgH="3667125" progId="Excel.Sheet.12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52675" y="1719264"/>
                        <a:ext cx="7486650" cy="3667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9501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435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Bookman Old Style</vt:lpstr>
      <vt:lpstr>Calibri</vt:lpstr>
      <vt:lpstr>Calibri Light</vt:lpstr>
      <vt:lpstr>Times New Roman</vt:lpstr>
      <vt:lpstr>Office Theme</vt:lpstr>
      <vt:lpstr>Visio</vt:lpstr>
      <vt:lpstr>Worksheet</vt:lpstr>
      <vt:lpstr>TCP Refresher</vt:lpstr>
      <vt:lpstr>Transport-Layer Humor</vt:lpstr>
      <vt:lpstr>Transport Protocol Functions </vt:lpstr>
      <vt:lpstr>Transport-Layer Humor</vt:lpstr>
      <vt:lpstr>State Information Maintained for  Each Connection by TCP Endpoints</vt:lpstr>
      <vt:lpstr>State Transitions for TCP Connection Establishment (“Active Open”)*</vt:lpstr>
      <vt:lpstr>State Transitions for TCP Connection Termination (“Graceful Close”)</vt:lpstr>
      <vt:lpstr>Summary of Winsock TCP/Stream  API Function Calls in 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 Refresher</dc:title>
  <dc:creator>Greg Mortensen</dc:creator>
  <cp:lastModifiedBy>Greg Mortensen</cp:lastModifiedBy>
  <cp:revision>4</cp:revision>
  <dcterms:created xsi:type="dcterms:W3CDTF">2022-02-23T16:40:18Z</dcterms:created>
  <dcterms:modified xsi:type="dcterms:W3CDTF">2022-02-24T17:39:48Z</dcterms:modified>
</cp:coreProperties>
</file>