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0"/>
  </p:notesMasterIdLst>
  <p:handoutMasterIdLst>
    <p:handoutMasterId r:id="rId21"/>
  </p:handoutMasterIdLst>
  <p:sldIdLst>
    <p:sldId id="275" r:id="rId2"/>
    <p:sldId id="534" r:id="rId3"/>
    <p:sldId id="535" r:id="rId4"/>
    <p:sldId id="538" r:id="rId5"/>
    <p:sldId id="544" r:id="rId6"/>
    <p:sldId id="506" r:id="rId7"/>
    <p:sldId id="522" r:id="rId8"/>
    <p:sldId id="523" r:id="rId9"/>
    <p:sldId id="524" r:id="rId10"/>
    <p:sldId id="525" r:id="rId11"/>
    <p:sldId id="527" r:id="rId12"/>
    <p:sldId id="542" r:id="rId13"/>
    <p:sldId id="529" r:id="rId14"/>
    <p:sldId id="531" r:id="rId15"/>
    <p:sldId id="532" r:id="rId16"/>
    <p:sldId id="533" r:id="rId17"/>
    <p:sldId id="539" r:id="rId18"/>
    <p:sldId id="540" r:id="rId19"/>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660033"/>
    <a:srgbClr val="660066"/>
    <a:srgbClr val="33CC33"/>
    <a:srgbClr val="99CC00"/>
    <a:srgbClr val="DDDDDD"/>
    <a:srgbClr val="C0C0C0"/>
    <a:srgbClr val="CCCCFF"/>
    <a:srgbClr val="CCECFF"/>
    <a:srgbClr val="9FF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snapToGrid="0">
      <p:cViewPr varScale="1">
        <p:scale>
          <a:sx n="128" d="100"/>
          <a:sy n="128" d="100"/>
        </p:scale>
        <p:origin x="2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3302FF-AB2C-4A3C-965A-F4B77BF36A36}" type="slidenum">
              <a:rPr lang="en-US"/>
              <a:pPr>
                <a:defRPr/>
              </a:pPr>
              <a:t>‹#›</a:t>
            </a:fld>
            <a:endParaRPr lang="en-US"/>
          </a:p>
        </p:txBody>
      </p:sp>
    </p:spTree>
    <p:extLst>
      <p:ext uri="{BB962C8B-B14F-4D97-AF65-F5344CB8AC3E}">
        <p14:creationId xmlns:p14="http://schemas.microsoft.com/office/powerpoint/2010/main" val="113061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1F792-9778-46EA-9B86-023974ED3B11}" type="slidenum">
              <a:rPr lang="en-US"/>
              <a:pPr>
                <a:defRPr/>
              </a:pPr>
              <a:t>‹#›</a:t>
            </a:fld>
            <a:endParaRPr lang="en-US"/>
          </a:p>
        </p:txBody>
      </p:sp>
    </p:spTree>
    <p:extLst>
      <p:ext uri="{BB962C8B-B14F-4D97-AF65-F5344CB8AC3E}">
        <p14:creationId xmlns:p14="http://schemas.microsoft.com/office/powerpoint/2010/main" val="4024328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FF7C2008-3D5C-4894-A4BA-9897E03E58BF}" type="slidenum">
              <a:rPr lang="en-US" smtClean="0"/>
              <a:pPr/>
              <a:t>1</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7D75DF14-2F16-44C8-9A93-6C322F15EDFF}"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FBED2BD1-C35A-4013-B9E2-F02008AC70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7247A7B6-B7E6-4EE2-A1E8-5EFAFE0CD293}"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3C5C1787-5B20-4461-A723-2CD51CC8F00D}"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8-</a:t>
            </a:r>
            <a:fld id="{DFF84072-D868-4B82-B966-8A62EDBDAC9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8-</a:t>
            </a:r>
            <a:fld id="{009B1090-8B19-43F5-8C67-424B1B740E1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t>8-</a:t>
            </a:r>
            <a:fld id="{C63E5F90-AE16-49B9-A349-0736F9124D9C}"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t>8-</a:t>
            </a:r>
            <a:fld id="{584F078C-3599-4A99-8805-FD4925A447BB}"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t>8-</a:t>
            </a:r>
            <a:fld id="{D3801C97-00A9-4261-859D-07BF23EB3470}"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8-</a:t>
            </a:r>
            <a:fld id="{364F7B89-3B64-4080-945C-746B58D7FEC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9/24/19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2690 Computer Networks II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8-</a:t>
            </a:r>
            <a:fld id="{A0DEC112-8EEE-4F72-9572-C37DCFFC3435}"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0033"/>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1752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en-US"/>
              <a:t>9/24/19</a:t>
            </a:r>
          </a:p>
        </p:txBody>
      </p:sp>
      <p:sp>
        <p:nvSpPr>
          <p:cNvPr id="351237" name="Rectangle 5"/>
          <p:cNvSpPr>
            <a:spLocks noGrp="1" noChangeArrowheads="1"/>
          </p:cNvSpPr>
          <p:nvPr>
            <p:ph type="ftr" sz="quarter" idx="3"/>
          </p:nvPr>
        </p:nvSpPr>
        <p:spPr bwMode="auto">
          <a:xfrm>
            <a:off x="2209800" y="6477000"/>
            <a:ext cx="4724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2690 Computer Networks II</a:t>
            </a:r>
          </a:p>
        </p:txBody>
      </p:sp>
      <p:sp>
        <p:nvSpPr>
          <p:cNvPr id="351238" name="Rectangle 6"/>
          <p:cNvSpPr>
            <a:spLocks noGrp="1" noChangeArrowheads="1"/>
          </p:cNvSpPr>
          <p:nvPr>
            <p:ph type="sldNum" sz="quarter" idx="4"/>
          </p:nvPr>
        </p:nvSpPr>
        <p:spPr bwMode="auto">
          <a:xfrm>
            <a:off x="6934200" y="6477000"/>
            <a:ext cx="1752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a:t>8-</a:t>
            </a:r>
            <a:fld id="{F053FBAE-337E-4BFA-B933-ECED5B11FC1B}"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1"/>
          </p:nvPr>
        </p:nvSpPr>
        <p:spPr>
          <a:noFill/>
        </p:spPr>
        <p:txBody>
          <a:bodyPr/>
          <a:lstStyle/>
          <a:p>
            <a:r>
              <a:rPr lang="en-US"/>
              <a:t>CS 2690 Computer Networks II</a:t>
            </a:r>
          </a:p>
        </p:txBody>
      </p:sp>
      <p:sp>
        <p:nvSpPr>
          <p:cNvPr id="8196" name="Slide Number Placeholder 4"/>
          <p:cNvSpPr>
            <a:spLocks noGrp="1"/>
          </p:cNvSpPr>
          <p:nvPr>
            <p:ph type="sldNum" sz="quarter" idx="12"/>
          </p:nvPr>
        </p:nvSpPr>
        <p:spPr>
          <a:noFill/>
        </p:spPr>
        <p:txBody>
          <a:bodyPr/>
          <a:lstStyle/>
          <a:p>
            <a:r>
              <a:rPr lang="en-US" dirty="0"/>
              <a:t>12-</a:t>
            </a:r>
            <a:fld id="{2B409CEA-F069-4E8E-AB26-5DCC9E14153C}" type="slidenum">
              <a:rPr lang="en-US" smtClean="0"/>
              <a:pPr/>
              <a:t>1</a:t>
            </a:fld>
            <a:endParaRPr lang="en-US" dirty="0"/>
          </a:p>
        </p:txBody>
      </p:sp>
      <p:sp>
        <p:nvSpPr>
          <p:cNvPr id="8197" name="Rectangle 2"/>
          <p:cNvSpPr>
            <a:spLocks noGrp="1" noChangeArrowheads="1"/>
          </p:cNvSpPr>
          <p:nvPr>
            <p:ph type="title"/>
          </p:nvPr>
        </p:nvSpPr>
        <p:spPr>
          <a:xfrm>
            <a:off x="457200" y="274638"/>
            <a:ext cx="8229600" cy="6126162"/>
          </a:xfrm>
        </p:spPr>
        <p:txBody>
          <a:bodyPr/>
          <a:lstStyle/>
          <a:p>
            <a:pPr eaLnBrk="1" hangingPunct="1"/>
            <a:r>
              <a:rPr lang="en-US" sz="3200" b="1" dirty="0"/>
              <a:t>CS 2690 </a:t>
            </a:r>
            <a:br>
              <a:rPr lang="en-US" sz="3200" b="1" dirty="0"/>
            </a:br>
            <a:r>
              <a:rPr lang="en-US" sz="3200" b="1" dirty="0"/>
              <a:t>Computer Networks II</a:t>
            </a:r>
            <a:br>
              <a:rPr lang="en-US" sz="3200" b="1" dirty="0"/>
            </a:br>
            <a:r>
              <a:rPr lang="en-US" sz="3200" b="1" dirty="0"/>
              <a:t>Dr. </a:t>
            </a:r>
            <a:r>
              <a:rPr lang="en-US" sz="3200" b="1"/>
              <a:t>Sayeed Sajal</a:t>
            </a:r>
            <a:br>
              <a:rPr lang="en-US" sz="3200" b="1" dirty="0"/>
            </a:br>
            <a:br>
              <a:rPr lang="en-US" sz="3200" b="1" dirty="0"/>
            </a:br>
            <a:r>
              <a:rPr lang="en-US" sz="2800" b="1" dirty="0"/>
              <a:t>Lecture 12</a:t>
            </a:r>
            <a:br>
              <a:rPr lang="en-US" sz="2800" b="1" dirty="0"/>
            </a:br>
            <a:r>
              <a:rPr lang="en-US" sz="2800" b="1" dirty="0"/>
              <a:t>Server Socket Calls and</a:t>
            </a:r>
            <a:br>
              <a:rPr lang="en-US" sz="2800" b="1" dirty="0"/>
            </a:br>
            <a:r>
              <a:rPr lang="en-US" sz="2800" b="1" dirty="0"/>
              <a:t>Remote Procedure Calls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12-</a:t>
            </a:r>
            <a:fld id="{B9393E45-52F7-45C4-871D-03E3E5B87478}" type="slidenum">
              <a:rPr lang="en-US" smtClean="0"/>
              <a:pPr/>
              <a:t>10</a:t>
            </a:fld>
            <a:endParaRPr lang="en-US" dirty="0"/>
          </a:p>
        </p:txBody>
      </p:sp>
      <p:sp>
        <p:nvSpPr>
          <p:cNvPr id="9221" name="Rectangle 2"/>
          <p:cNvSpPr>
            <a:spLocks noGrp="1" noChangeArrowheads="1"/>
          </p:cNvSpPr>
          <p:nvPr>
            <p:ph type="title"/>
          </p:nvPr>
        </p:nvSpPr>
        <p:spPr>
          <a:xfrm>
            <a:off x="304800" y="274638"/>
            <a:ext cx="8534400" cy="798788"/>
          </a:xfrm>
        </p:spPr>
        <p:txBody>
          <a:bodyPr/>
          <a:lstStyle/>
          <a:p>
            <a:pPr eaLnBrk="1" hangingPunct="1"/>
            <a:r>
              <a:rPr lang="en-US" sz="2400" b="1" dirty="0"/>
              <a:t>accept( )</a:t>
            </a:r>
            <a:endParaRPr lang="en-US" dirty="0"/>
          </a:p>
        </p:txBody>
      </p:sp>
      <p:sp>
        <p:nvSpPr>
          <p:cNvPr id="9222" name="Rectangle 5"/>
          <p:cNvSpPr>
            <a:spLocks noChangeArrowheads="1"/>
          </p:cNvSpPr>
          <p:nvPr/>
        </p:nvSpPr>
        <p:spPr bwMode="auto">
          <a:xfrm>
            <a:off x="467591" y="932688"/>
            <a:ext cx="8458200" cy="5555367"/>
          </a:xfrm>
          <a:prstGeom prst="rect">
            <a:avLst/>
          </a:prstGeom>
          <a:noFill/>
          <a:ln w="9525">
            <a:noFill/>
            <a:miter lim="800000"/>
            <a:headEnd/>
            <a:tailEnd/>
          </a:ln>
        </p:spPr>
        <p:txBody>
          <a:bodyPr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SOCKET PASCAL FAR accept(SOCKET s, struct sockaddr FAR *addr, </a:t>
            </a:r>
          </a:p>
          <a:p>
            <a:pPr>
              <a:spcBef>
                <a:spcPts val="0"/>
              </a:spcBef>
              <a:spcAft>
                <a:spcPts val="0"/>
              </a:spcAft>
            </a:pPr>
            <a:r>
              <a:rPr lang="en-US" sz="1400" b="1" dirty="0">
                <a:latin typeface="Courier New" pitchFamily="49" charset="0"/>
                <a:cs typeface="Courier New" pitchFamily="49" charset="0"/>
              </a:rPr>
              <a:t>    int FAR *namelen);</a:t>
            </a:r>
          </a:p>
          <a:p>
            <a:pPr>
              <a:spcBef>
                <a:spcPts val="0"/>
              </a:spcBef>
              <a:spcAft>
                <a:spcPts val="0"/>
              </a:spcAft>
            </a:pPr>
            <a:endParaRPr lang="en-US" sz="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pPr>
              <a:spcBef>
                <a:spcPts val="0"/>
              </a:spcBef>
              <a:spcAft>
                <a:spcPts val="0"/>
              </a:spcAft>
            </a:pPr>
            <a:r>
              <a:rPr lang="en-US" sz="1400" b="1" dirty="0">
                <a:solidFill>
                  <a:srgbClr val="FFFF00"/>
                </a:solidFill>
                <a:latin typeface="Courier New" panose="02070309020205020404" pitchFamily="49" charset="0"/>
                <a:cs typeface="Courier New" panose="02070309020205020404" pitchFamily="49" charset="0"/>
              </a:rPr>
              <a:t>struct sockaddr_in6 </a:t>
            </a:r>
            <a:r>
              <a:rPr lang="en-US" sz="1400" b="1" dirty="0" err="1">
                <a:solidFill>
                  <a:srgbClr val="FFFF00"/>
                </a:solidFill>
                <a:latin typeface="Courier New" panose="02070309020205020404" pitchFamily="49" charset="0"/>
                <a:cs typeface="Courier New" panose="02070309020205020404" pitchFamily="49" charset="0"/>
              </a:rPr>
              <a:t>clientInfo</a:t>
            </a:r>
            <a:r>
              <a:rPr lang="en-US" sz="1400" b="1" dirty="0">
                <a:solidFill>
                  <a:srgbClr val="FFFF00"/>
                </a:solidFill>
                <a:latin typeface="Courier New" panose="02070309020205020404" pitchFamily="49" charset="0"/>
                <a:cs typeface="Courier New" panose="02070309020205020404" pitchFamily="49" charset="0"/>
              </a:rPr>
              <a:t>; // Holds client port &amp; addr after client conn</a:t>
            </a:r>
          </a:p>
          <a:p>
            <a:pPr>
              <a:spcBef>
                <a:spcPts val="0"/>
              </a:spcBef>
              <a:spcAft>
                <a:spcPts val="0"/>
              </a:spcAft>
            </a:pPr>
            <a:r>
              <a:rPr lang="en-US" sz="1400" b="1" dirty="0" err="1">
                <a:solidFill>
                  <a:srgbClr val="FFFF00"/>
                </a:solidFill>
                <a:latin typeface="Courier New" pitchFamily="49" charset="0"/>
                <a:cs typeface="Courier New" pitchFamily="49" charset="0"/>
              </a:rPr>
              <a:t>clientInfoLen</a:t>
            </a:r>
            <a:r>
              <a:rPr lang="en-US" sz="1400" b="1" dirty="0">
                <a:solidFill>
                  <a:srgbClr val="FFFF00"/>
                </a:solidFill>
                <a:latin typeface="Courier New" pitchFamily="49" charset="0"/>
                <a:cs typeface="Courier New" pitchFamily="49" charset="0"/>
              </a:rPr>
              <a:t> = sizeof(</a:t>
            </a:r>
            <a:r>
              <a:rPr lang="en-US" sz="1400" b="1" dirty="0" err="1">
                <a:solidFill>
                  <a:srgbClr val="FFFF00"/>
                </a:solidFill>
                <a:latin typeface="Courier New" pitchFamily="49" charset="0"/>
                <a:cs typeface="Courier New" pitchFamily="49" charset="0"/>
              </a:rPr>
              <a:t>clientInfo</a:t>
            </a:r>
            <a:r>
              <a:rPr lang="en-US" sz="1400" b="1" dirty="0">
                <a:solidFill>
                  <a:srgbClr val="FFFF00"/>
                </a:solidFill>
                <a:latin typeface="Courier New" pitchFamily="49" charset="0"/>
                <a:cs typeface="Courier New" pitchFamily="49" charset="0"/>
              </a:rPr>
              <a:t>);  // Do this before call to accept()</a:t>
            </a:r>
          </a:p>
          <a:p>
            <a:pPr>
              <a:spcBef>
                <a:spcPts val="0"/>
              </a:spcBef>
              <a:spcAft>
                <a:spcPts val="0"/>
              </a:spcAft>
            </a:pPr>
            <a:r>
              <a:rPr lang="en-US" sz="1400" b="1" dirty="0" err="1">
                <a:solidFill>
                  <a:srgbClr val="FFFF00"/>
                </a:solidFill>
                <a:latin typeface="Courier New" pitchFamily="49" charset="0"/>
                <a:cs typeface="Courier New" pitchFamily="49" charset="0"/>
              </a:rPr>
              <a:t>clientSock</a:t>
            </a:r>
            <a:r>
              <a:rPr lang="en-US" sz="1400" b="1" dirty="0">
                <a:solidFill>
                  <a:srgbClr val="FFFF00"/>
                </a:solidFill>
                <a:latin typeface="Courier New" pitchFamily="49" charset="0"/>
                <a:cs typeface="Courier New" pitchFamily="49" charset="0"/>
              </a:rPr>
              <a:t> = accept(</a:t>
            </a:r>
            <a:r>
              <a:rPr lang="en-US" sz="1400" b="1" dirty="0" err="1">
                <a:solidFill>
                  <a:srgbClr val="FFFF00"/>
                </a:solidFill>
                <a:latin typeface="Courier New" pitchFamily="49" charset="0"/>
                <a:cs typeface="Courier New" pitchFamily="49" charset="0"/>
              </a:rPr>
              <a:t>serverSock</a:t>
            </a:r>
            <a:r>
              <a:rPr lang="en-US" sz="1400" b="1" dirty="0">
                <a:solidFill>
                  <a:srgbClr val="FFFF00"/>
                </a:solidFill>
                <a:latin typeface="Courier New" pitchFamily="49" charset="0"/>
                <a:cs typeface="Courier New" pitchFamily="49" charset="0"/>
              </a:rPr>
              <a:t>, (struct sockaddr *) &amp;</a:t>
            </a:r>
            <a:r>
              <a:rPr lang="en-US" sz="1400" b="1" dirty="0" err="1">
                <a:solidFill>
                  <a:srgbClr val="FFFF00"/>
                </a:solidFill>
                <a:latin typeface="Courier New" pitchFamily="49" charset="0"/>
                <a:cs typeface="Courier New" pitchFamily="49" charset="0"/>
              </a:rPr>
              <a:t>clientInfo</a:t>
            </a:r>
            <a:r>
              <a:rPr lang="en-US" sz="1400" b="1" dirty="0">
                <a:solidFill>
                  <a:srgbClr val="FFFF00"/>
                </a:solidFill>
                <a:latin typeface="Courier New" pitchFamily="49" charset="0"/>
                <a:cs typeface="Courier New" pitchFamily="49" charset="0"/>
              </a:rPr>
              <a:t>, </a:t>
            </a:r>
          </a:p>
          <a:p>
            <a:pPr>
              <a:spcBef>
                <a:spcPts val="0"/>
              </a:spcBef>
              <a:spcAft>
                <a:spcPts val="0"/>
              </a:spcAft>
            </a:pPr>
            <a:r>
              <a:rPr lang="en-US" sz="1400" b="1" dirty="0">
                <a:solidFill>
                  <a:srgbClr val="FFFF00"/>
                </a:solidFill>
                <a:latin typeface="Courier New" pitchFamily="49" charset="0"/>
                <a:cs typeface="Courier New" pitchFamily="49" charset="0"/>
              </a:rPr>
              <a:t>    &amp;</a:t>
            </a:r>
            <a:r>
              <a:rPr lang="en-US" sz="1400" b="1" dirty="0" err="1">
                <a:solidFill>
                  <a:srgbClr val="FFFF00"/>
                </a:solidFill>
                <a:latin typeface="Courier New" pitchFamily="49" charset="0"/>
                <a:cs typeface="Courier New" pitchFamily="49" charset="0"/>
              </a:rPr>
              <a:t>clientInfoLen</a:t>
            </a:r>
            <a:r>
              <a:rPr lang="en-US" sz="1400" b="1" dirty="0">
                <a:solidFill>
                  <a:srgbClr val="FFFF00"/>
                </a:solidFill>
                <a:latin typeface="Courier New" pitchFamily="49" charset="0"/>
                <a:cs typeface="Courier New" pitchFamily="49" charset="0"/>
              </a:rPr>
              <a:t>);</a:t>
            </a:r>
          </a:p>
          <a:p>
            <a:pPr>
              <a:spcBef>
                <a:spcPts val="0"/>
              </a:spcBef>
              <a:spcAft>
                <a:spcPts val="0"/>
              </a:spcAft>
            </a:pPr>
            <a:endParaRPr lang="en-US" sz="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accept()</a:t>
            </a:r>
            <a:r>
              <a:rPr lang="en-US" sz="1400" dirty="0">
                <a:latin typeface="Bookman Old Style" pitchFamily="18" charset="0"/>
                <a:cs typeface="Courier New" pitchFamily="49" charset="0"/>
              </a:rPr>
              <a:t> is called only by the server.  It is a blocking call which does not return until a client connects to the server using a TCP connection request (SYN).  That could be a very long time, so </a:t>
            </a:r>
            <a:r>
              <a:rPr lang="en-US" sz="1400" b="1" dirty="0">
                <a:latin typeface="Courier New" pitchFamily="49" charset="0"/>
                <a:cs typeface="Courier New" pitchFamily="49" charset="0"/>
              </a:rPr>
              <a:t>accept() </a:t>
            </a:r>
            <a:r>
              <a:rPr lang="en-US" sz="1400" dirty="0">
                <a:latin typeface="Bookman Old Style" pitchFamily="18" charset="0"/>
                <a:cs typeface="Courier New" pitchFamily="49" charset="0"/>
              </a:rPr>
              <a:t>may be executed in a separate thread to allow the server to handle other tasks  or currently connected clients while it waits for a new client.  The </a:t>
            </a:r>
            <a:r>
              <a:rPr lang="en-US" sz="1400" i="1" dirty="0">
                <a:latin typeface="Bookman Old Style" pitchFamily="18" charset="0"/>
                <a:cs typeface="Courier New" pitchFamily="49" charset="0"/>
              </a:rPr>
              <a:t>server </a:t>
            </a:r>
            <a:r>
              <a:rPr lang="en-US" sz="1400" dirty="0">
                <a:latin typeface="Bookman Old Style" pitchFamily="18" charset="0"/>
                <a:cs typeface="Courier New" pitchFamily="49" charset="0"/>
              </a:rPr>
              <a:t>socket handle and an empty (uninitialized)</a:t>
            </a:r>
            <a:r>
              <a:rPr lang="en-US" sz="1400" b="1" dirty="0">
                <a:latin typeface="Courier New" pitchFamily="49" charset="0"/>
                <a:cs typeface="Courier New" pitchFamily="49" charset="0"/>
              </a:rPr>
              <a:t> sockaddr_in6 </a:t>
            </a:r>
            <a:r>
              <a:rPr lang="en-US" sz="1400" dirty="0">
                <a:latin typeface="Bookman Old Style" pitchFamily="18" charset="0"/>
                <a:cs typeface="Courier New" pitchFamily="49" charset="0"/>
              </a:rPr>
              <a:t>structure are passed to</a:t>
            </a:r>
            <a:r>
              <a:rPr lang="en-US" sz="1400" b="1" dirty="0">
                <a:latin typeface="Courier New" pitchFamily="49" charset="0"/>
                <a:cs typeface="Courier New" pitchFamily="49" charset="0"/>
              </a:rPr>
              <a:t> accept()</a:t>
            </a:r>
            <a:r>
              <a:rPr lang="en-US" sz="1400" dirty="0">
                <a:latin typeface="Bookman Old Style" pitchFamily="18" charset="0"/>
                <a:cs typeface="Courier New" pitchFamily="49" charset="0"/>
              </a:rPr>
              <a:t>.  When a client connects,</a:t>
            </a:r>
            <a:r>
              <a:rPr lang="en-US" sz="1400" b="1" dirty="0">
                <a:latin typeface="Courier New" pitchFamily="49" charset="0"/>
                <a:cs typeface="Courier New" pitchFamily="49" charset="0"/>
              </a:rPr>
              <a:t> accept() </a:t>
            </a:r>
            <a:r>
              <a:rPr lang="en-US" sz="1400" dirty="0">
                <a:latin typeface="Bookman Old Style" pitchFamily="18" charset="0"/>
                <a:cs typeface="Courier New" pitchFamily="49" charset="0"/>
              </a:rPr>
              <a:t>returns the handle of a </a:t>
            </a:r>
            <a:r>
              <a:rPr lang="en-US" sz="1400" i="1" dirty="0">
                <a:latin typeface="Bookman Old Style" pitchFamily="18" charset="0"/>
                <a:cs typeface="Courier New" pitchFamily="49" charset="0"/>
              </a:rPr>
              <a:t>new </a:t>
            </a:r>
            <a:r>
              <a:rPr lang="en-US" sz="1400" dirty="0">
                <a:latin typeface="Bookman Old Style" pitchFamily="18" charset="0"/>
                <a:cs typeface="Courier New" pitchFamily="49" charset="0"/>
              </a:rPr>
              <a:t>client socket (created by</a:t>
            </a:r>
            <a:r>
              <a:rPr lang="en-US" sz="1400" b="1" dirty="0">
                <a:latin typeface="Courier New" pitchFamily="49" charset="0"/>
                <a:cs typeface="Courier New" pitchFamily="49" charset="0"/>
              </a:rPr>
              <a:t> accept()</a:t>
            </a:r>
            <a:r>
              <a:rPr lang="en-US" sz="1400" dirty="0">
                <a:latin typeface="Bookman Old Style" pitchFamily="18" charset="0"/>
                <a:cs typeface="Courier New" pitchFamily="49" charset="0"/>
              </a:rPr>
              <a:t>) as its return value.  The previously empty</a:t>
            </a:r>
            <a:r>
              <a:rPr lang="en-US" sz="1400" b="1" dirty="0">
                <a:latin typeface="Courier New" pitchFamily="49" charset="0"/>
                <a:cs typeface="Courier New" pitchFamily="49" charset="0"/>
              </a:rPr>
              <a:t> sockaddr_in6 </a:t>
            </a:r>
            <a:r>
              <a:rPr lang="en-US" sz="1400" dirty="0">
                <a:latin typeface="Bookman Old Style" pitchFamily="18" charset="0"/>
                <a:cs typeface="Courier New" pitchFamily="49" charset="0"/>
              </a:rPr>
              <a:t>structure that was passed to</a:t>
            </a:r>
            <a:r>
              <a:rPr lang="en-US" sz="1400" b="1" dirty="0">
                <a:latin typeface="Courier New" pitchFamily="49" charset="0"/>
                <a:cs typeface="Courier New" pitchFamily="49" charset="0"/>
              </a:rPr>
              <a:t> accept() </a:t>
            </a:r>
            <a:r>
              <a:rPr lang="en-US" sz="1400" dirty="0">
                <a:latin typeface="Bookman Old Style" pitchFamily="18" charset="0"/>
                <a:cs typeface="Courier New" pitchFamily="49" charset="0"/>
              </a:rPr>
              <a:t>has been bound to the new client socket, and now contains the client’s address family, (source) port number and (source) IP address.  At this point, the server can send and receive with the new client, and may call</a:t>
            </a:r>
            <a:r>
              <a:rPr lang="en-US" sz="1400" b="1" dirty="0">
                <a:latin typeface="Courier New" pitchFamily="49" charset="0"/>
                <a:cs typeface="Courier New" pitchFamily="49" charset="0"/>
              </a:rPr>
              <a:t> accept() </a:t>
            </a:r>
            <a:r>
              <a:rPr lang="en-US" sz="1400" dirty="0">
                <a:latin typeface="Bookman Old Style" pitchFamily="18" charset="0"/>
                <a:cs typeface="Courier New" pitchFamily="49" charset="0"/>
              </a:rPr>
              <a:t>again to wait for another client to connect (passing a </a:t>
            </a:r>
            <a:r>
              <a:rPr lang="en-US" sz="1400" i="1" dirty="0">
                <a:latin typeface="Bookman Old Style" pitchFamily="18" charset="0"/>
                <a:cs typeface="Courier New" pitchFamily="49" charset="0"/>
              </a:rPr>
              <a:t>new</a:t>
            </a:r>
            <a:r>
              <a:rPr lang="en-US" sz="1400" dirty="0">
                <a:latin typeface="Bookman Old Style" pitchFamily="18" charset="0"/>
                <a:cs typeface="Courier New" pitchFamily="49" charset="0"/>
              </a:rPr>
              <a:t> </a:t>
            </a:r>
            <a:r>
              <a:rPr lang="en-US" sz="1400" b="1" dirty="0">
                <a:latin typeface="Courier New" pitchFamily="49" charset="0"/>
                <a:cs typeface="Courier New" pitchFamily="49" charset="0"/>
              </a:rPr>
              <a:t>sockaddr_in6 </a:t>
            </a:r>
            <a:r>
              <a:rPr lang="en-US" sz="1400" dirty="0">
                <a:latin typeface="Bookman Old Style" pitchFamily="18" charset="0"/>
                <a:cs typeface="Courier New" pitchFamily="49" charset="0"/>
              </a:rPr>
              <a:t>and the same server socket).</a:t>
            </a:r>
          </a:p>
          <a:p>
            <a:pPr>
              <a:spcBef>
                <a:spcPts val="0"/>
              </a:spcBef>
              <a:spcAft>
                <a:spcPts val="0"/>
              </a:spcAft>
            </a:pPr>
            <a:endParaRPr lang="en-US" sz="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cs typeface="Courier New" pitchFamily="49" charset="0"/>
              </a:rPr>
              <a:t>: the handle of the original server socket</a:t>
            </a:r>
          </a:p>
          <a:p>
            <a:pPr>
              <a:spcBef>
                <a:spcPts val="0"/>
              </a:spcBef>
              <a:spcAft>
                <a:spcPts val="0"/>
              </a:spcAft>
            </a:pPr>
            <a:endParaRPr lang="en-US" sz="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addr</a:t>
            </a:r>
            <a:r>
              <a:rPr lang="en-US" sz="1400" dirty="0">
                <a:latin typeface="Bookman Old Style" pitchFamily="18" charset="0"/>
                <a:cs typeface="Courier New" pitchFamily="49" charset="0"/>
              </a:rPr>
              <a:t>: a pointer to an empty socket address structure (different than the one passed to</a:t>
            </a:r>
            <a:r>
              <a:rPr lang="en-US" sz="1400" b="1" dirty="0">
                <a:latin typeface="Courier New" pitchFamily="49" charset="0"/>
                <a:cs typeface="Courier New" pitchFamily="49" charset="0"/>
              </a:rPr>
              <a:t> bind()</a:t>
            </a:r>
            <a:r>
              <a:rPr lang="en-US" sz="1400" dirty="0">
                <a:latin typeface="Bookman Old Style" pitchFamily="18" charset="0"/>
                <a:cs typeface="Courier New" pitchFamily="49" charset="0"/>
              </a:rPr>
              <a:t>).</a:t>
            </a:r>
            <a:r>
              <a:rPr lang="en-US" sz="1400" b="1" dirty="0">
                <a:latin typeface="Courier New" pitchFamily="49" charset="0"/>
                <a:cs typeface="Courier New" pitchFamily="49" charset="0"/>
              </a:rPr>
              <a:t> sin6_family</a:t>
            </a:r>
            <a:r>
              <a:rPr lang="en-US" sz="1400" dirty="0">
                <a:latin typeface="Bookman Old Style" pitchFamily="18" charset="0"/>
                <a:cs typeface="Courier New" pitchFamily="49" charset="0"/>
              </a:rPr>
              <a:t>,</a:t>
            </a:r>
            <a:r>
              <a:rPr lang="en-US" sz="1400" b="1" dirty="0">
                <a:latin typeface="Courier New" pitchFamily="49" charset="0"/>
                <a:cs typeface="Courier New" pitchFamily="49" charset="0"/>
              </a:rPr>
              <a:t> sin6_port </a:t>
            </a:r>
            <a:r>
              <a:rPr lang="en-US" sz="1400" dirty="0">
                <a:latin typeface="Bookman Old Style" pitchFamily="18" charset="0"/>
                <a:cs typeface="Courier New" pitchFamily="49" charset="0"/>
              </a:rPr>
              <a:t>and</a:t>
            </a:r>
            <a:r>
              <a:rPr lang="en-US" sz="1400" b="1" dirty="0">
                <a:latin typeface="Courier New" pitchFamily="49" charset="0"/>
                <a:cs typeface="Courier New" pitchFamily="49" charset="0"/>
              </a:rPr>
              <a:t> sin6_addr </a:t>
            </a:r>
            <a:r>
              <a:rPr lang="en-US" sz="1400" dirty="0">
                <a:latin typeface="Bookman Old Style" pitchFamily="18" charset="0"/>
                <a:cs typeface="Courier New" pitchFamily="49" charset="0"/>
              </a:rPr>
              <a:t>will be filled in by</a:t>
            </a:r>
            <a:r>
              <a:rPr lang="en-US" sz="1400" b="1" dirty="0">
                <a:latin typeface="Courier New" pitchFamily="49" charset="0"/>
                <a:cs typeface="Courier New" pitchFamily="49" charset="0"/>
              </a:rPr>
              <a:t> accept() </a:t>
            </a:r>
            <a:r>
              <a:rPr lang="en-US" sz="1400" dirty="0">
                <a:latin typeface="Bookman Old Style" pitchFamily="18" charset="0"/>
                <a:cs typeface="Courier New" pitchFamily="49" charset="0"/>
              </a:rPr>
              <a:t>when the client connects.  </a:t>
            </a:r>
          </a:p>
          <a:p>
            <a:pPr>
              <a:spcBef>
                <a:spcPts val="0"/>
              </a:spcBef>
              <a:spcAft>
                <a:spcPts val="0"/>
              </a:spcAft>
            </a:pPr>
            <a:endParaRPr lang="en-US" sz="400" dirty="0">
              <a:latin typeface="Bookman Old Style" pitchFamily="18" charset="0"/>
              <a:cs typeface="Courier New" pitchFamily="49" charset="0"/>
            </a:endParaRPr>
          </a:p>
          <a:p>
            <a:pPr>
              <a:spcBef>
                <a:spcPts val="0"/>
              </a:spcBef>
              <a:spcAft>
                <a:spcPts val="0"/>
              </a:spcAft>
            </a:pPr>
            <a:r>
              <a:rPr lang="en-US" sz="1400" b="1" dirty="0" err="1">
                <a:latin typeface="Courier New" pitchFamily="49" charset="0"/>
                <a:cs typeface="Courier New" pitchFamily="49" charset="0"/>
              </a:rPr>
              <a:t>namelen</a:t>
            </a:r>
            <a:r>
              <a:rPr lang="en-US" sz="1400" dirty="0">
                <a:latin typeface="Bookman Old Style" pitchFamily="18" charset="0"/>
                <a:cs typeface="Courier New" pitchFamily="49" charset="0"/>
              </a:rPr>
              <a:t>: pointer to a </a:t>
            </a:r>
            <a:r>
              <a:rPr lang="en-US" sz="1400" i="1" dirty="0">
                <a:latin typeface="Bookman Old Style" pitchFamily="18" charset="0"/>
                <a:cs typeface="Courier New" pitchFamily="49" charset="0"/>
              </a:rPr>
              <a:t>previously initialized</a:t>
            </a:r>
            <a:r>
              <a:rPr lang="en-US" sz="1400" b="1" i="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 </a:t>
            </a:r>
            <a:r>
              <a:rPr lang="en-US" sz="1400" dirty="0">
                <a:latin typeface="Bookman Old Style" pitchFamily="18" charset="0"/>
                <a:cs typeface="Courier New" pitchFamily="49" charset="0"/>
              </a:rPr>
              <a:t>containing length of </a:t>
            </a:r>
            <a:r>
              <a:rPr lang="en-US" sz="1400" b="1" dirty="0">
                <a:latin typeface="Courier New" pitchFamily="49" charset="0"/>
                <a:cs typeface="Courier New" pitchFamily="49" charset="0"/>
              </a:rPr>
              <a:t>sockaddr_in6</a:t>
            </a:r>
            <a:r>
              <a:rPr lang="en-US" sz="1400" dirty="0">
                <a:latin typeface="Bookman Old Style" pitchFamily="18" charset="0"/>
                <a:cs typeface="Courier New" pitchFamily="49" charset="0"/>
              </a:rPr>
              <a:t> structure.</a:t>
            </a:r>
            <a:endParaRPr lang="en-US" sz="1600" b="1" dirty="0">
              <a:latin typeface="Courier New" pitchFamily="49" charset="0"/>
            </a:endParaRPr>
          </a:p>
        </p:txBody>
      </p:sp>
    </p:spTree>
    <p:extLst>
      <p:ext uri="{BB962C8B-B14F-4D97-AF65-F5344CB8AC3E}">
        <p14:creationId xmlns:p14="http://schemas.microsoft.com/office/powerpoint/2010/main" val="174041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47875" y="1114425"/>
            <a:ext cx="5095875" cy="51244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ooter Placeholder 4"/>
          <p:cNvSpPr>
            <a:spLocks noGrp="1"/>
          </p:cNvSpPr>
          <p:nvPr>
            <p:ph type="ftr" sz="quarter" idx="11"/>
          </p:nvPr>
        </p:nvSpPr>
        <p:spPr/>
        <p:txBody>
          <a:bodyPr/>
          <a:lstStyle/>
          <a:p>
            <a:pPr>
              <a:defRPr/>
            </a:pPr>
            <a:r>
              <a:rPr lang="en-US"/>
              <a:t>CS 2690 Computer Networks II</a:t>
            </a:r>
          </a:p>
        </p:txBody>
      </p:sp>
      <p:sp>
        <p:nvSpPr>
          <p:cNvPr id="6" name="Slide Number Placeholder 5"/>
          <p:cNvSpPr>
            <a:spLocks noGrp="1"/>
          </p:cNvSpPr>
          <p:nvPr>
            <p:ph type="sldNum" sz="quarter" idx="12"/>
          </p:nvPr>
        </p:nvSpPr>
        <p:spPr/>
        <p:txBody>
          <a:bodyPr/>
          <a:lstStyle/>
          <a:p>
            <a:pPr>
              <a:defRPr/>
            </a:pPr>
            <a:r>
              <a:rPr lang="en-US" dirty="0"/>
              <a:t>12-</a:t>
            </a:r>
            <a:fld id="{932CBBC4-E578-4350-AB87-761CED3AE284}" type="slidenum">
              <a:rPr lang="en-US" smtClean="0"/>
              <a:pPr>
                <a:defRPr/>
              </a:pPr>
              <a:t>11</a:t>
            </a:fld>
            <a:endParaRPr lang="en-US" dirty="0"/>
          </a:p>
        </p:txBody>
      </p:sp>
      <p:sp>
        <p:nvSpPr>
          <p:cNvPr id="2054" name="Rectangle 2"/>
          <p:cNvSpPr>
            <a:spLocks noGrp="1" noChangeArrowheads="1"/>
          </p:cNvSpPr>
          <p:nvPr>
            <p:ph type="title"/>
          </p:nvPr>
        </p:nvSpPr>
        <p:spPr>
          <a:xfrm>
            <a:off x="457200" y="274638"/>
            <a:ext cx="8229600" cy="639762"/>
          </a:xfrm>
        </p:spPr>
        <p:txBody>
          <a:bodyPr/>
          <a:lstStyle/>
          <a:p>
            <a:pPr eaLnBrk="1" hangingPunct="1"/>
            <a:r>
              <a:rPr lang="en-US" sz="2400" b="1"/>
              <a:t>Complete WinSock Client and Server Call Sequence</a:t>
            </a:r>
          </a:p>
        </p:txBody>
      </p:sp>
      <p:graphicFrame>
        <p:nvGraphicFramePr>
          <p:cNvPr id="3" name="Object 2"/>
          <p:cNvGraphicFramePr>
            <a:graphicFrameLocks noChangeAspect="1"/>
          </p:cNvGraphicFramePr>
          <p:nvPr>
            <p:extLst>
              <p:ext uri="{D42A27DB-BD31-4B8C-83A1-F6EECF244321}">
                <p14:modId xmlns:p14="http://schemas.microsoft.com/office/powerpoint/2010/main" val="2525701403"/>
              </p:ext>
            </p:extLst>
          </p:nvPr>
        </p:nvGraphicFramePr>
        <p:xfrm>
          <a:off x="2207418" y="1263648"/>
          <a:ext cx="4776787" cy="4873625"/>
        </p:xfrm>
        <a:graphic>
          <a:graphicData uri="http://schemas.openxmlformats.org/presentationml/2006/ole">
            <mc:AlternateContent xmlns:mc="http://schemas.openxmlformats.org/markup-compatibility/2006">
              <mc:Choice xmlns:v="urn:schemas-microsoft-com:vml" Requires="v">
                <p:oleObj spid="_x0000_s13467" name="Visio" r:id="rId3" imgW="4777475" imgH="4873272" progId="Visio.Drawing.11">
                  <p:embed/>
                </p:oleObj>
              </mc:Choice>
              <mc:Fallback>
                <p:oleObj name="Visio" r:id="rId3" imgW="4777475" imgH="4873272" progId="Visio.Drawing.11">
                  <p:embed/>
                  <p:pic>
                    <p:nvPicPr>
                      <p:cNvPr id="0" name=""/>
                      <p:cNvPicPr/>
                      <p:nvPr/>
                    </p:nvPicPr>
                    <p:blipFill>
                      <a:blip r:embed="rId4"/>
                      <a:stretch>
                        <a:fillRect/>
                      </a:stretch>
                    </p:blipFill>
                    <p:spPr>
                      <a:xfrm>
                        <a:off x="2207418" y="1263648"/>
                        <a:ext cx="4776787" cy="4873625"/>
                      </a:xfrm>
                      <a:prstGeom prst="rect">
                        <a:avLst/>
                      </a:prstGeom>
                    </p:spPr>
                  </p:pic>
                </p:oleObj>
              </mc:Fallback>
            </mc:AlternateContent>
          </a:graphicData>
        </a:graphic>
      </p:graphicFrame>
    </p:spTree>
    <p:extLst>
      <p:ext uri="{BB962C8B-B14F-4D97-AF65-F5344CB8AC3E}">
        <p14:creationId xmlns:p14="http://schemas.microsoft.com/office/powerpoint/2010/main" val="209855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510639" y="1558635"/>
            <a:ext cx="8155493" cy="4166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8" name="Footer Placeholder 4"/>
          <p:cNvSpPr>
            <a:spLocks noGrp="1"/>
          </p:cNvSpPr>
          <p:nvPr>
            <p:ph type="ftr" sz="quarter" idx="11"/>
          </p:nvPr>
        </p:nvSpPr>
        <p:spPr>
          <a:noFill/>
        </p:spPr>
        <p:txBody>
          <a:bodyPr/>
          <a:lstStyle/>
          <a:p>
            <a:r>
              <a:rPr lang="en-US"/>
              <a:t>CS 2690 Computer Networks II</a:t>
            </a:r>
          </a:p>
        </p:txBody>
      </p:sp>
      <p:sp>
        <p:nvSpPr>
          <p:cNvPr id="1029" name="Slide Number Placeholder 5"/>
          <p:cNvSpPr>
            <a:spLocks noGrp="1"/>
          </p:cNvSpPr>
          <p:nvPr>
            <p:ph type="sldNum" sz="quarter" idx="12"/>
          </p:nvPr>
        </p:nvSpPr>
        <p:spPr>
          <a:noFill/>
        </p:spPr>
        <p:txBody>
          <a:bodyPr/>
          <a:lstStyle/>
          <a:p>
            <a:r>
              <a:rPr lang="en-US" dirty="0"/>
              <a:t>12-</a:t>
            </a:r>
            <a:fld id="{F83E6949-E523-4E7C-9C0B-F505A84A02DA}" type="slidenum">
              <a:rPr lang="en-US" smtClean="0"/>
              <a:pPr/>
              <a:t>12</a:t>
            </a:fld>
            <a:endParaRPr lang="en-US" dirty="0"/>
          </a:p>
        </p:txBody>
      </p:sp>
      <p:sp>
        <p:nvSpPr>
          <p:cNvPr id="1030" name="Rectangle 2"/>
          <p:cNvSpPr>
            <a:spLocks noGrp="1" noChangeArrowheads="1"/>
          </p:cNvSpPr>
          <p:nvPr>
            <p:ph type="title"/>
          </p:nvPr>
        </p:nvSpPr>
        <p:spPr/>
        <p:txBody>
          <a:bodyPr/>
          <a:lstStyle/>
          <a:p>
            <a:r>
              <a:rPr lang="en-US" sz="2400" b="1" dirty="0"/>
              <a:t>Context of Sockets to Other Protocols </a:t>
            </a:r>
            <a:br>
              <a:rPr lang="en-US" sz="2400" b="1" dirty="0"/>
            </a:br>
            <a:r>
              <a:rPr lang="en-US" sz="2400" b="1" dirty="0"/>
              <a:t>and Network Services</a:t>
            </a:r>
            <a:endParaRPr lang="en-US" sz="2400" dirty="0"/>
          </a:p>
        </p:txBody>
      </p:sp>
      <p:sp>
        <p:nvSpPr>
          <p:cNvPr id="4" name="TextBox 3"/>
          <p:cNvSpPr txBox="1"/>
          <p:nvPr/>
        </p:nvSpPr>
        <p:spPr>
          <a:xfrm rot="16200000">
            <a:off x="-146304" y="2582827"/>
            <a:ext cx="1558638" cy="338554"/>
          </a:xfrm>
          <a:prstGeom prst="rect">
            <a:avLst/>
          </a:prstGeom>
          <a:noFill/>
        </p:spPr>
        <p:txBody>
          <a:bodyPr wrap="square" rtlCol="0">
            <a:spAutoFit/>
          </a:bodyPr>
          <a:lstStyle/>
          <a:p>
            <a:r>
              <a:rPr lang="en-US" sz="1600" b="1" dirty="0">
                <a:solidFill>
                  <a:schemeClr val="bg1"/>
                </a:solidFill>
              </a:rPr>
              <a:t>Middleware</a:t>
            </a:r>
          </a:p>
        </p:txBody>
      </p:sp>
      <p:graphicFrame>
        <p:nvGraphicFramePr>
          <p:cNvPr id="13" name="Object 12"/>
          <p:cNvGraphicFramePr>
            <a:graphicFrameLocks noChangeAspect="1"/>
          </p:cNvGraphicFramePr>
          <p:nvPr>
            <p:extLst>
              <p:ext uri="{D42A27DB-BD31-4B8C-83A1-F6EECF244321}">
                <p14:modId xmlns:p14="http://schemas.microsoft.com/office/powerpoint/2010/main" val="416165665"/>
              </p:ext>
            </p:extLst>
          </p:nvPr>
        </p:nvGraphicFramePr>
        <p:xfrm>
          <a:off x="963854" y="1855281"/>
          <a:ext cx="7226684" cy="3646198"/>
        </p:xfrm>
        <a:graphic>
          <a:graphicData uri="http://schemas.openxmlformats.org/presentationml/2006/ole">
            <mc:AlternateContent xmlns:mc="http://schemas.openxmlformats.org/markup-compatibility/2006">
              <mc:Choice xmlns:v="urn:schemas-microsoft-com:vml" Requires="v">
                <p:oleObj spid="_x0000_s19506" name="Visio" r:id="rId3" imgW="6490475" imgH="3259314" progId="Visio.Drawing.11">
                  <p:embed/>
                </p:oleObj>
              </mc:Choice>
              <mc:Fallback>
                <p:oleObj name="Visio" r:id="rId3" imgW="6490475" imgH="3259314" progId="Visio.Drawing.11">
                  <p:embed/>
                  <p:pic>
                    <p:nvPicPr>
                      <p:cNvPr id="0" name=""/>
                      <p:cNvPicPr/>
                      <p:nvPr/>
                    </p:nvPicPr>
                    <p:blipFill>
                      <a:blip r:embed="rId4"/>
                      <a:stretch>
                        <a:fillRect/>
                      </a:stretch>
                    </p:blipFill>
                    <p:spPr>
                      <a:xfrm>
                        <a:off x="963854" y="1855281"/>
                        <a:ext cx="7226684" cy="3646198"/>
                      </a:xfrm>
                      <a:prstGeom prst="rect">
                        <a:avLst/>
                      </a:prstGeom>
                    </p:spPr>
                  </p:pic>
                </p:oleObj>
              </mc:Fallback>
            </mc:AlternateContent>
          </a:graphicData>
        </a:graphic>
      </p:graphicFrame>
      <p:sp>
        <p:nvSpPr>
          <p:cNvPr id="3" name="Right Brace 2"/>
          <p:cNvSpPr/>
          <p:nvPr/>
        </p:nvSpPr>
        <p:spPr>
          <a:xfrm rot="10800000">
            <a:off x="739352" y="2391313"/>
            <a:ext cx="201880" cy="1033154"/>
          </a:xfrm>
          <a:prstGeom prst="rightBrace">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1785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 2690 Computer Networks II</a:t>
            </a:r>
          </a:p>
        </p:txBody>
      </p:sp>
      <p:sp>
        <p:nvSpPr>
          <p:cNvPr id="6" name="Slide Number Placeholder 5"/>
          <p:cNvSpPr>
            <a:spLocks noGrp="1"/>
          </p:cNvSpPr>
          <p:nvPr>
            <p:ph type="sldNum" sz="quarter" idx="12"/>
          </p:nvPr>
        </p:nvSpPr>
        <p:spPr/>
        <p:txBody>
          <a:bodyPr/>
          <a:lstStyle/>
          <a:p>
            <a:pPr>
              <a:defRPr/>
            </a:pPr>
            <a:r>
              <a:rPr lang="en-US" dirty="0"/>
              <a:t>12-</a:t>
            </a:r>
            <a:fld id="{3C72F69F-AB4A-476F-8CFF-164D7302A6AD}" type="slidenum">
              <a:rPr lang="en-US" smtClean="0"/>
              <a:pPr>
                <a:defRPr/>
              </a:pPr>
              <a:t>13</a:t>
            </a:fld>
            <a:endParaRPr lang="en-US" dirty="0"/>
          </a:p>
        </p:txBody>
      </p:sp>
      <p:sp>
        <p:nvSpPr>
          <p:cNvPr id="3078" name="Rectangle 2"/>
          <p:cNvSpPr>
            <a:spLocks noGrp="1" noChangeArrowheads="1"/>
          </p:cNvSpPr>
          <p:nvPr>
            <p:ph type="title"/>
          </p:nvPr>
        </p:nvSpPr>
        <p:spPr/>
        <p:txBody>
          <a:bodyPr/>
          <a:lstStyle/>
          <a:p>
            <a:pPr eaLnBrk="1" hangingPunct="1"/>
            <a:r>
              <a:rPr lang="en-US" sz="2400" b="1" dirty="0"/>
              <a:t>Sun’s Open Network Computing (ONC+) Environment</a:t>
            </a:r>
          </a:p>
        </p:txBody>
      </p:sp>
      <p:grpSp>
        <p:nvGrpSpPr>
          <p:cNvPr id="2" name="Group 1"/>
          <p:cNvGrpSpPr/>
          <p:nvPr/>
        </p:nvGrpSpPr>
        <p:grpSpPr>
          <a:xfrm>
            <a:off x="1095376" y="1297997"/>
            <a:ext cx="6934200" cy="4170589"/>
            <a:chOff x="1095376" y="1381125"/>
            <a:chExt cx="6934200" cy="4170589"/>
          </a:xfrm>
        </p:grpSpPr>
        <p:sp>
          <p:nvSpPr>
            <p:cNvPr id="8" name="Rectangle 7"/>
            <p:cNvSpPr/>
            <p:nvPr/>
          </p:nvSpPr>
          <p:spPr bwMode="auto">
            <a:xfrm>
              <a:off x="1095376" y="1381125"/>
              <a:ext cx="6934200" cy="41705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3074" name="Object 10"/>
            <p:cNvGraphicFramePr>
              <a:graphicFrameLocks noChangeAspect="1"/>
            </p:cNvGraphicFramePr>
            <p:nvPr>
              <p:extLst>
                <p:ext uri="{D42A27DB-BD31-4B8C-83A1-F6EECF244321}">
                  <p14:modId xmlns:p14="http://schemas.microsoft.com/office/powerpoint/2010/main" val="3888098738"/>
                </p:ext>
              </p:extLst>
            </p:nvPr>
          </p:nvGraphicFramePr>
          <p:xfrm>
            <a:off x="1143000" y="1600200"/>
            <a:ext cx="6858000" cy="3767138"/>
          </p:xfrm>
          <a:graphic>
            <a:graphicData uri="http://schemas.openxmlformats.org/presentationml/2006/ole">
              <mc:AlternateContent xmlns:mc="http://schemas.openxmlformats.org/markup-compatibility/2006">
                <mc:Choice xmlns:v="urn:schemas-microsoft-com:vml" Requires="v">
                  <p:oleObj spid="_x0000_s14483" name="Visio" r:id="rId3" imgW="7133379" imgH="3855508" progId="Visio.Drawing.11">
                    <p:embed/>
                  </p:oleObj>
                </mc:Choice>
                <mc:Fallback>
                  <p:oleObj name="Visio" r:id="rId3" imgW="7133379" imgH="3855508" progId="Visio.Drawing.11">
                    <p:embed/>
                    <p:pic>
                      <p:nvPicPr>
                        <p:cNvPr id="0" name=""/>
                        <p:cNvPicPr>
                          <a:picLocks noChangeAspect="1" noChangeArrowheads="1"/>
                        </p:cNvPicPr>
                        <p:nvPr/>
                      </p:nvPicPr>
                      <p:blipFill>
                        <a:blip r:embed="rId4"/>
                        <a:srcRect/>
                        <a:stretch>
                          <a:fillRect/>
                        </a:stretch>
                      </p:blipFill>
                      <p:spPr bwMode="auto">
                        <a:xfrm>
                          <a:off x="1143000" y="1600200"/>
                          <a:ext cx="6858000" cy="37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9" name="TextBox 6"/>
          <p:cNvSpPr txBox="1">
            <a:spLocks noChangeArrowheads="1"/>
          </p:cNvSpPr>
          <p:nvPr/>
        </p:nvSpPr>
        <p:spPr bwMode="auto">
          <a:xfrm>
            <a:off x="987137" y="5562600"/>
            <a:ext cx="7042440" cy="830997"/>
          </a:xfrm>
          <a:prstGeom prst="rect">
            <a:avLst/>
          </a:prstGeom>
          <a:noFill/>
          <a:ln w="9525">
            <a:noFill/>
            <a:miter lim="800000"/>
            <a:headEnd/>
            <a:tailEnd/>
          </a:ln>
        </p:spPr>
        <p:txBody>
          <a:bodyPr wrap="square">
            <a:spAutoFit/>
          </a:bodyPr>
          <a:lstStyle/>
          <a:p>
            <a:pPr marL="57150" indent="-57150"/>
            <a:r>
              <a:rPr lang="en-US" sz="1600" i="1" dirty="0">
                <a:latin typeface="Bookman Old Style" pitchFamily="18" charset="0"/>
              </a:rPr>
              <a:t>*Sun ONC+ was originally called “SunRPC”.  Remote </a:t>
            </a:r>
            <a:r>
              <a:rPr lang="en-US" sz="1600" b="0" i="1" dirty="0">
                <a:latin typeface="Bookman Old Style" pitchFamily="18" charset="0"/>
              </a:rPr>
              <a:t>Procedure Call (RPC) technology is called “middleware” because it sits between applications and the operating system’s communications protocols.  </a:t>
            </a:r>
          </a:p>
        </p:txBody>
      </p:sp>
    </p:spTree>
    <p:extLst>
      <p:ext uri="{BB962C8B-B14F-4D97-AF65-F5344CB8AC3E}">
        <p14:creationId xmlns:p14="http://schemas.microsoft.com/office/powerpoint/2010/main" val="410255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95275" y="1171575"/>
            <a:ext cx="8562975" cy="5283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Footer Placeholder 4"/>
          <p:cNvSpPr>
            <a:spLocks noGrp="1"/>
          </p:cNvSpPr>
          <p:nvPr>
            <p:ph type="ftr" sz="quarter" idx="11"/>
          </p:nvPr>
        </p:nvSpPr>
        <p:spPr/>
        <p:txBody>
          <a:bodyPr/>
          <a:lstStyle/>
          <a:p>
            <a:pPr>
              <a:defRPr/>
            </a:pPr>
            <a:r>
              <a:rPr lang="en-US"/>
              <a:t>CS 2690 Computer Networks II</a:t>
            </a:r>
          </a:p>
        </p:txBody>
      </p:sp>
      <p:sp>
        <p:nvSpPr>
          <p:cNvPr id="32" name="Slide Number Placeholder 5"/>
          <p:cNvSpPr>
            <a:spLocks noGrp="1"/>
          </p:cNvSpPr>
          <p:nvPr>
            <p:ph type="sldNum" sz="quarter" idx="12"/>
          </p:nvPr>
        </p:nvSpPr>
        <p:spPr/>
        <p:txBody>
          <a:bodyPr/>
          <a:lstStyle/>
          <a:p>
            <a:pPr>
              <a:defRPr/>
            </a:pPr>
            <a:r>
              <a:rPr lang="en-US" dirty="0"/>
              <a:t>12-</a:t>
            </a:r>
            <a:fld id="{3B3F8376-4C61-43C5-A2EB-32ACFC88EAD7}" type="slidenum">
              <a:rPr lang="en-US" smtClean="0"/>
              <a:pPr>
                <a:defRPr/>
              </a:pPr>
              <a:t>14</a:t>
            </a:fld>
            <a:endParaRPr lang="en-US" dirty="0"/>
          </a:p>
        </p:txBody>
      </p:sp>
      <p:sp>
        <p:nvSpPr>
          <p:cNvPr id="4102" name="Rectangle 2"/>
          <p:cNvSpPr>
            <a:spLocks noGrp="1" noChangeArrowheads="1"/>
          </p:cNvSpPr>
          <p:nvPr>
            <p:ph type="title"/>
          </p:nvPr>
        </p:nvSpPr>
        <p:spPr>
          <a:xfrm>
            <a:off x="457200" y="274638"/>
            <a:ext cx="8229600" cy="1020762"/>
          </a:xfrm>
        </p:spPr>
        <p:txBody>
          <a:bodyPr/>
          <a:lstStyle/>
          <a:p>
            <a:pPr eaLnBrk="1" hangingPunct="1"/>
            <a:r>
              <a:rPr lang="en-US" sz="2400" b="1" dirty="0"/>
              <a:t>Comparing Local Procedure Calls With RPCs</a:t>
            </a:r>
          </a:p>
        </p:txBody>
      </p:sp>
      <p:graphicFrame>
        <p:nvGraphicFramePr>
          <p:cNvPr id="898211" name="Group 163"/>
          <p:cNvGraphicFramePr>
            <a:graphicFrameLocks noGrp="1"/>
          </p:cNvGraphicFramePr>
          <p:nvPr>
            <p:extLst>
              <p:ext uri="{D42A27DB-BD31-4B8C-83A1-F6EECF244321}">
                <p14:modId xmlns:p14="http://schemas.microsoft.com/office/powerpoint/2010/main" val="1436011348"/>
              </p:ext>
            </p:extLst>
          </p:nvPr>
        </p:nvGraphicFramePr>
        <p:xfrm>
          <a:off x="552450" y="1415891"/>
          <a:ext cx="4343400" cy="4747197"/>
        </p:xfrm>
        <a:graphic>
          <a:graphicData uri="http://schemas.openxmlformats.org/drawingml/2006/table">
            <a:tbl>
              <a:tblPr>
                <a:tableStyleId>{775DCB02-9BB8-47FD-8907-85C794F793BA}</a:tableStyleId>
              </a:tblPr>
              <a:tblGrid>
                <a:gridCol w="2270263">
                  <a:extLst>
                    <a:ext uri="{9D8B030D-6E8A-4147-A177-3AD203B41FA5}">
                      <a16:colId xmlns:a16="http://schemas.microsoft.com/office/drawing/2014/main" val="20000"/>
                    </a:ext>
                  </a:extLst>
                </a:gridCol>
                <a:gridCol w="2073137">
                  <a:extLst>
                    <a:ext uri="{9D8B030D-6E8A-4147-A177-3AD203B41FA5}">
                      <a16:colId xmlns:a16="http://schemas.microsoft.com/office/drawing/2014/main" val="20001"/>
                    </a:ext>
                  </a:extLst>
                </a:gridCol>
              </a:tblGrid>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a:ln>
                            <a:noFill/>
                          </a:ln>
                          <a:effectLst/>
                        </a:rPr>
                        <a:t>Local Procedure Call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1" i="0" u="none" strike="noStrike" cap="none" normalizeH="0" baseline="0" dirty="0">
                          <a:ln>
                            <a:noFill/>
                          </a:ln>
                          <a:solidFill>
                            <a:schemeClr val="bg1"/>
                          </a:solidFill>
                          <a:effectLst/>
                          <a:latin typeface="Arial" charset="0"/>
                        </a:rPr>
                        <a:t>(aka function/method call)</a:t>
                      </a:r>
                    </a:p>
                  </a:txBody>
                  <a:tcPr horzOverflow="overflow">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a:ln>
                            <a:noFill/>
                          </a:ln>
                          <a:effectLst/>
                        </a:rPr>
                        <a:t>Remote Procedure Call</a:t>
                      </a:r>
                      <a:endParaRPr kumimoji="0" lang="en-US" sz="1300" b="1" i="0" u="none" strike="noStrike" cap="none" normalizeH="0" baseline="0" dirty="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0"/>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Calling module executes a procedure call.  Compiler-generated code writes parameters to the stack.</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Client program executes the RPC.  The request parameters are loaded into a data packet.</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rPr>
                        <a:t>Control is transferred to the procedure.</a:t>
                      </a:r>
                      <a:endParaRPr kumimoji="0" lang="en-US" sz="1200" b="1" i="0" u="none" strike="noStrike" cap="none" normalizeH="0" baseline="0">
                        <a:ln>
                          <a:noFill/>
                        </a:ln>
                        <a:solidFill>
                          <a:schemeClr val="bg1"/>
                        </a:solidFill>
                        <a:effectLst/>
                        <a:latin typeface="Arial" charset="0"/>
                      </a:endParaRPr>
                    </a:p>
                  </a:txBody>
                  <a:tcPr horzOverflow="overflow">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rPr>
                        <a:t>RPC Call packet is trans-mitted to the server, and parameters are unloaded from the packet.</a:t>
                      </a:r>
                      <a:endParaRPr kumimoji="0" lang="en-US" sz="1200" b="1" i="0" u="none" strike="noStrike" cap="none" normalizeH="0" baseline="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rPr>
                        <a:t>Parameters are copied from stack into local variables used by the procedure.</a:t>
                      </a:r>
                      <a:endParaRPr kumimoji="0" lang="en-US" sz="1200" b="1" i="0" u="none" strike="noStrike" cap="none" normalizeH="0" baseline="0">
                        <a:ln>
                          <a:noFill/>
                        </a:ln>
                        <a:solidFill>
                          <a:schemeClr val="bg1"/>
                        </a:solidFill>
                        <a:effectLst/>
                        <a:latin typeface="Arial" charset="0"/>
                      </a:endParaRPr>
                    </a:p>
                  </a:txBody>
                  <a:tcPr horzOverflow="overflow">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Parameters are passed to the procedure residing on the server.</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3"/>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Procedure code is executed.</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The procedure is executed on the server.</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4"/>
                  </a:ext>
                </a:extLst>
              </a:tr>
              <a:tr h="712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rPr>
                        <a:t>Results and return value of procedure are stored in a register.</a:t>
                      </a:r>
                      <a:endParaRPr kumimoji="0" lang="en-US" sz="1200" b="1" i="0" u="none" strike="noStrike" cap="none" normalizeH="0" baseline="0">
                        <a:ln>
                          <a:noFill/>
                        </a:ln>
                        <a:solidFill>
                          <a:schemeClr val="bg1"/>
                        </a:solidFill>
                        <a:effectLst/>
                        <a:latin typeface="Arial" charset="0"/>
                      </a:endParaRPr>
                    </a:p>
                  </a:txBody>
                  <a:tcPr horzOverflow="overflow">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Results are loaded into a data packet and transmitted back to the client.</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5"/>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The calling procedure accesses the results.</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rPr>
                        <a:t>Client unloads the results and continues with program execution.</a:t>
                      </a:r>
                      <a:endParaRPr kumimoji="0" lang="en-US" sz="1200" b="1" i="0" u="none" strike="noStrike" cap="none" normalizeH="0" baseline="0" dirty="0">
                        <a:ln>
                          <a:noFill/>
                        </a:ln>
                        <a:solidFill>
                          <a:schemeClr val="bg1"/>
                        </a:solidFill>
                        <a:effectLst/>
                        <a:latin typeface="Arial" charset="0"/>
                      </a:endParaRPr>
                    </a:p>
                  </a:txBody>
                  <a:tcPr horzOverflow="overflow">
                    <a:solidFill>
                      <a:schemeClr val="tx1"/>
                    </a:solidFill>
                  </a:tcPr>
                </a:tc>
                <a:extLst>
                  <a:ext uri="{0D108BD9-81ED-4DB2-BD59-A6C34878D82A}">
                    <a16:rowId xmlns:a16="http://schemas.microsoft.com/office/drawing/2014/main" val="10006"/>
                  </a:ext>
                </a:extLst>
              </a:tr>
            </a:tbl>
          </a:graphicData>
        </a:graphic>
      </p:graphicFrame>
      <p:graphicFrame>
        <p:nvGraphicFramePr>
          <p:cNvPr id="4098" name="Object 158"/>
          <p:cNvGraphicFramePr>
            <a:graphicFrameLocks noChangeAspect="1"/>
          </p:cNvGraphicFramePr>
          <p:nvPr>
            <p:extLst>
              <p:ext uri="{D42A27DB-BD31-4B8C-83A1-F6EECF244321}">
                <p14:modId xmlns:p14="http://schemas.microsoft.com/office/powerpoint/2010/main" val="373661973"/>
              </p:ext>
            </p:extLst>
          </p:nvPr>
        </p:nvGraphicFramePr>
        <p:xfrm>
          <a:off x="5087937" y="1685925"/>
          <a:ext cx="3770313" cy="4343400"/>
        </p:xfrm>
        <a:graphic>
          <a:graphicData uri="http://schemas.openxmlformats.org/presentationml/2006/ole">
            <mc:AlternateContent xmlns:mc="http://schemas.openxmlformats.org/markup-compatibility/2006">
              <mc:Choice xmlns:v="urn:schemas-microsoft-com:vml" Requires="v">
                <p:oleObj spid="_x0000_s15508" name="Visio" r:id="rId3" imgW="3790347" imgH="4029428" progId="Visio.Drawing.11">
                  <p:embed/>
                </p:oleObj>
              </mc:Choice>
              <mc:Fallback>
                <p:oleObj name="Visio" r:id="rId3" imgW="3790347" imgH="4029428" progId="Visio.Drawing.11">
                  <p:embed/>
                  <p:pic>
                    <p:nvPicPr>
                      <p:cNvPr id="0" name=""/>
                      <p:cNvPicPr>
                        <a:picLocks noChangeAspect="1" noChangeArrowheads="1"/>
                      </p:cNvPicPr>
                      <p:nvPr/>
                    </p:nvPicPr>
                    <p:blipFill>
                      <a:blip r:embed="rId4"/>
                      <a:srcRect/>
                      <a:stretch>
                        <a:fillRect/>
                      </a:stretch>
                    </p:blipFill>
                    <p:spPr bwMode="auto">
                      <a:xfrm>
                        <a:off x="5087937" y="1685925"/>
                        <a:ext cx="377031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411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682625" y="1171575"/>
            <a:ext cx="7829549" cy="3743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ooter Placeholder 4"/>
          <p:cNvSpPr>
            <a:spLocks noGrp="1"/>
          </p:cNvSpPr>
          <p:nvPr>
            <p:ph type="ftr" sz="quarter" idx="11"/>
          </p:nvPr>
        </p:nvSpPr>
        <p:spPr/>
        <p:txBody>
          <a:bodyPr/>
          <a:lstStyle/>
          <a:p>
            <a:pPr>
              <a:defRPr/>
            </a:pPr>
            <a:r>
              <a:rPr lang="en-US"/>
              <a:t>CS 2690 Computer Networks II</a:t>
            </a:r>
          </a:p>
        </p:txBody>
      </p:sp>
      <p:sp>
        <p:nvSpPr>
          <p:cNvPr id="7" name="Slide Number Placeholder 5"/>
          <p:cNvSpPr>
            <a:spLocks noGrp="1"/>
          </p:cNvSpPr>
          <p:nvPr>
            <p:ph type="sldNum" sz="quarter" idx="12"/>
          </p:nvPr>
        </p:nvSpPr>
        <p:spPr/>
        <p:txBody>
          <a:bodyPr/>
          <a:lstStyle/>
          <a:p>
            <a:pPr>
              <a:defRPr/>
            </a:pPr>
            <a:r>
              <a:rPr lang="en-US" dirty="0"/>
              <a:t>12-</a:t>
            </a:r>
            <a:fld id="{0EFFE28F-322B-4692-86F4-E8E95E546B1B}" type="slidenum">
              <a:rPr lang="en-US" smtClean="0"/>
              <a:pPr>
                <a:defRPr/>
              </a:pPr>
              <a:t>15</a:t>
            </a:fld>
            <a:endParaRPr lang="en-US" dirty="0"/>
          </a:p>
        </p:txBody>
      </p:sp>
      <p:sp>
        <p:nvSpPr>
          <p:cNvPr id="5126" name="Rectangle 2"/>
          <p:cNvSpPr>
            <a:spLocks noGrp="1" noChangeArrowheads="1"/>
          </p:cNvSpPr>
          <p:nvPr>
            <p:ph type="title"/>
          </p:nvPr>
        </p:nvSpPr>
        <p:spPr/>
        <p:txBody>
          <a:bodyPr/>
          <a:lstStyle/>
          <a:p>
            <a:pPr eaLnBrk="1" hangingPunct="1"/>
            <a:r>
              <a:rPr lang="en-US" sz="2400" b="1"/>
              <a:t>Stub Procedure Concept</a:t>
            </a:r>
          </a:p>
        </p:txBody>
      </p:sp>
      <p:graphicFrame>
        <p:nvGraphicFramePr>
          <p:cNvPr id="5122" name="Object 5"/>
          <p:cNvGraphicFramePr>
            <a:graphicFrameLocks noChangeAspect="1"/>
          </p:cNvGraphicFramePr>
          <p:nvPr>
            <p:extLst>
              <p:ext uri="{D42A27DB-BD31-4B8C-83A1-F6EECF244321}">
                <p14:modId xmlns:p14="http://schemas.microsoft.com/office/powerpoint/2010/main" val="3872438498"/>
              </p:ext>
            </p:extLst>
          </p:nvPr>
        </p:nvGraphicFramePr>
        <p:xfrm>
          <a:off x="863600" y="1171575"/>
          <a:ext cx="7467600" cy="3881438"/>
        </p:xfrm>
        <a:graphic>
          <a:graphicData uri="http://schemas.openxmlformats.org/presentationml/2006/ole">
            <mc:AlternateContent xmlns:mc="http://schemas.openxmlformats.org/markup-compatibility/2006">
              <mc:Choice xmlns:v="urn:schemas-microsoft-com:vml" Requires="v">
                <p:oleObj spid="_x0000_s16530" name="Visio" r:id="rId3" imgW="6218979" imgH="3252964" progId="Visio.Drawing.11">
                  <p:embed/>
                </p:oleObj>
              </mc:Choice>
              <mc:Fallback>
                <p:oleObj name="Visio" r:id="rId3" imgW="6218979" imgH="3252964" progId="Visio.Drawing.11">
                  <p:embed/>
                  <p:pic>
                    <p:nvPicPr>
                      <p:cNvPr id="0" name=""/>
                      <p:cNvPicPr>
                        <a:picLocks noChangeAspect="1" noChangeArrowheads="1"/>
                      </p:cNvPicPr>
                      <p:nvPr/>
                    </p:nvPicPr>
                    <p:blipFill>
                      <a:blip r:embed="rId4"/>
                      <a:srcRect/>
                      <a:stretch>
                        <a:fillRect/>
                      </a:stretch>
                    </p:blipFill>
                    <p:spPr bwMode="auto">
                      <a:xfrm>
                        <a:off x="863600" y="1171575"/>
                        <a:ext cx="7467600"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6"/>
          <p:cNvSpPr txBox="1">
            <a:spLocks noChangeArrowheads="1"/>
          </p:cNvSpPr>
          <p:nvPr/>
        </p:nvSpPr>
        <p:spPr bwMode="auto">
          <a:xfrm>
            <a:off x="1297481" y="5152159"/>
            <a:ext cx="6944530" cy="1192634"/>
          </a:xfrm>
          <a:prstGeom prst="rect">
            <a:avLst/>
          </a:prstGeom>
          <a:noFill/>
          <a:ln w="9525">
            <a:noFill/>
            <a:miter lim="800000"/>
            <a:headEnd/>
            <a:tailEnd/>
          </a:ln>
        </p:spPr>
        <p:txBody>
          <a:bodyPr wrap="none">
            <a:spAutoFit/>
          </a:bodyPr>
          <a:lstStyle/>
          <a:p>
            <a:pPr marL="225425" indent="-225425">
              <a:lnSpc>
                <a:spcPct val="100000"/>
              </a:lnSpc>
              <a:spcBef>
                <a:spcPts val="300"/>
              </a:spcBef>
            </a:pPr>
            <a:r>
              <a:rPr lang="en-US" sz="1600" b="0" dirty="0">
                <a:latin typeface="Bookman Old Style" pitchFamily="18" charset="0"/>
              </a:rPr>
              <a:t>Major functions performed by stub procedures:</a:t>
            </a:r>
          </a:p>
          <a:p>
            <a:pPr marL="225425" indent="-225425">
              <a:lnSpc>
                <a:spcPct val="100000"/>
              </a:lnSpc>
              <a:spcBef>
                <a:spcPts val="300"/>
              </a:spcBef>
              <a:buFontTx/>
              <a:buChar char="•"/>
            </a:pPr>
            <a:r>
              <a:rPr lang="en-US" sz="1600" b="0" dirty="0">
                <a:latin typeface="Bookman Old Style" pitchFamily="18" charset="0"/>
              </a:rPr>
              <a:t>Format RPC message headers</a:t>
            </a:r>
          </a:p>
          <a:p>
            <a:pPr marL="225425" indent="-225425">
              <a:lnSpc>
                <a:spcPct val="100000"/>
              </a:lnSpc>
              <a:spcBef>
                <a:spcPts val="300"/>
              </a:spcBef>
              <a:buFontTx/>
              <a:buChar char="•"/>
            </a:pPr>
            <a:r>
              <a:rPr lang="en-US" sz="1600" b="0" dirty="0">
                <a:latin typeface="Bookman Old Style" pitchFamily="18" charset="0"/>
              </a:rPr>
              <a:t>Send and receive RPC messages</a:t>
            </a:r>
          </a:p>
          <a:p>
            <a:pPr marL="225425" indent="-225425">
              <a:lnSpc>
                <a:spcPct val="100000"/>
              </a:lnSpc>
              <a:spcBef>
                <a:spcPts val="300"/>
              </a:spcBef>
              <a:buFontTx/>
              <a:buChar char="•"/>
            </a:pPr>
            <a:r>
              <a:rPr lang="en-US" sz="1600" b="0" dirty="0">
                <a:latin typeface="Bookman Old Style" pitchFamily="18" charset="0"/>
              </a:rPr>
              <a:t>Load and unload arguments (RPC parameters) from data packets</a:t>
            </a:r>
          </a:p>
        </p:txBody>
      </p:sp>
    </p:spTree>
    <p:extLst>
      <p:ext uri="{BB962C8B-B14F-4D97-AF65-F5344CB8AC3E}">
        <p14:creationId xmlns:p14="http://schemas.microsoft.com/office/powerpoint/2010/main" val="353507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 2690 Computer Networks II</a:t>
            </a:r>
            <a:endParaRPr lang="en-US" dirty="0"/>
          </a:p>
        </p:txBody>
      </p:sp>
      <p:sp>
        <p:nvSpPr>
          <p:cNvPr id="6" name="Slide Number Placeholder 5"/>
          <p:cNvSpPr>
            <a:spLocks noGrp="1"/>
          </p:cNvSpPr>
          <p:nvPr>
            <p:ph type="sldNum" sz="quarter" idx="12"/>
          </p:nvPr>
        </p:nvSpPr>
        <p:spPr/>
        <p:txBody>
          <a:bodyPr/>
          <a:lstStyle/>
          <a:p>
            <a:pPr>
              <a:defRPr/>
            </a:pPr>
            <a:r>
              <a:rPr lang="en-US" dirty="0"/>
              <a:t>12-</a:t>
            </a:r>
            <a:fld id="{77A618DB-BF7B-40EA-B19B-5FF39C2F9075}" type="slidenum">
              <a:rPr lang="en-US" smtClean="0"/>
              <a:pPr>
                <a:defRPr/>
              </a:pPr>
              <a:t>16</a:t>
            </a:fld>
            <a:endParaRPr lang="en-US" dirty="0"/>
          </a:p>
        </p:txBody>
      </p:sp>
      <p:sp>
        <p:nvSpPr>
          <p:cNvPr id="12293" name="Rectangle 2"/>
          <p:cNvSpPr>
            <a:spLocks noGrp="1" noChangeArrowheads="1"/>
          </p:cNvSpPr>
          <p:nvPr>
            <p:ph type="title"/>
          </p:nvPr>
        </p:nvSpPr>
        <p:spPr/>
        <p:txBody>
          <a:bodyPr/>
          <a:lstStyle/>
          <a:p>
            <a:pPr eaLnBrk="1" hangingPunct="1"/>
            <a:r>
              <a:rPr lang="en-US" sz="2400" b="1"/>
              <a:t>Some RPC-Related Terms</a:t>
            </a:r>
          </a:p>
        </p:txBody>
      </p:sp>
      <p:sp>
        <p:nvSpPr>
          <p:cNvPr id="12294" name="Rectangle 5"/>
          <p:cNvSpPr>
            <a:spLocks noGrp="1" noChangeArrowheads="1"/>
          </p:cNvSpPr>
          <p:nvPr>
            <p:ph type="body" idx="1"/>
          </p:nvPr>
        </p:nvSpPr>
        <p:spPr>
          <a:xfrm>
            <a:off x="457200" y="1295400"/>
            <a:ext cx="8382000" cy="5105400"/>
          </a:xfrm>
        </p:spPr>
        <p:txBody>
          <a:bodyPr/>
          <a:lstStyle/>
          <a:p>
            <a:pPr eaLnBrk="1" hangingPunct="1">
              <a:lnSpc>
                <a:spcPct val="90000"/>
              </a:lnSpc>
              <a:spcBef>
                <a:spcPts val="300"/>
              </a:spcBef>
            </a:pPr>
            <a:r>
              <a:rPr lang="en-US" sz="1600" b="1" dirty="0">
                <a:latin typeface="Bookman Old Style" pitchFamily="18" charset="0"/>
              </a:rPr>
              <a:t>Stub compiler</a:t>
            </a:r>
            <a:r>
              <a:rPr lang="en-US" sz="1600" dirty="0">
                <a:latin typeface="Bookman Old Style" pitchFamily="18" charset="0"/>
              </a:rPr>
              <a:t> – generates </a:t>
            </a:r>
            <a:r>
              <a:rPr lang="en-US" sz="1600" i="1" dirty="0">
                <a:latin typeface="Bookman Old Style" pitchFamily="18" charset="0"/>
              </a:rPr>
              <a:t>source</a:t>
            </a:r>
            <a:r>
              <a:rPr lang="en-US" sz="1600" dirty="0">
                <a:latin typeface="Bookman Old Style" pitchFamily="18" charset="0"/>
              </a:rPr>
              <a:t> code that incorporates calls from the RPC library</a:t>
            </a:r>
          </a:p>
          <a:p>
            <a:pPr lvl="1" eaLnBrk="1" hangingPunct="1">
              <a:lnSpc>
                <a:spcPct val="90000"/>
              </a:lnSpc>
              <a:spcBef>
                <a:spcPts val="300"/>
              </a:spcBef>
            </a:pPr>
            <a:r>
              <a:rPr lang="en-US" sz="1600" dirty="0">
                <a:latin typeface="Bookman Old Style" pitchFamily="18" charset="0"/>
              </a:rPr>
              <a:t>Also called “RPC compiler” or “IDL compiler”</a:t>
            </a:r>
          </a:p>
          <a:p>
            <a:pPr lvl="1" eaLnBrk="1" hangingPunct="1">
              <a:lnSpc>
                <a:spcPct val="90000"/>
              </a:lnSpc>
              <a:spcBef>
                <a:spcPts val="300"/>
              </a:spcBef>
            </a:pPr>
            <a:r>
              <a:rPr lang="en-US" sz="1600" b="1" dirty="0">
                <a:latin typeface="Courier New" pitchFamily="49" charset="0"/>
                <a:cs typeface="Courier New" pitchFamily="49" charset="0"/>
              </a:rPr>
              <a:t>rpcgen</a:t>
            </a:r>
            <a:r>
              <a:rPr lang="en-US" sz="1600" dirty="0">
                <a:latin typeface="Bookman Old Style" pitchFamily="18" charset="0"/>
              </a:rPr>
              <a:t> is a widely used stub compiler</a:t>
            </a:r>
            <a:endParaRPr lang="en-US" sz="900" dirty="0">
              <a:latin typeface="Bookman Old Style" pitchFamily="18" charset="0"/>
            </a:endParaRPr>
          </a:p>
          <a:p>
            <a:pPr lvl="1" eaLnBrk="1" hangingPunct="1">
              <a:lnSpc>
                <a:spcPct val="90000"/>
              </a:lnSpc>
              <a:spcBef>
                <a:spcPts val="300"/>
              </a:spcBef>
            </a:pPr>
            <a:endParaRPr lang="en-US" sz="1600" dirty="0">
              <a:latin typeface="Bookman Old Style" pitchFamily="18" charset="0"/>
            </a:endParaRPr>
          </a:p>
          <a:p>
            <a:pPr lvl="1" eaLnBrk="1" hangingPunct="1">
              <a:lnSpc>
                <a:spcPct val="90000"/>
              </a:lnSpc>
              <a:spcBef>
                <a:spcPts val="300"/>
              </a:spcBef>
            </a:pPr>
            <a:endParaRPr lang="en-US" sz="1600" dirty="0">
              <a:latin typeface="Bookman Old Style" pitchFamily="18" charset="0"/>
            </a:endParaRPr>
          </a:p>
          <a:p>
            <a:pPr eaLnBrk="1" hangingPunct="1">
              <a:lnSpc>
                <a:spcPct val="90000"/>
              </a:lnSpc>
              <a:spcBef>
                <a:spcPts val="300"/>
              </a:spcBef>
            </a:pPr>
            <a:r>
              <a:rPr lang="en-US" sz="1600" b="1" dirty="0">
                <a:latin typeface="Bookman Old Style" pitchFamily="18" charset="0"/>
              </a:rPr>
              <a:t>IDL</a:t>
            </a:r>
            <a:r>
              <a:rPr lang="en-US" sz="1600" dirty="0">
                <a:latin typeface="Bookman Old Style" pitchFamily="18" charset="0"/>
              </a:rPr>
              <a:t> – Interface Definition Language</a:t>
            </a:r>
          </a:p>
          <a:p>
            <a:pPr lvl="1" eaLnBrk="1" hangingPunct="1">
              <a:lnSpc>
                <a:spcPct val="90000"/>
              </a:lnSpc>
              <a:spcBef>
                <a:spcPts val="300"/>
              </a:spcBef>
            </a:pPr>
            <a:r>
              <a:rPr lang="en-US" sz="1600" dirty="0">
                <a:latin typeface="Bookman Old Style" pitchFamily="18" charset="0"/>
              </a:rPr>
              <a:t>Used to code an RPC specification (*.x) file that defines the functions the server will provide for clients</a:t>
            </a:r>
          </a:p>
          <a:p>
            <a:pPr lvl="1" eaLnBrk="1" hangingPunct="1">
              <a:lnSpc>
                <a:spcPct val="90000"/>
              </a:lnSpc>
              <a:spcBef>
                <a:spcPts val="300"/>
              </a:spcBef>
            </a:pPr>
            <a:r>
              <a:rPr lang="en-US" sz="1600" dirty="0">
                <a:latin typeface="Bookman Old Style" pitchFamily="18" charset="0"/>
              </a:rPr>
              <a:t>Also defines function parameters, constants, procedure numbers</a:t>
            </a:r>
          </a:p>
          <a:p>
            <a:pPr lvl="1" eaLnBrk="1" hangingPunct="1">
              <a:lnSpc>
                <a:spcPct val="90000"/>
              </a:lnSpc>
              <a:spcBef>
                <a:spcPts val="300"/>
              </a:spcBef>
            </a:pPr>
            <a:r>
              <a:rPr lang="en-US" sz="1600" dirty="0">
                <a:latin typeface="Bookman Old Style" pitchFamily="18" charset="0"/>
              </a:rPr>
              <a:t>Assures that both sides have the same understanding of the client/server relationship</a:t>
            </a:r>
          </a:p>
          <a:p>
            <a:pPr lvl="1" eaLnBrk="1" hangingPunct="1">
              <a:lnSpc>
                <a:spcPct val="90000"/>
              </a:lnSpc>
              <a:spcBef>
                <a:spcPts val="300"/>
              </a:spcBef>
            </a:pPr>
            <a:r>
              <a:rPr lang="en-US" sz="1600" dirty="0">
                <a:latin typeface="Bookman Old Style" pitchFamily="18" charset="0"/>
              </a:rPr>
              <a:t>Sort of like a .h file for RPCs</a:t>
            </a:r>
          </a:p>
          <a:p>
            <a:pPr lvl="1" eaLnBrk="1" hangingPunct="1">
              <a:lnSpc>
                <a:spcPct val="90000"/>
              </a:lnSpc>
              <a:spcBef>
                <a:spcPts val="300"/>
              </a:spcBef>
            </a:pPr>
            <a:endParaRPr lang="en-US" sz="1600" dirty="0">
              <a:latin typeface="Bookman Old Style" pitchFamily="18" charset="0"/>
            </a:endParaRPr>
          </a:p>
          <a:p>
            <a:pPr marL="457200" lvl="1" indent="0" eaLnBrk="1" hangingPunct="1">
              <a:lnSpc>
                <a:spcPct val="90000"/>
              </a:lnSpc>
              <a:buNone/>
            </a:pPr>
            <a:endParaRPr lang="en-US" sz="1800" dirty="0">
              <a:latin typeface="Bookman Old Style" pitchFamily="18" charset="0"/>
            </a:endParaRPr>
          </a:p>
        </p:txBody>
      </p:sp>
    </p:spTree>
    <p:extLst>
      <p:ext uri="{BB962C8B-B14F-4D97-AF65-F5344CB8AC3E}">
        <p14:creationId xmlns:p14="http://schemas.microsoft.com/office/powerpoint/2010/main" val="199204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CS 2690 Computer Networks II</a:t>
            </a:r>
          </a:p>
        </p:txBody>
      </p:sp>
      <p:sp>
        <p:nvSpPr>
          <p:cNvPr id="8" name="Slide Number Placeholder 5"/>
          <p:cNvSpPr>
            <a:spLocks noGrp="1"/>
          </p:cNvSpPr>
          <p:nvPr>
            <p:ph type="sldNum" sz="quarter" idx="12"/>
          </p:nvPr>
        </p:nvSpPr>
        <p:spPr/>
        <p:txBody>
          <a:bodyPr/>
          <a:lstStyle/>
          <a:p>
            <a:pPr>
              <a:defRPr/>
            </a:pPr>
            <a:r>
              <a:rPr lang="en-US" dirty="0"/>
              <a:t>12-</a:t>
            </a:r>
            <a:fld id="{EA098176-0C4F-4278-AD42-C847C4F4982F}" type="slidenum">
              <a:rPr lang="en-US" smtClean="0"/>
              <a:pPr>
                <a:defRPr/>
              </a:pPr>
              <a:t>17</a:t>
            </a:fld>
            <a:endParaRPr lang="en-US" dirty="0"/>
          </a:p>
        </p:txBody>
      </p:sp>
      <p:sp>
        <p:nvSpPr>
          <p:cNvPr id="13317" name="Rectangle 2"/>
          <p:cNvSpPr>
            <a:spLocks noChangeArrowheads="1"/>
          </p:cNvSpPr>
          <p:nvPr/>
        </p:nvSpPr>
        <p:spPr bwMode="auto">
          <a:xfrm>
            <a:off x="381000" y="1219200"/>
            <a:ext cx="8382000" cy="5181600"/>
          </a:xfrm>
          <a:prstGeom prst="rect">
            <a:avLst/>
          </a:prstGeom>
          <a:solidFill>
            <a:schemeClr val="tx1"/>
          </a:solidFill>
          <a:ln w="9525" algn="ctr">
            <a:noFill/>
            <a:miter lim="800000"/>
            <a:headEnd/>
            <a:tailEnd/>
          </a:ln>
        </p:spPr>
        <p:txBody>
          <a:bodyPr wrap="none" anchor="ctr"/>
          <a:lstStyle/>
          <a:p>
            <a:endParaRPr lang="en-US"/>
          </a:p>
        </p:txBody>
      </p:sp>
      <p:sp>
        <p:nvSpPr>
          <p:cNvPr id="13318" name="Rectangle 3"/>
          <p:cNvSpPr>
            <a:spLocks noGrp="1" noChangeArrowheads="1"/>
          </p:cNvSpPr>
          <p:nvPr>
            <p:ph type="title"/>
          </p:nvPr>
        </p:nvSpPr>
        <p:spPr>
          <a:xfrm>
            <a:off x="457200" y="274638"/>
            <a:ext cx="8229600" cy="944562"/>
          </a:xfrm>
        </p:spPr>
        <p:txBody>
          <a:bodyPr/>
          <a:lstStyle/>
          <a:p>
            <a:pPr eaLnBrk="1" hangingPunct="1"/>
            <a:r>
              <a:rPr lang="en-US" sz="2400" b="1" dirty="0"/>
              <a:t>Example of a .x Specification File Coded in </a:t>
            </a:r>
            <a:br>
              <a:rPr lang="en-US" sz="2400" b="1" dirty="0"/>
            </a:br>
            <a:r>
              <a:rPr lang="en-US" sz="2400" b="1" dirty="0"/>
              <a:t>Interface Definition Language</a:t>
            </a:r>
          </a:p>
        </p:txBody>
      </p:sp>
      <p:sp>
        <p:nvSpPr>
          <p:cNvPr id="13319" name="Rectangle 4"/>
          <p:cNvSpPr>
            <a:spLocks noGrp="1" noChangeArrowheads="1"/>
          </p:cNvSpPr>
          <p:nvPr>
            <p:ph type="body" idx="1"/>
          </p:nvPr>
        </p:nvSpPr>
        <p:spPr>
          <a:xfrm>
            <a:off x="381000" y="1295400"/>
            <a:ext cx="8458200" cy="5105400"/>
          </a:xfrm>
        </p:spPr>
        <p:txBody>
          <a:bodyPr/>
          <a:lstStyle/>
          <a:p>
            <a:pPr eaLnBrk="1" hangingPunct="1">
              <a:lnSpc>
                <a:spcPct val="80000"/>
              </a:lnSpc>
              <a:buFontTx/>
              <a:buNone/>
            </a:pPr>
            <a:r>
              <a:rPr lang="en-US" sz="1400" b="1" dirty="0">
                <a:solidFill>
                  <a:schemeClr val="bg1"/>
                </a:solidFill>
                <a:latin typeface="Courier New" pitchFamily="49" charset="0"/>
              </a:rPr>
              <a:t>/* </a:t>
            </a:r>
            <a:r>
              <a:rPr lang="en-US" sz="1400" b="1" dirty="0" err="1">
                <a:solidFill>
                  <a:schemeClr val="bg1"/>
                </a:solidFill>
                <a:latin typeface="Courier New" pitchFamily="49" charset="0"/>
              </a:rPr>
              <a:t>rdict.x</a:t>
            </a:r>
            <a:r>
              <a:rPr lang="en-US" sz="1400" b="1" dirty="0">
                <a:solidFill>
                  <a:schemeClr val="bg1"/>
                </a:solidFill>
                <a:latin typeface="Courier New" pitchFamily="49" charset="0"/>
              </a:rPr>
              <a:t> */</a:t>
            </a:r>
          </a:p>
          <a:p>
            <a:pPr eaLnBrk="1" hangingPunct="1">
              <a:lnSpc>
                <a:spcPct val="80000"/>
              </a:lnSpc>
              <a:buFontTx/>
              <a:buNone/>
            </a:pPr>
            <a:endParaRPr lang="en-US" sz="1400" b="1" dirty="0">
              <a:solidFill>
                <a:schemeClr val="bg1"/>
              </a:solidFill>
              <a:latin typeface="Courier New" pitchFamily="49" charset="0"/>
            </a:endParaRPr>
          </a:p>
          <a:p>
            <a:pPr eaLnBrk="1" hangingPunct="1">
              <a:lnSpc>
                <a:spcPct val="80000"/>
              </a:lnSpc>
              <a:buFontTx/>
              <a:buNone/>
            </a:pPr>
            <a:r>
              <a:rPr lang="en-US" sz="1400" b="1" dirty="0">
                <a:solidFill>
                  <a:schemeClr val="bg1"/>
                </a:solidFill>
                <a:latin typeface="Courier New" pitchFamily="49" charset="0"/>
              </a:rPr>
              <a:t>/* RPC declarations for dictionary program */</a:t>
            </a:r>
          </a:p>
          <a:p>
            <a:pPr eaLnBrk="1" hangingPunct="1">
              <a:lnSpc>
                <a:spcPct val="80000"/>
              </a:lnSpc>
              <a:buFontTx/>
              <a:buNone/>
            </a:pPr>
            <a:endParaRPr lang="en-US" sz="1400" b="1" dirty="0">
              <a:solidFill>
                <a:schemeClr val="bg1"/>
              </a:solidFill>
              <a:latin typeface="Courier New" pitchFamily="49" charset="0"/>
            </a:endParaRPr>
          </a:p>
          <a:p>
            <a:pPr eaLnBrk="1" hangingPunct="1">
              <a:lnSpc>
                <a:spcPct val="80000"/>
              </a:lnSpc>
              <a:buFontTx/>
              <a:buNone/>
            </a:pPr>
            <a:r>
              <a:rPr lang="en-US" sz="1400" b="1" dirty="0">
                <a:solidFill>
                  <a:schemeClr val="bg1"/>
                </a:solidFill>
                <a:latin typeface="Courier New" pitchFamily="49" charset="0"/>
              </a:rPr>
              <a:t>const	MAXWORD = 50;	       /* maximum length of a command or word    */</a:t>
            </a:r>
          </a:p>
          <a:p>
            <a:pPr eaLnBrk="1" hangingPunct="1">
              <a:lnSpc>
                <a:spcPct val="80000"/>
              </a:lnSpc>
              <a:buFontTx/>
              <a:buNone/>
            </a:pPr>
            <a:r>
              <a:rPr lang="en-US" sz="1400" b="1" dirty="0">
                <a:solidFill>
                  <a:schemeClr val="bg1"/>
                </a:solidFill>
                <a:latin typeface="Courier New" pitchFamily="49" charset="0"/>
              </a:rPr>
              <a:t>const	DICTSIZ = 100;	       /* number of entries in dictionary	      */</a:t>
            </a:r>
          </a:p>
          <a:p>
            <a:pPr eaLnBrk="1" hangingPunct="1">
              <a:lnSpc>
                <a:spcPct val="80000"/>
              </a:lnSpc>
              <a:buFontTx/>
              <a:buNone/>
            </a:pPr>
            <a:endParaRPr lang="en-US" sz="1400" b="1" dirty="0">
              <a:solidFill>
                <a:schemeClr val="bg1"/>
              </a:solidFill>
              <a:latin typeface="Courier New" pitchFamily="49" charset="0"/>
            </a:endParaRPr>
          </a:p>
          <a:p>
            <a:pPr eaLnBrk="1" hangingPunct="1">
              <a:lnSpc>
                <a:spcPct val="80000"/>
              </a:lnSpc>
              <a:buFontTx/>
              <a:buNone/>
            </a:pPr>
            <a:r>
              <a:rPr lang="en-US" sz="1400" b="1" dirty="0">
                <a:solidFill>
                  <a:schemeClr val="bg1"/>
                </a:solidFill>
                <a:latin typeface="Courier New" pitchFamily="49" charset="0"/>
              </a:rPr>
              <a:t>struct example {                 /* structure declared here to illustrate </a:t>
            </a:r>
            <a:r>
              <a:rPr lang="en-US" sz="1000" b="1" dirty="0">
                <a:solidFill>
                  <a:schemeClr val="bg1"/>
                </a:solidFill>
                <a:latin typeface="Courier New" pitchFamily="49" charset="0"/>
              </a:rPr>
              <a:t> </a:t>
            </a:r>
            <a:r>
              <a:rPr lang="en-US" sz="1400" b="1" dirty="0">
                <a:solidFill>
                  <a:schemeClr val="bg1"/>
                </a:solidFill>
                <a:latin typeface="Courier New" pitchFamily="49" charset="0"/>
              </a:rPr>
              <a:t>*/</a:t>
            </a:r>
          </a:p>
          <a:p>
            <a:pPr eaLnBrk="1" hangingPunct="1">
              <a:lnSpc>
                <a:spcPct val="80000"/>
              </a:lnSpc>
              <a:buFontTx/>
              <a:buNone/>
            </a:pPr>
            <a:r>
              <a:rPr lang="en-US" sz="1400" b="1" dirty="0">
                <a:solidFill>
                  <a:schemeClr val="bg1"/>
                </a:solidFill>
                <a:latin typeface="Courier New" pitchFamily="49" charset="0"/>
              </a:rPr>
              <a:t>    int     </a:t>
            </a:r>
            <a:r>
              <a:rPr lang="en-US" sz="1400" b="1" dirty="0" err="1">
                <a:solidFill>
                  <a:schemeClr val="bg1"/>
                </a:solidFill>
                <a:latin typeface="Courier New" pitchFamily="49" charset="0"/>
              </a:rPr>
              <a:t>exfieldl</a:t>
            </a:r>
            <a:r>
              <a:rPr lang="en-US" sz="1400" b="1" dirty="0">
                <a:solidFill>
                  <a:schemeClr val="bg1"/>
                </a:solidFill>
                <a:latin typeface="Courier New" pitchFamily="49" charset="0"/>
              </a:rPr>
              <a:t>;	       /* how rpcgen builds XDR routines to      */</a:t>
            </a:r>
          </a:p>
          <a:p>
            <a:pPr eaLnBrk="1" hangingPunct="1">
              <a:lnSpc>
                <a:spcPct val="80000"/>
              </a:lnSpc>
              <a:buFontTx/>
              <a:buNone/>
            </a:pPr>
            <a:r>
              <a:rPr lang="en-US" sz="1400" b="1" dirty="0">
                <a:solidFill>
                  <a:schemeClr val="bg1"/>
                </a:solidFill>
                <a:latin typeface="Courier New" pitchFamily="49" charset="0"/>
              </a:rPr>
              <a:t>    char    exfield2;	       /* convert structures.                    */</a:t>
            </a:r>
          </a:p>
          <a:p>
            <a:pPr eaLnBrk="1" hangingPunct="1">
              <a:lnSpc>
                <a:spcPct val="80000"/>
              </a:lnSpc>
              <a:buFontTx/>
              <a:buNone/>
            </a:pPr>
            <a:r>
              <a:rPr lang="en-US" sz="1400" b="1" dirty="0">
                <a:solidFill>
                  <a:schemeClr val="bg1"/>
                </a:solidFill>
                <a:latin typeface="Courier New" pitchFamily="49" charset="0"/>
              </a:rPr>
              <a:t>}</a:t>
            </a:r>
          </a:p>
          <a:p>
            <a:pPr eaLnBrk="1" hangingPunct="1">
              <a:lnSpc>
                <a:spcPct val="80000"/>
              </a:lnSpc>
              <a:buFontTx/>
              <a:buNone/>
            </a:pPr>
            <a:endParaRPr lang="en-US" sz="1400" b="1" dirty="0">
              <a:solidFill>
                <a:schemeClr val="bg1"/>
              </a:solidFill>
              <a:latin typeface="Courier New" pitchFamily="49" charset="0"/>
            </a:endParaRPr>
          </a:p>
          <a:p>
            <a:pPr eaLnBrk="1" hangingPunct="1">
              <a:lnSpc>
                <a:spcPct val="80000"/>
              </a:lnSpc>
              <a:buFontTx/>
              <a:buNone/>
            </a:pPr>
            <a:r>
              <a:rPr lang="en-US" sz="1400" b="1" dirty="0">
                <a:solidFill>
                  <a:schemeClr val="bg1"/>
                </a:solidFill>
                <a:latin typeface="Courier New" pitchFamily="49" charset="0"/>
              </a:rPr>
              <a:t>/* RDICTPROG - remote program that provides insert, delete, and lookup     */</a:t>
            </a:r>
          </a:p>
          <a:p>
            <a:pPr eaLnBrk="1" hangingPunct="1">
              <a:lnSpc>
                <a:spcPct val="80000"/>
              </a:lnSpc>
              <a:buFontTx/>
              <a:buNone/>
            </a:pPr>
            <a:endParaRPr lang="en-US" sz="1400" b="1" dirty="0">
              <a:solidFill>
                <a:schemeClr val="bg1"/>
              </a:solidFill>
              <a:latin typeface="Courier New" pitchFamily="49" charset="0"/>
            </a:endParaRPr>
          </a:p>
          <a:p>
            <a:pPr eaLnBrk="1" hangingPunct="1">
              <a:lnSpc>
                <a:spcPct val="80000"/>
              </a:lnSpc>
              <a:buFontTx/>
              <a:buNone/>
            </a:pPr>
            <a:r>
              <a:rPr lang="en-US" sz="1400" b="1" dirty="0">
                <a:solidFill>
                  <a:schemeClr val="bg1"/>
                </a:solidFill>
                <a:latin typeface="Courier New" pitchFamily="49" charset="0"/>
              </a:rPr>
              <a:t>program RDICTPROG {              /* name of remote program                 */</a:t>
            </a:r>
          </a:p>
          <a:p>
            <a:pPr eaLnBrk="1" hangingPunct="1">
              <a:lnSpc>
                <a:spcPct val="80000"/>
              </a:lnSpc>
              <a:buFontTx/>
              <a:buNone/>
            </a:pPr>
            <a:r>
              <a:rPr lang="en-US" sz="1400" b="1" dirty="0">
                <a:solidFill>
                  <a:schemeClr val="bg1"/>
                </a:solidFill>
                <a:latin typeface="Courier New" pitchFamily="49" charset="0"/>
              </a:rPr>
              <a:t>    version RDICTVERS {	       /* declaration of version (see below)   </a:t>
            </a:r>
            <a:r>
              <a:rPr lang="en-US" sz="1000" b="1" dirty="0">
                <a:solidFill>
                  <a:schemeClr val="bg1"/>
                </a:solidFill>
                <a:latin typeface="Courier New" pitchFamily="49" charset="0"/>
              </a:rPr>
              <a:t>   </a:t>
            </a:r>
            <a:r>
              <a:rPr lang="en-US" sz="1400" b="1" dirty="0">
                <a:solidFill>
                  <a:schemeClr val="bg1"/>
                </a:solidFill>
                <a:latin typeface="Courier New" pitchFamily="49" charset="0"/>
              </a:rPr>
              <a:t>*/ </a:t>
            </a:r>
          </a:p>
          <a:p>
            <a:pPr eaLnBrk="1" hangingPunct="1">
              <a:lnSpc>
                <a:spcPct val="80000"/>
              </a:lnSpc>
              <a:buFontTx/>
              <a:buNone/>
            </a:pPr>
            <a:r>
              <a:rPr lang="en-US" sz="1400" b="1" dirty="0">
                <a:solidFill>
                  <a:schemeClr val="bg1"/>
                </a:solidFill>
                <a:latin typeface="Courier New" pitchFamily="49" charset="0"/>
              </a:rPr>
              <a:t>        int INITW(void)     = 1; /* first procedure in this program        */</a:t>
            </a:r>
          </a:p>
          <a:p>
            <a:pPr eaLnBrk="1" hangingPunct="1">
              <a:lnSpc>
                <a:spcPct val="80000"/>
              </a:lnSpc>
              <a:buFontTx/>
              <a:buNone/>
            </a:pPr>
            <a:r>
              <a:rPr lang="en-US" sz="1400" b="1" dirty="0">
                <a:solidFill>
                  <a:schemeClr val="bg1"/>
                </a:solidFill>
                <a:latin typeface="Courier New" pitchFamily="49" charset="0"/>
              </a:rPr>
              <a:t>        int INSERTW(string) = 2; /* second procedure in this program       */ </a:t>
            </a:r>
          </a:p>
          <a:p>
            <a:pPr eaLnBrk="1" hangingPunct="1">
              <a:lnSpc>
                <a:spcPct val="80000"/>
              </a:lnSpc>
              <a:buFontTx/>
              <a:buNone/>
            </a:pPr>
            <a:r>
              <a:rPr lang="en-US" sz="1400" b="1" dirty="0">
                <a:solidFill>
                  <a:schemeClr val="bg1"/>
                </a:solidFill>
                <a:latin typeface="Courier New" pitchFamily="49" charset="0"/>
              </a:rPr>
              <a:t>        int DELETEW(string) = 3; /* third procedure in this program        */</a:t>
            </a:r>
          </a:p>
          <a:p>
            <a:pPr eaLnBrk="1" hangingPunct="1">
              <a:lnSpc>
                <a:spcPct val="80000"/>
              </a:lnSpc>
              <a:buFontTx/>
              <a:buNone/>
            </a:pPr>
            <a:r>
              <a:rPr lang="en-US" sz="1400" b="1" dirty="0">
                <a:solidFill>
                  <a:schemeClr val="bg1"/>
                </a:solidFill>
                <a:latin typeface="Courier New" pitchFamily="49" charset="0"/>
              </a:rPr>
              <a:t>        int LOOKUPW(string) = 4; /* fourth procedure in this program       */</a:t>
            </a:r>
          </a:p>
          <a:p>
            <a:pPr eaLnBrk="1" hangingPunct="1">
              <a:lnSpc>
                <a:spcPct val="80000"/>
              </a:lnSpc>
              <a:buFontTx/>
              <a:buNone/>
            </a:pPr>
            <a:r>
              <a:rPr lang="en-US" sz="1400" b="1" dirty="0">
                <a:solidFill>
                  <a:schemeClr val="bg1"/>
                </a:solidFill>
                <a:latin typeface="Courier New" pitchFamily="49" charset="0"/>
              </a:rPr>
              <a:t>    } = 1;	                /* program version number                 */</a:t>
            </a:r>
          </a:p>
          <a:p>
            <a:pPr eaLnBrk="1" hangingPunct="1">
              <a:lnSpc>
                <a:spcPct val="80000"/>
              </a:lnSpc>
              <a:buFontTx/>
              <a:buNone/>
            </a:pPr>
            <a:r>
              <a:rPr lang="en-US" sz="1400" b="1" dirty="0">
                <a:solidFill>
                  <a:schemeClr val="bg1"/>
                </a:solidFill>
                <a:latin typeface="Courier New" pitchFamily="49" charset="0"/>
              </a:rPr>
              <a:t>} = 0x30090949;	                /* program number of client &amp; server      */</a:t>
            </a:r>
          </a:p>
          <a:p>
            <a:pPr algn="r" eaLnBrk="1" hangingPunct="1">
              <a:lnSpc>
                <a:spcPct val="80000"/>
              </a:lnSpc>
              <a:buFontTx/>
              <a:buNone/>
            </a:pPr>
            <a:r>
              <a:rPr lang="en-US" sz="1400" b="1" dirty="0">
                <a:solidFill>
                  <a:schemeClr val="bg1"/>
                </a:solidFill>
                <a:latin typeface="Courier New" pitchFamily="49" charset="0"/>
              </a:rPr>
              <a:t>  </a:t>
            </a:r>
          </a:p>
          <a:p>
            <a:pPr eaLnBrk="1" hangingPunct="1">
              <a:lnSpc>
                <a:spcPct val="80000"/>
              </a:lnSpc>
              <a:buFontTx/>
              <a:buNone/>
            </a:pPr>
            <a:r>
              <a:rPr lang="en-US" sz="900" b="1" dirty="0">
                <a:solidFill>
                  <a:schemeClr val="bg1"/>
                </a:solidFill>
                <a:latin typeface="Times New Roman" pitchFamily="18" charset="0"/>
              </a:rPr>
              <a:t>              					  </a:t>
            </a:r>
            <a:r>
              <a:rPr lang="en-US" sz="900" b="1" dirty="0">
                <a:solidFill>
                  <a:schemeClr val="bg1"/>
                </a:solidFill>
              </a:rPr>
              <a:t>From </a:t>
            </a:r>
            <a:r>
              <a:rPr lang="en-US" sz="900" b="1" u="sng" dirty="0">
                <a:solidFill>
                  <a:schemeClr val="bg1"/>
                </a:solidFill>
              </a:rPr>
              <a:t>Internetworking with TCP/IP</a:t>
            </a:r>
            <a:r>
              <a:rPr lang="en-US" sz="900" b="1" dirty="0">
                <a:solidFill>
                  <a:schemeClr val="bg1"/>
                </a:solidFill>
              </a:rPr>
              <a:t>, Vol. III, D. Comer, Prentice Hall</a:t>
            </a:r>
          </a:p>
        </p:txBody>
      </p:sp>
    </p:spTree>
    <p:extLst>
      <p:ext uri="{BB962C8B-B14F-4D97-AF65-F5344CB8AC3E}">
        <p14:creationId xmlns:p14="http://schemas.microsoft.com/office/powerpoint/2010/main" val="10671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682625" y="1095375"/>
            <a:ext cx="7829549" cy="5238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ooter Placeholder 4"/>
          <p:cNvSpPr>
            <a:spLocks noGrp="1"/>
          </p:cNvSpPr>
          <p:nvPr>
            <p:ph type="ftr" sz="quarter" idx="11"/>
          </p:nvPr>
        </p:nvSpPr>
        <p:spPr/>
        <p:txBody>
          <a:bodyPr/>
          <a:lstStyle/>
          <a:p>
            <a:pPr>
              <a:defRPr/>
            </a:pPr>
            <a:r>
              <a:rPr lang="en-US"/>
              <a:t>CS 2690 Computer Networks II</a:t>
            </a:r>
          </a:p>
        </p:txBody>
      </p:sp>
      <p:sp>
        <p:nvSpPr>
          <p:cNvPr id="6" name="Slide Number Placeholder 5"/>
          <p:cNvSpPr>
            <a:spLocks noGrp="1"/>
          </p:cNvSpPr>
          <p:nvPr>
            <p:ph type="sldNum" sz="quarter" idx="12"/>
          </p:nvPr>
        </p:nvSpPr>
        <p:spPr/>
        <p:txBody>
          <a:bodyPr/>
          <a:lstStyle/>
          <a:p>
            <a:pPr>
              <a:defRPr/>
            </a:pPr>
            <a:r>
              <a:rPr lang="en-US" dirty="0"/>
              <a:t>12-</a:t>
            </a:r>
            <a:fld id="{04B2E623-AE96-42B6-80AC-A9464170DFCF}" type="slidenum">
              <a:rPr lang="en-US" smtClean="0"/>
              <a:pPr>
                <a:defRPr/>
              </a:pPr>
              <a:t>18</a:t>
            </a:fld>
            <a:endParaRPr lang="en-US" dirty="0"/>
          </a:p>
        </p:txBody>
      </p:sp>
      <p:sp>
        <p:nvSpPr>
          <p:cNvPr id="6150" name="Rectangle 3"/>
          <p:cNvSpPr>
            <a:spLocks noGrp="1" noChangeArrowheads="1"/>
          </p:cNvSpPr>
          <p:nvPr>
            <p:ph type="title"/>
          </p:nvPr>
        </p:nvSpPr>
        <p:spPr>
          <a:xfrm>
            <a:off x="457200" y="274638"/>
            <a:ext cx="8229600" cy="896937"/>
          </a:xfrm>
        </p:spPr>
        <p:txBody>
          <a:bodyPr/>
          <a:lstStyle/>
          <a:p>
            <a:pPr eaLnBrk="1" hangingPunct="1"/>
            <a:r>
              <a:rPr lang="en-US" sz="2400" b="1" dirty="0"/>
              <a:t>Files Produced by Compiling an IDL Specification File</a:t>
            </a:r>
          </a:p>
        </p:txBody>
      </p:sp>
      <p:graphicFrame>
        <p:nvGraphicFramePr>
          <p:cNvPr id="2" name="Object 1"/>
          <p:cNvGraphicFramePr>
            <a:graphicFrameLocks noChangeAspect="1"/>
          </p:cNvGraphicFramePr>
          <p:nvPr>
            <p:extLst>
              <p:ext uri="{D42A27DB-BD31-4B8C-83A1-F6EECF244321}">
                <p14:modId xmlns:p14="http://schemas.microsoft.com/office/powerpoint/2010/main" val="4130612984"/>
              </p:ext>
            </p:extLst>
          </p:nvPr>
        </p:nvGraphicFramePr>
        <p:xfrm>
          <a:off x="945355" y="1312862"/>
          <a:ext cx="7304088" cy="4879975"/>
        </p:xfrm>
        <a:graphic>
          <a:graphicData uri="http://schemas.openxmlformats.org/presentationml/2006/ole">
            <mc:AlternateContent xmlns:mc="http://schemas.openxmlformats.org/markup-compatibility/2006">
              <mc:Choice xmlns:v="urn:schemas-microsoft-com:vml" Requires="v">
                <p:oleObj spid="_x0000_s17472" name="Visio" r:id="rId3" imgW="8606706" imgH="5533147" progId="Visio.Drawing.11">
                  <p:embed/>
                </p:oleObj>
              </mc:Choice>
              <mc:Fallback>
                <p:oleObj name="Visio" r:id="rId3" imgW="8606706" imgH="5533147" progId="Visio.Drawing.11">
                  <p:embed/>
                  <p:pic>
                    <p:nvPicPr>
                      <p:cNvPr id="0" name=""/>
                      <p:cNvPicPr>
                        <a:picLocks noChangeAspect="1" noChangeArrowheads="1"/>
                      </p:cNvPicPr>
                      <p:nvPr/>
                    </p:nvPicPr>
                    <p:blipFill>
                      <a:blip r:embed="rId4"/>
                      <a:srcRect/>
                      <a:stretch>
                        <a:fillRect/>
                      </a:stretch>
                    </p:blipFill>
                    <p:spPr bwMode="auto">
                      <a:xfrm>
                        <a:off x="945355" y="1312862"/>
                        <a:ext cx="7304088"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818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12-</a:t>
            </a:r>
            <a:fld id="{B9393E45-52F7-45C4-871D-03E3E5B87478}" type="slidenum">
              <a:rPr lang="en-US" smtClean="0"/>
              <a:pPr/>
              <a:t>2</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Miscellaneous C Syntax</a:t>
            </a:r>
            <a:endParaRPr lang="en-US" dirty="0"/>
          </a:p>
        </p:txBody>
      </p:sp>
      <p:sp>
        <p:nvSpPr>
          <p:cNvPr id="9222" name="Rectangle 5"/>
          <p:cNvSpPr>
            <a:spLocks noChangeArrowheads="1"/>
          </p:cNvSpPr>
          <p:nvPr/>
        </p:nvSpPr>
        <p:spPr bwMode="auto">
          <a:xfrm>
            <a:off x="456705" y="1204933"/>
            <a:ext cx="8458200" cy="5221942"/>
          </a:xfrm>
          <a:prstGeom prst="rect">
            <a:avLst/>
          </a:prstGeom>
          <a:noFill/>
          <a:ln w="9525">
            <a:noFill/>
            <a:miter lim="800000"/>
            <a:headEnd/>
            <a:tailEnd/>
          </a:ln>
        </p:spPr>
        <p:txBody>
          <a:bodyPr anchor="t" anchorCtr="0">
            <a:spAutoFit/>
          </a:bodyPr>
          <a:lstStyle/>
          <a:p>
            <a:pPr>
              <a:lnSpc>
                <a:spcPts val="1600"/>
              </a:lnSpc>
              <a:spcBef>
                <a:spcPts val="0"/>
              </a:spcBef>
              <a:spcAft>
                <a:spcPts val="0"/>
              </a:spcAft>
            </a:pPr>
            <a:r>
              <a:rPr lang="en-US" sz="1400" dirty="0">
                <a:latin typeface="Bookman Old Style" pitchFamily="18" charset="0"/>
                <a:cs typeface="Courier New" pitchFamily="49" charset="0"/>
              </a:rPr>
              <a:t>Use a</a:t>
            </a:r>
            <a:r>
              <a:rPr lang="en-US" sz="1400" b="1" dirty="0">
                <a:latin typeface="Courier New" pitchFamily="49" charset="0"/>
                <a:cs typeface="Courier New" pitchFamily="49" charset="0"/>
              </a:rPr>
              <a:t> #define </a:t>
            </a:r>
            <a:r>
              <a:rPr lang="en-US" sz="1400" dirty="0">
                <a:latin typeface="Bookman Old Style" pitchFamily="18" charset="0"/>
                <a:cs typeface="Courier New" pitchFamily="49" charset="0"/>
              </a:rPr>
              <a:t>preprocessor directive to define constants at the beginning of your program, usually right after the</a:t>
            </a:r>
            <a:r>
              <a:rPr lang="en-US" sz="1400" b="1" dirty="0">
                <a:latin typeface="Courier New" pitchFamily="49" charset="0"/>
                <a:cs typeface="Courier New" pitchFamily="49" charset="0"/>
              </a:rPr>
              <a:t> #include</a:t>
            </a:r>
            <a:r>
              <a:rPr lang="en-US" sz="1400" dirty="0">
                <a:latin typeface="Bookman Old Style" pitchFamily="18" charset="0"/>
                <a:cs typeface="Courier New" pitchFamily="49" charset="0"/>
              </a:rPr>
              <a:t> directives.  To be safe, start the</a:t>
            </a:r>
            <a:r>
              <a:rPr lang="en-US" sz="1400" b="1" dirty="0">
                <a:latin typeface="Courier New" pitchFamily="49" charset="0"/>
                <a:cs typeface="Courier New" pitchFamily="49" charset="0"/>
              </a:rPr>
              <a:t> #define </a:t>
            </a:r>
            <a:r>
              <a:rPr lang="en-US" sz="1400" dirty="0">
                <a:latin typeface="Bookman Old Style" pitchFamily="18" charset="0"/>
                <a:cs typeface="Courier New" pitchFamily="49" charset="0"/>
              </a:rPr>
              <a:t>in the leftmost column (some compliers care about this).</a:t>
            </a:r>
          </a:p>
          <a:p>
            <a:pPr>
              <a:lnSpc>
                <a:spcPts val="1600"/>
              </a:lnSpc>
              <a:spcBef>
                <a:spcPts val="0"/>
              </a:spcBef>
              <a:spcAft>
                <a:spcPts val="0"/>
              </a:spcAft>
            </a:pPr>
            <a:endParaRPr lang="en-US" sz="1400" b="1" dirty="0">
              <a:latin typeface="Courier New" pitchFamily="49" charset="0"/>
              <a:cs typeface="Courier New" pitchFamily="49" charset="0"/>
            </a:endParaRPr>
          </a:p>
          <a:p>
            <a:pPr>
              <a:lnSpc>
                <a:spcPts val="1600"/>
              </a:lnSpc>
              <a:spcBef>
                <a:spcPts val="0"/>
              </a:spcBef>
              <a:spcAft>
                <a:spcPts val="0"/>
              </a:spcAft>
            </a:pPr>
            <a:r>
              <a:rPr lang="en-US" sz="1400" dirty="0">
                <a:latin typeface="Bookman Old Style" pitchFamily="18" charset="0"/>
                <a:cs typeface="Courier New" pitchFamily="49" charset="0"/>
              </a:rPr>
              <a:t>Declare any external functions after the constant declarations.</a:t>
            </a:r>
          </a:p>
          <a:p>
            <a:pPr>
              <a:lnSpc>
                <a:spcPts val="1600"/>
              </a:lnSpc>
              <a:spcBef>
                <a:spcPts val="0"/>
              </a:spcBef>
              <a:spcAft>
                <a:spcPts val="0"/>
              </a:spcAft>
            </a:pPr>
            <a:endParaRPr lang="en-US" sz="1400" dirty="0">
              <a:latin typeface="Bookman Old Style" pitchFamily="18" charset="0"/>
              <a:cs typeface="Courier New" pitchFamily="49" charset="0"/>
            </a:endParaRPr>
          </a:p>
          <a:p>
            <a:pPr>
              <a:lnSpc>
                <a:spcPts val="1600"/>
              </a:lnSpc>
              <a:spcBef>
                <a:spcPts val="0"/>
              </a:spcBef>
              <a:spcAft>
                <a:spcPts val="0"/>
              </a:spcAft>
            </a:pPr>
            <a:r>
              <a:rPr lang="en-US" sz="1400" i="1" dirty="0">
                <a:latin typeface="Bookman Old Style" pitchFamily="18" charset="0"/>
                <a:cs typeface="Courier New" pitchFamily="49" charset="0"/>
              </a:rPr>
              <a:t>Declare all variables and structures just after the function name in which they are referenced (see example below).  Inline declarations can cause hard to debug problems.</a:t>
            </a:r>
          </a:p>
          <a:p>
            <a:pPr lvl="1">
              <a:lnSpc>
                <a:spcPts val="1600"/>
              </a:lnSpc>
              <a:spcBef>
                <a:spcPts val="0"/>
              </a:spcBef>
              <a:spcAft>
                <a:spcPts val="0"/>
              </a:spcAft>
            </a:pPr>
            <a:endParaRPr lang="en-US" sz="1400" dirty="0">
              <a:latin typeface="Bookman Old Style" pitchFamily="18" charset="0"/>
              <a:cs typeface="Courier New" pitchFamily="49" charset="0"/>
            </a:endParaRPr>
          </a:p>
          <a:p>
            <a:pPr marL="0" lvl="1">
              <a:lnSpc>
                <a:spcPts val="1600"/>
              </a:lnSpc>
              <a:spcBef>
                <a:spcPts val="0"/>
              </a:spcBef>
              <a:spcAft>
                <a:spcPts val="0"/>
              </a:spcAft>
            </a:pPr>
            <a:r>
              <a:rPr lang="en-US" sz="1400" b="1" dirty="0">
                <a:latin typeface="Courier New" pitchFamily="49" charset="0"/>
                <a:cs typeface="Courier New" pitchFamily="49" charset="0"/>
              </a:rPr>
              <a:t>#include &lt;winsock2.h&gt;   // include a header file (no ';' terminator)</a:t>
            </a:r>
          </a:p>
          <a:p>
            <a:pPr marL="0" lvl="1">
              <a:lnSpc>
                <a:spcPts val="1600"/>
              </a:lnSpc>
              <a:spcBef>
                <a:spcPts val="0"/>
              </a:spcBef>
              <a:spcAft>
                <a:spcPts val="0"/>
              </a:spcAft>
            </a:pPr>
            <a:endParaRPr lang="en-US" sz="1400" b="1" dirty="0">
              <a:latin typeface="Courier New" pitchFamily="49" charset="0"/>
              <a:cs typeface="Courier New" pitchFamily="49" charset="0"/>
            </a:endParaRPr>
          </a:p>
          <a:p>
            <a:pPr marL="0" lvl="1">
              <a:lnSpc>
                <a:spcPts val="1600"/>
              </a:lnSpc>
              <a:spcBef>
                <a:spcPts val="0"/>
              </a:spcBef>
              <a:spcAft>
                <a:spcPts val="0"/>
              </a:spcAft>
            </a:pPr>
            <a:r>
              <a:rPr lang="en-US" sz="1400" b="1" dirty="0">
                <a:latin typeface="Courier New" pitchFamily="49" charset="0"/>
                <a:cs typeface="Courier New" pitchFamily="49" charset="0"/>
              </a:rPr>
              <a:t>#define BUFSIZE 100     // define a constant </a:t>
            </a:r>
          </a:p>
          <a:p>
            <a:pPr marL="0" lvl="1">
              <a:lnSpc>
                <a:spcPts val="1600"/>
              </a:lnSpc>
              <a:spcBef>
                <a:spcPts val="0"/>
              </a:spcBef>
              <a:spcAft>
                <a:spcPts val="0"/>
              </a:spcAft>
            </a:pPr>
            <a:endParaRPr lang="en-US" sz="1400" b="1" dirty="0">
              <a:latin typeface="Courier New" pitchFamily="49" charset="0"/>
              <a:cs typeface="Courier New" pitchFamily="49" charset="0"/>
            </a:endParaRPr>
          </a:p>
          <a:p>
            <a:pPr marL="0" lvl="1">
              <a:lnSpc>
                <a:spcPts val="1600"/>
              </a:lnSpc>
              <a:spcBef>
                <a:spcPts val="0"/>
              </a:spcBef>
              <a:spcAft>
                <a:spcPts val="0"/>
              </a:spcAft>
            </a:pPr>
            <a:r>
              <a:rPr lang="en-US" sz="1400" b="1" dirty="0">
                <a:latin typeface="Courier New" pitchFamily="49" charset="0"/>
                <a:cs typeface="Courier New" pitchFamily="49" charset="0"/>
              </a:rPr>
              <a:t>void </a:t>
            </a:r>
            <a:r>
              <a:rPr lang="en-US" sz="1400" b="1" dirty="0" err="1">
                <a:latin typeface="Courier New" pitchFamily="49" charset="0"/>
                <a:cs typeface="Courier New" pitchFamily="49" charset="0"/>
              </a:rPr>
              <a:t>DisplayFatalErr</a:t>
            </a:r>
            <a:r>
              <a:rPr lang="en-US" sz="1400" b="1" dirty="0">
                <a:latin typeface="Courier New" pitchFamily="49" charset="0"/>
                <a:cs typeface="Courier New" pitchFamily="49" charset="0"/>
              </a:rPr>
              <a:t>(char *</a:t>
            </a:r>
            <a:r>
              <a:rPr lang="en-US" sz="1400" b="1" dirty="0" err="1">
                <a:latin typeface="Courier New" pitchFamily="49" charset="0"/>
                <a:cs typeface="Courier New" pitchFamily="49" charset="0"/>
              </a:rPr>
              <a:t>errMsg</a:t>
            </a:r>
            <a:r>
              <a:rPr lang="en-US" sz="1400" b="1" dirty="0">
                <a:latin typeface="Courier New" pitchFamily="49" charset="0"/>
                <a:cs typeface="Courier New" pitchFamily="49" charset="0"/>
              </a:rPr>
              <a:t>); // declare an external function</a:t>
            </a:r>
          </a:p>
          <a:p>
            <a:pPr marL="0" lvl="1">
              <a:lnSpc>
                <a:spcPts val="1600"/>
              </a:lnSpc>
              <a:spcBef>
                <a:spcPts val="0"/>
              </a:spcBef>
              <a:spcAft>
                <a:spcPts val="0"/>
              </a:spcAft>
            </a:pPr>
            <a:endParaRPr lang="en-US" sz="1400" b="1" dirty="0">
              <a:latin typeface="Courier New" pitchFamily="49" charset="0"/>
              <a:cs typeface="Courier New" pitchFamily="49" charset="0"/>
            </a:endParaRPr>
          </a:p>
          <a:p>
            <a:pPr marL="0" lvl="1">
              <a:lnSpc>
                <a:spcPts val="1600"/>
              </a:lnSpc>
              <a:spcBef>
                <a:spcPts val="0"/>
              </a:spcBef>
              <a:spcAft>
                <a:spcPts val="0"/>
              </a:spcAft>
            </a:pPr>
            <a:r>
              <a:rPr lang="en-US" sz="1400" b="1" dirty="0">
                <a:latin typeface="Courier New" pitchFamily="49" charset="0"/>
                <a:cs typeface="Courier New" pitchFamily="49" charset="0"/>
              </a:rPr>
              <a:t>void main(int </a:t>
            </a:r>
            <a:r>
              <a:rPr lang="en-US" sz="1400" b="1" dirty="0" err="1">
                <a:latin typeface="Courier New" pitchFamily="49" charset="0"/>
                <a:cs typeface="Courier New" pitchFamily="49" charset="0"/>
              </a:rPr>
              <a:t>argc</a:t>
            </a:r>
            <a:r>
              <a:rPr lang="en-US" sz="1400" b="1" dirty="0">
                <a:latin typeface="Courier New" pitchFamily="49" charset="0"/>
                <a:cs typeface="Courier New" pitchFamily="49" charset="0"/>
              </a:rPr>
              <a:t>, char *</a:t>
            </a:r>
            <a:r>
              <a:rPr lang="en-US" sz="1400" b="1" dirty="0" err="1">
                <a:latin typeface="Courier New" pitchFamily="49" charset="0"/>
                <a:cs typeface="Courier New" pitchFamily="49" charset="0"/>
              </a:rPr>
              <a:t>argv</a:t>
            </a:r>
            <a:r>
              <a:rPr lang="en-US" sz="1400" b="1" dirty="0">
                <a:latin typeface="Courier New" pitchFamily="49" charset="0"/>
                <a:cs typeface="Courier New" pitchFamily="49" charset="0"/>
              </a:rPr>
              <a:t>[]) // see next slide for command line args</a:t>
            </a:r>
          </a:p>
          <a:p>
            <a:pPr marL="0" lvl="1">
              <a:lnSpc>
                <a:spcPts val="1600"/>
              </a:lnSpc>
              <a:spcBef>
                <a:spcPts val="0"/>
              </a:spcBef>
              <a:spcAft>
                <a:spcPts val="0"/>
              </a:spcAft>
            </a:pPr>
            <a:r>
              <a:rPr lang="en-US" sz="1400" b="1" dirty="0">
                <a:latin typeface="Courier New" pitchFamily="49" charset="0"/>
                <a:cs typeface="Courier New" pitchFamily="49" charset="0"/>
              </a:rPr>
              <a:t>{</a:t>
            </a:r>
          </a:p>
          <a:p>
            <a:pPr marL="0" lvl="1">
              <a:lnSpc>
                <a:spcPts val="1600"/>
              </a:lnSpc>
              <a:spcBef>
                <a:spcPts val="0"/>
              </a:spcBef>
              <a:spcAft>
                <a:spcPts val="0"/>
              </a:spcAft>
            </a:pPr>
            <a:r>
              <a:rPr lang="en-US" sz="1400" b="1" dirty="0">
                <a:latin typeface="Courier New" pitchFamily="49" charset="0"/>
                <a:cs typeface="Courier New" pitchFamily="49" charset="0"/>
              </a:rPr>
              <a:t>    struct sockaddr_in6 </a:t>
            </a:r>
            <a:r>
              <a:rPr lang="en-US" sz="1400" b="1" dirty="0" err="1">
                <a:latin typeface="Courier New" pitchFamily="49" charset="0"/>
                <a:cs typeface="Courier New" pitchFamily="49" charset="0"/>
              </a:rPr>
              <a:t>serverInfo</a:t>
            </a:r>
            <a:r>
              <a:rPr lang="en-US" sz="1400" b="1" dirty="0">
                <a:latin typeface="Courier New" pitchFamily="49" charset="0"/>
                <a:cs typeface="Courier New" pitchFamily="49" charset="0"/>
              </a:rPr>
              <a:t>;  // declare variables &amp; </a:t>
            </a:r>
            <a:r>
              <a:rPr lang="en-US" sz="1400" b="1" dirty="0" err="1">
                <a:latin typeface="Courier New" pitchFamily="49" charset="0"/>
                <a:cs typeface="Courier New" pitchFamily="49" charset="0"/>
              </a:rPr>
              <a:t>structs</a:t>
            </a:r>
            <a:r>
              <a:rPr lang="en-US" sz="1400" b="1" dirty="0">
                <a:latin typeface="Courier New" pitchFamily="49" charset="0"/>
                <a:cs typeface="Courier New" pitchFamily="49" charset="0"/>
              </a:rPr>
              <a:t> here</a:t>
            </a:r>
          </a:p>
          <a:p>
            <a:pPr marL="0" lvl="1">
              <a:lnSpc>
                <a:spcPts val="1600"/>
              </a:lnSpc>
              <a:spcBef>
                <a:spcPts val="0"/>
              </a:spcBef>
              <a:spcAft>
                <a:spcPts val="0"/>
              </a:spcAft>
            </a:pPr>
            <a:r>
              <a:rPr lang="en-US" sz="1400" b="1" dirty="0">
                <a:latin typeface="Courier New" pitchFamily="49" charset="0"/>
                <a:cs typeface="Courier New" pitchFamily="49" charset="0"/>
              </a:rPr>
              <a:t>    int sock;</a:t>
            </a:r>
          </a:p>
          <a:p>
            <a:pPr marL="0" lvl="1">
              <a:lnSpc>
                <a:spcPts val="1600"/>
              </a:lnSpc>
              <a:spcBef>
                <a:spcPts val="0"/>
              </a:spcBef>
              <a:spcAft>
                <a:spcPts val="0"/>
              </a:spcAft>
            </a:pPr>
            <a:r>
              <a:rPr lang="en-US" sz="1400" b="1" dirty="0">
                <a:latin typeface="Courier New" pitchFamily="49" charset="0"/>
                <a:cs typeface="Courier New" pitchFamily="49" charset="0"/>
              </a:rPr>
              <a:t>    int </a:t>
            </a:r>
            <a:r>
              <a:rPr lang="en-US" sz="1400" b="1" dirty="0" err="1">
                <a:latin typeface="Courier New" pitchFamily="49" charset="0"/>
                <a:cs typeface="Courier New" pitchFamily="49" charset="0"/>
              </a:rPr>
              <a:t>numArgs</a:t>
            </a:r>
            <a:r>
              <a:rPr lang="en-US" sz="1400" b="1" dirty="0">
                <a:latin typeface="Courier New" pitchFamily="49" charset="0"/>
                <a:cs typeface="Courier New" pitchFamily="49" charset="0"/>
              </a:rPr>
              <a:t>;</a:t>
            </a:r>
          </a:p>
          <a:p>
            <a:pPr marL="0" lvl="1">
              <a:lnSpc>
                <a:spcPts val="1600"/>
              </a:lnSpc>
              <a:spcBef>
                <a:spcPts val="0"/>
              </a:spcBef>
              <a:spcAft>
                <a:spcPts val="0"/>
              </a:spcAft>
            </a:pPr>
            <a:endParaRPr lang="en-US" sz="1000" b="1" dirty="0">
              <a:latin typeface="Courier New" pitchFamily="49" charset="0"/>
              <a:cs typeface="Courier New" pitchFamily="49" charset="0"/>
            </a:endParaRPr>
          </a:p>
          <a:p>
            <a:pPr marL="0" lvl="1">
              <a:lnSpc>
                <a:spcPts val="1600"/>
              </a:lnSpc>
              <a:spcBef>
                <a:spcPts val="0"/>
              </a:spcBef>
              <a:spcAft>
                <a:spcPts val="0"/>
              </a:spcAft>
            </a:pPr>
            <a:r>
              <a:rPr lang="en-US" sz="1400" b="1" dirty="0">
                <a:latin typeface="Courier New" pitchFamily="49" charset="0"/>
                <a:cs typeface="Courier New" pitchFamily="49" charset="0"/>
              </a:rPr>
              <a:t>    // procedural code follows</a:t>
            </a:r>
          </a:p>
          <a:p>
            <a:pPr marL="0" lvl="1">
              <a:lnSpc>
                <a:spcPts val="1600"/>
              </a:lnSpc>
              <a:spcBef>
                <a:spcPts val="0"/>
              </a:spcBef>
              <a:spcAft>
                <a:spcPts val="0"/>
              </a:spcAft>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numArgs</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argc</a:t>
            </a:r>
            <a:r>
              <a:rPr lang="en-US" sz="1400" b="1" dirty="0">
                <a:latin typeface="Courier New" pitchFamily="49" charset="0"/>
                <a:cs typeface="Courier New" pitchFamily="49" charset="0"/>
              </a:rPr>
              <a:t>;</a:t>
            </a:r>
          </a:p>
          <a:p>
            <a:pPr marL="0" lvl="1">
              <a:lnSpc>
                <a:spcPts val="1600"/>
              </a:lnSpc>
              <a:spcBef>
                <a:spcPts val="0"/>
              </a:spcBef>
              <a:spcAft>
                <a:spcPts val="0"/>
              </a:spcAft>
            </a:pPr>
            <a:r>
              <a:rPr lang="en-US" sz="1400" b="1" dirty="0">
                <a:latin typeface="Courier New" pitchFamily="49" charset="0"/>
                <a:cs typeface="Courier New" pitchFamily="49" charset="0"/>
              </a:rPr>
              <a:t>    ... </a:t>
            </a:r>
          </a:p>
          <a:p>
            <a:pPr marL="0" lvl="1">
              <a:lnSpc>
                <a:spcPts val="1600"/>
              </a:lnSpc>
              <a:spcBef>
                <a:spcPts val="0"/>
              </a:spcBef>
              <a:spcAft>
                <a:spcPts val="0"/>
              </a:spcAft>
            </a:pPr>
            <a:r>
              <a:rPr lang="en-US" sz="1400" b="1" dirty="0">
                <a:latin typeface="Courier New" pitchFamily="49" charset="0"/>
                <a:cs typeface="Courier New" pitchFamily="49" charset="0"/>
              </a:rPr>
              <a:t>}</a:t>
            </a:r>
          </a:p>
        </p:txBody>
      </p:sp>
    </p:spTree>
    <p:extLst>
      <p:ext uri="{BB962C8B-B14F-4D97-AF65-F5344CB8AC3E}">
        <p14:creationId xmlns:p14="http://schemas.microsoft.com/office/powerpoint/2010/main" val="325033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12-</a:t>
            </a:r>
            <a:fld id="{B9393E45-52F7-45C4-871D-03E3E5B87478}" type="slidenum">
              <a:rPr lang="en-US" smtClean="0"/>
              <a:pPr/>
              <a:t>3</a:t>
            </a:fld>
            <a:endParaRPr lang="en-US" dirty="0"/>
          </a:p>
        </p:txBody>
      </p:sp>
      <p:sp>
        <p:nvSpPr>
          <p:cNvPr id="9221" name="Rectangle 2"/>
          <p:cNvSpPr>
            <a:spLocks noGrp="1" noChangeArrowheads="1"/>
          </p:cNvSpPr>
          <p:nvPr>
            <p:ph type="title"/>
          </p:nvPr>
        </p:nvSpPr>
        <p:spPr>
          <a:xfrm>
            <a:off x="304800" y="108857"/>
            <a:ext cx="8534400" cy="805544"/>
          </a:xfrm>
        </p:spPr>
        <p:txBody>
          <a:bodyPr/>
          <a:lstStyle/>
          <a:p>
            <a:pPr eaLnBrk="1" hangingPunct="1"/>
            <a:r>
              <a:rPr lang="en-US" sz="2400" b="1" dirty="0"/>
              <a:t>C Command Line Arguments and Finding Length</a:t>
            </a:r>
            <a:endParaRPr lang="en-US" dirty="0"/>
          </a:p>
        </p:txBody>
      </p:sp>
      <p:sp>
        <p:nvSpPr>
          <p:cNvPr id="9222" name="Rectangle 5"/>
          <p:cNvSpPr>
            <a:spLocks noChangeArrowheads="1"/>
          </p:cNvSpPr>
          <p:nvPr/>
        </p:nvSpPr>
        <p:spPr bwMode="auto">
          <a:xfrm>
            <a:off x="467591" y="823932"/>
            <a:ext cx="8458200" cy="5837495"/>
          </a:xfrm>
          <a:prstGeom prst="rect">
            <a:avLst/>
          </a:prstGeom>
          <a:noFill/>
          <a:ln w="9525">
            <a:noFill/>
            <a:miter lim="800000"/>
            <a:headEnd/>
            <a:tailEnd/>
          </a:ln>
        </p:spPr>
        <p:txBody>
          <a:bodyPr anchor="t" anchorCtr="0">
            <a:spAutoFit/>
          </a:bodyPr>
          <a:lstStyle/>
          <a:p>
            <a:pPr>
              <a:lnSpc>
                <a:spcPts val="1400"/>
              </a:lnSpc>
              <a:spcBef>
                <a:spcPts val="0"/>
              </a:spcBef>
              <a:spcAft>
                <a:spcPts val="0"/>
              </a:spcAft>
            </a:pPr>
            <a:r>
              <a:rPr lang="en-US" sz="1400" dirty="0">
                <a:latin typeface="Bookman Old Style" pitchFamily="18" charset="0"/>
                <a:cs typeface="Courier New" pitchFamily="49" charset="0"/>
              </a:rPr>
              <a:t>Sample command line:   </a:t>
            </a:r>
            <a:r>
              <a:rPr lang="en-US" sz="1400" b="1" dirty="0">
                <a:solidFill>
                  <a:srgbClr val="FFFF00"/>
                </a:solidFill>
                <a:latin typeface="Courier New" pitchFamily="49" charset="0"/>
                <a:cs typeface="Courier New" pitchFamily="49" charset="0"/>
              </a:rPr>
              <a:t>WSEchoClientv6.exe ::1 12345 "All this is one argument"</a:t>
            </a:r>
          </a:p>
          <a:p>
            <a:pPr>
              <a:lnSpc>
                <a:spcPts val="1400"/>
              </a:lnSpc>
              <a:spcBef>
                <a:spcPts val="0"/>
              </a:spcBef>
              <a:spcAft>
                <a:spcPts val="0"/>
              </a:spcAft>
            </a:pPr>
            <a:endParaRPr lang="en-US" sz="600" b="1" dirty="0">
              <a:solidFill>
                <a:srgbClr val="FFFF00"/>
              </a:solidFill>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void main(</a:t>
            </a:r>
            <a:r>
              <a:rPr lang="en-US" sz="1400" b="1" dirty="0">
                <a:solidFill>
                  <a:srgbClr val="FFFF00"/>
                </a:solidFill>
                <a:latin typeface="Courier New" pitchFamily="49" charset="0"/>
                <a:cs typeface="Courier New" pitchFamily="49" charset="0"/>
              </a:rPr>
              <a:t>int </a:t>
            </a:r>
            <a:r>
              <a:rPr lang="en-US" sz="1400" b="1" dirty="0" err="1">
                <a:solidFill>
                  <a:srgbClr val="FFFF00"/>
                </a:solidFill>
                <a:latin typeface="Courier New" pitchFamily="49" charset="0"/>
                <a:cs typeface="Courier New" pitchFamily="49" charset="0"/>
              </a:rPr>
              <a:t>argc</a:t>
            </a:r>
            <a:r>
              <a:rPr lang="en-US" sz="1400" b="1" dirty="0">
                <a:solidFill>
                  <a:srgbClr val="FFFF00"/>
                </a:solidFill>
                <a:latin typeface="Courier New" pitchFamily="49" charset="0"/>
                <a:cs typeface="Courier New" pitchFamily="49" charset="0"/>
              </a:rPr>
              <a:t>, char *</a:t>
            </a:r>
            <a:r>
              <a:rPr lang="en-US" sz="1400" b="1" dirty="0" err="1">
                <a:solidFill>
                  <a:srgbClr val="FFFF00"/>
                </a:solidFill>
                <a:latin typeface="Courier New" pitchFamily="49" charset="0"/>
                <a:cs typeface="Courier New" pitchFamily="49" charset="0"/>
              </a:rPr>
              <a:t>argv</a:t>
            </a:r>
            <a:r>
              <a:rPr lang="en-US" sz="1400" b="1" dirty="0">
                <a:solidFill>
                  <a:srgbClr val="FFFF00"/>
                </a:solidFill>
                <a:latin typeface="Courier New" pitchFamily="49" charset="0"/>
                <a:cs typeface="Courier New" pitchFamily="49" charset="0"/>
              </a:rPr>
              <a:t>[]</a:t>
            </a:r>
            <a:r>
              <a:rPr lang="en-US" sz="1400" b="1" dirty="0">
                <a:latin typeface="Courier New" pitchFamily="49" charset="0"/>
                <a:cs typeface="Courier New" pitchFamily="49" charset="0"/>
              </a:rPr>
              <a:t>)</a:t>
            </a:r>
          </a:p>
          <a:p>
            <a:pPr>
              <a:lnSpc>
                <a:spcPts val="1400"/>
              </a:lnSpc>
              <a:spcBef>
                <a:spcPts val="0"/>
              </a:spcBef>
              <a:spcAft>
                <a:spcPts val="0"/>
              </a:spcAft>
            </a:pPr>
            <a:r>
              <a:rPr lang="en-US" sz="1400" b="1" dirty="0">
                <a:latin typeface="Courier New" pitchFamily="49" charset="0"/>
                <a:cs typeface="Courier New" pitchFamily="49" charset="0"/>
              </a:rPr>
              <a:t>{</a:t>
            </a:r>
          </a:p>
          <a:p>
            <a:pPr>
              <a:lnSpc>
                <a:spcPts val="1400"/>
              </a:lnSpc>
              <a:spcBef>
                <a:spcPts val="0"/>
              </a:spcBef>
              <a:spcAft>
                <a:spcPts val="0"/>
              </a:spcAft>
            </a:pPr>
            <a:r>
              <a:rPr lang="en-US" sz="1400" b="1" dirty="0">
                <a:latin typeface="Courier New" pitchFamily="49" charset="0"/>
                <a:cs typeface="Courier New" pitchFamily="49" charset="0"/>
              </a:rPr>
              <a:t>    int </a:t>
            </a:r>
            <a:r>
              <a:rPr lang="en-US" sz="1400" b="1" dirty="0" err="1">
                <a:latin typeface="Courier New" pitchFamily="49" charset="0"/>
                <a:cs typeface="Courier New" pitchFamily="49" charset="0"/>
              </a:rPr>
              <a:t>numArgs</a:t>
            </a:r>
            <a:r>
              <a:rPr lang="en-US" sz="1400" b="1" dirty="0">
                <a:latin typeface="Courier New" pitchFamily="49" charset="0"/>
                <a:cs typeface="Courier New" pitchFamily="49" charset="0"/>
              </a:rPr>
              <a:t>, len, size;</a:t>
            </a:r>
          </a:p>
          <a:p>
            <a:pPr>
              <a:lnSpc>
                <a:spcPts val="1400"/>
              </a:lnSpc>
              <a:spcBef>
                <a:spcPts val="0"/>
              </a:spcBef>
              <a:spcAft>
                <a:spcPts val="0"/>
              </a:spcAft>
            </a:pPr>
            <a:r>
              <a:rPr lang="en-US" sz="1400" b="1" dirty="0">
                <a:latin typeface="Courier New" pitchFamily="49" charset="0"/>
                <a:cs typeface="Courier New" pitchFamily="49" charset="0"/>
              </a:rPr>
              <a:t>    unsigned short </a:t>
            </a:r>
            <a:r>
              <a:rPr lang="en-US" sz="1400" b="1" dirty="0" err="1">
                <a:latin typeface="Courier New" pitchFamily="49" charset="0"/>
                <a:cs typeface="Courier New" pitchFamily="49" charset="0"/>
              </a:rPr>
              <a:t>serverPort</a:t>
            </a:r>
            <a:r>
              <a:rPr lang="en-US" sz="1400" b="1" dirty="0">
                <a:latin typeface="Courier New" pitchFamily="49" charset="0"/>
                <a:cs typeface="Courier New" pitchFamily="49" charset="0"/>
              </a:rPr>
              <a:t>;     // 16-bit int port number</a:t>
            </a:r>
          </a:p>
          <a:p>
            <a:pPr>
              <a:lnSpc>
                <a:spcPts val="1400"/>
              </a:lnSpc>
              <a:spcBef>
                <a:spcPts val="0"/>
              </a:spcBef>
              <a:spcAft>
                <a:spcPts val="0"/>
              </a:spcAft>
            </a:pPr>
            <a:r>
              <a:rPr lang="en-US" sz="1400" b="1" dirty="0">
                <a:latin typeface="Courier New" pitchFamily="49" charset="0"/>
                <a:cs typeface="Courier New" pitchFamily="49" charset="0"/>
              </a:rPr>
              <a:t>    char *</a:t>
            </a:r>
            <a:r>
              <a:rPr lang="en-US" sz="1400" b="1" dirty="0" err="1">
                <a:latin typeface="Courier New" pitchFamily="49" charset="0"/>
                <a:cs typeface="Courier New" pitchFamily="49" charset="0"/>
              </a:rPr>
              <a:t>serverIPaddr</a:t>
            </a:r>
            <a:r>
              <a:rPr lang="en-US" sz="1400" b="1" dirty="0">
                <a:latin typeface="Courier New" pitchFamily="49" charset="0"/>
                <a:cs typeface="Courier New" pitchFamily="49" charset="0"/>
              </a:rPr>
              <a:t>, *phrase;   // pointers to char strings</a:t>
            </a:r>
          </a:p>
          <a:p>
            <a:pPr>
              <a:lnSpc>
                <a:spcPts val="1400"/>
              </a:lnSpc>
              <a:spcBef>
                <a:spcPts val="0"/>
              </a:spcBef>
              <a:spcAft>
                <a:spcPts val="0"/>
              </a:spcAft>
            </a:pPr>
            <a:endParaRPr lang="en-US" sz="600" b="1" dirty="0">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argc</a:t>
            </a:r>
            <a:r>
              <a:rPr lang="en-US" sz="1400" b="1" dirty="0">
                <a:latin typeface="Courier New" pitchFamily="49" charset="0"/>
                <a:cs typeface="Courier New" pitchFamily="49" charset="0"/>
              </a:rPr>
              <a:t> is an int containing a count of arguments on the command line </a:t>
            </a:r>
          </a:p>
          <a:p>
            <a:pPr>
              <a:lnSpc>
                <a:spcPts val="1400"/>
              </a:lnSpc>
              <a:spcBef>
                <a:spcPts val="0"/>
              </a:spcBef>
              <a:spcAft>
                <a:spcPts val="0"/>
              </a:spcAft>
            </a:pPr>
            <a:r>
              <a:rPr lang="en-US" sz="1400" b="1" dirty="0">
                <a:latin typeface="Courier New" pitchFamily="49" charset="0"/>
                <a:cs typeface="Courier New" pitchFamily="49" charset="0"/>
              </a:rPr>
              <a:t>    // (this count includes the program name)</a:t>
            </a:r>
          </a:p>
          <a:p>
            <a:pPr>
              <a:lnSpc>
                <a:spcPts val="1400"/>
              </a:lnSpc>
              <a:spcBef>
                <a:spcPts val="0"/>
              </a:spcBef>
              <a:spcAft>
                <a:spcPts val="0"/>
              </a:spcAft>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numArgs</a:t>
            </a:r>
            <a:r>
              <a:rPr lang="en-US" sz="1400" b="1" dirty="0">
                <a:latin typeface="Courier New" pitchFamily="49" charset="0"/>
                <a:cs typeface="Courier New" pitchFamily="49" charset="0"/>
              </a:rPr>
              <a:t> = </a:t>
            </a:r>
            <a:r>
              <a:rPr lang="en-US" sz="1400" b="1" dirty="0" err="1">
                <a:solidFill>
                  <a:srgbClr val="FFFF00"/>
                </a:solidFill>
                <a:latin typeface="Courier New" pitchFamily="49" charset="0"/>
                <a:cs typeface="Courier New" pitchFamily="49" charset="0"/>
              </a:rPr>
              <a:t>argc</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argc</a:t>
            </a:r>
            <a:r>
              <a:rPr lang="en-US" sz="1400" b="1" dirty="0">
                <a:latin typeface="Courier New" pitchFamily="49" charset="0"/>
                <a:cs typeface="Courier New" pitchFamily="49" charset="0"/>
              </a:rPr>
              <a:t> = 4 in the sample command line above</a:t>
            </a:r>
          </a:p>
          <a:p>
            <a:pPr>
              <a:lnSpc>
                <a:spcPts val="1400"/>
              </a:lnSpc>
              <a:spcBef>
                <a:spcPts val="0"/>
              </a:spcBef>
              <a:spcAft>
                <a:spcPts val="0"/>
              </a:spcAft>
            </a:pPr>
            <a:endParaRPr lang="en-US" sz="600" b="1" dirty="0">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argv</a:t>
            </a:r>
            <a:r>
              <a:rPr lang="en-US" sz="1400" b="1" dirty="0">
                <a:latin typeface="Courier New" pitchFamily="49" charset="0"/>
                <a:cs typeface="Courier New" pitchFamily="49" charset="0"/>
              </a:rPr>
              <a:t>[] is an array of pointers to those argument strings</a:t>
            </a:r>
          </a:p>
          <a:p>
            <a:pPr>
              <a:lnSpc>
                <a:spcPts val="1400"/>
              </a:lnSpc>
              <a:spcBef>
                <a:spcPts val="0"/>
              </a:spcBef>
              <a:spcAft>
                <a:spcPts val="0"/>
              </a:spcAft>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serverIPaddr</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argv</a:t>
            </a:r>
            <a:r>
              <a:rPr lang="en-US" sz="1400" b="1" dirty="0">
                <a:latin typeface="Courier New" pitchFamily="49" charset="0"/>
                <a:cs typeface="Courier New" pitchFamily="49" charset="0"/>
              </a:rPr>
              <a:t>[1];  // Assign char IP addr to string (slide 11-15)</a:t>
            </a:r>
          </a:p>
          <a:p>
            <a:pPr>
              <a:lnSpc>
                <a:spcPts val="1400"/>
              </a:lnSpc>
              <a:spcBef>
                <a:spcPts val="0"/>
              </a:spcBef>
              <a:spcAft>
                <a:spcPts val="0"/>
              </a:spcAft>
            </a:pPr>
            <a:endParaRPr lang="en-US" sz="600" b="1" dirty="0">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    // This references the 2nd string after the program name ("12345"), </a:t>
            </a:r>
          </a:p>
          <a:p>
            <a:pPr>
              <a:lnSpc>
                <a:spcPts val="1400"/>
              </a:lnSpc>
              <a:spcBef>
                <a:spcPts val="0"/>
              </a:spcBef>
              <a:spcAft>
                <a:spcPts val="0"/>
              </a:spcAft>
            </a:pPr>
            <a:r>
              <a:rPr lang="en-US" sz="1400" b="1" dirty="0">
                <a:latin typeface="Courier New" pitchFamily="49" charset="0"/>
                <a:cs typeface="Courier New" pitchFamily="49" charset="0"/>
              </a:rPr>
              <a:t>    // and converts it from a char string to a 16-bit unsigned int</a:t>
            </a:r>
          </a:p>
          <a:p>
            <a:pPr>
              <a:lnSpc>
                <a:spcPts val="1400"/>
              </a:lnSpc>
              <a:spcBef>
                <a:spcPts val="0"/>
              </a:spcBef>
              <a:spcAft>
                <a:spcPts val="0"/>
              </a:spcAft>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serverPort</a:t>
            </a:r>
            <a:r>
              <a:rPr lang="en-US" sz="1400" b="1" dirty="0">
                <a:latin typeface="Courier New" pitchFamily="49" charset="0"/>
                <a:cs typeface="Courier New" pitchFamily="49" charset="0"/>
              </a:rPr>
              <a:t> = </a:t>
            </a:r>
            <a:r>
              <a:rPr lang="en-US" sz="1400" b="1" dirty="0" err="1">
                <a:solidFill>
                  <a:srgbClr val="FFFF00"/>
                </a:solidFill>
                <a:latin typeface="Courier New" pitchFamily="49" charset="0"/>
                <a:cs typeface="Courier New" pitchFamily="49" charset="0"/>
              </a:rPr>
              <a:t>atoi</a:t>
            </a:r>
            <a:r>
              <a:rPr lang="en-US" sz="1400" b="1" dirty="0">
                <a:solidFill>
                  <a:srgbClr val="FFFF00"/>
                </a:solidFill>
                <a:latin typeface="Courier New" pitchFamily="49" charset="0"/>
                <a:cs typeface="Courier New" pitchFamily="49" charset="0"/>
              </a:rPr>
              <a:t>(</a:t>
            </a:r>
            <a:r>
              <a:rPr lang="en-US" sz="1400" b="1" dirty="0" err="1">
                <a:solidFill>
                  <a:srgbClr val="FFFF00"/>
                </a:solidFill>
                <a:latin typeface="Courier New" pitchFamily="49" charset="0"/>
                <a:cs typeface="Courier New" pitchFamily="49" charset="0"/>
              </a:rPr>
              <a:t>argv</a:t>
            </a:r>
            <a:r>
              <a:rPr lang="en-US" sz="1400" b="1" dirty="0">
                <a:solidFill>
                  <a:srgbClr val="FFFF00"/>
                </a:solidFill>
                <a:latin typeface="Courier New" pitchFamily="49" charset="0"/>
                <a:cs typeface="Courier New" pitchFamily="49" charset="0"/>
              </a:rPr>
              <a:t>[2]</a:t>
            </a:r>
            <a:r>
              <a:rPr lang="en-US" sz="1400" b="1" dirty="0">
                <a:latin typeface="Courier New" pitchFamily="49" charset="0"/>
                <a:cs typeface="Courier New" pitchFamily="49" charset="0"/>
              </a:rPr>
              <a:t>);</a:t>
            </a:r>
          </a:p>
          <a:p>
            <a:pPr>
              <a:lnSpc>
                <a:spcPts val="1400"/>
              </a:lnSpc>
              <a:spcBef>
                <a:spcPts val="0"/>
              </a:spcBef>
              <a:spcAft>
                <a:spcPts val="0"/>
              </a:spcAft>
            </a:pPr>
            <a:endParaRPr lang="en-US" sz="600" b="1" dirty="0">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    // The 3rd </a:t>
            </a:r>
            <a:r>
              <a:rPr lang="en-US" sz="1400" b="1" dirty="0" err="1">
                <a:latin typeface="Courier New" pitchFamily="49" charset="0"/>
                <a:cs typeface="Courier New" pitchFamily="49" charset="0"/>
              </a:rPr>
              <a:t>arg</a:t>
            </a:r>
            <a:r>
              <a:rPr lang="en-US" sz="1400" b="1" dirty="0">
                <a:latin typeface="Courier New" pitchFamily="49" charset="0"/>
                <a:cs typeface="Courier New" pitchFamily="49" charset="0"/>
              </a:rPr>
              <a:t> is in quotes so that it won’t look like multiple arguments</a:t>
            </a:r>
          </a:p>
          <a:p>
            <a:pPr>
              <a:lnSpc>
                <a:spcPts val="1400"/>
              </a:lnSpc>
              <a:spcBef>
                <a:spcPts val="0"/>
              </a:spcBef>
              <a:spcAft>
                <a:spcPts val="0"/>
              </a:spcAft>
            </a:pPr>
            <a:r>
              <a:rPr lang="en-US" sz="1400" b="1" dirty="0">
                <a:latin typeface="Courier New" pitchFamily="49" charset="0"/>
                <a:cs typeface="Courier New" pitchFamily="49" charset="0"/>
              </a:rPr>
              <a:t>    // when it contains embedded blanks. Assign a char pointer to that arg.</a:t>
            </a:r>
          </a:p>
          <a:p>
            <a:pPr>
              <a:lnSpc>
                <a:spcPts val="1400"/>
              </a:lnSpc>
              <a:spcBef>
                <a:spcPts val="0"/>
              </a:spcBef>
              <a:spcAft>
                <a:spcPts val="0"/>
              </a:spcAft>
            </a:pPr>
            <a:r>
              <a:rPr lang="en-US" sz="1400" b="1" dirty="0">
                <a:latin typeface="Courier New" pitchFamily="49" charset="0"/>
                <a:cs typeface="Courier New" pitchFamily="49" charset="0"/>
              </a:rPr>
              <a:t>    phrase = </a:t>
            </a:r>
            <a:r>
              <a:rPr lang="en-US" sz="1400" b="1" dirty="0" err="1">
                <a:latin typeface="Courier New" pitchFamily="49" charset="0"/>
                <a:cs typeface="Courier New" pitchFamily="49" charset="0"/>
              </a:rPr>
              <a:t>argv</a:t>
            </a:r>
            <a:r>
              <a:rPr lang="en-US" sz="1400" b="1" dirty="0">
                <a:latin typeface="Courier New" pitchFamily="49" charset="0"/>
                <a:cs typeface="Courier New" pitchFamily="49" charset="0"/>
              </a:rPr>
              <a:t>[3];</a:t>
            </a:r>
          </a:p>
          <a:p>
            <a:pPr>
              <a:lnSpc>
                <a:spcPts val="1400"/>
              </a:lnSpc>
              <a:spcBef>
                <a:spcPts val="0"/>
              </a:spcBef>
              <a:spcAft>
                <a:spcPts val="0"/>
              </a:spcAft>
            </a:pPr>
            <a:endParaRPr lang="en-US" sz="600" b="1" dirty="0">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   </a:t>
            </a:r>
            <a:r>
              <a:rPr lang="en-US" sz="1400" b="1" dirty="0">
                <a:solidFill>
                  <a:srgbClr val="FFFF00"/>
                </a:solidFill>
                <a:latin typeface="Courier New" pitchFamily="49" charset="0"/>
                <a:cs typeface="Courier New" pitchFamily="49" charset="0"/>
              </a:rPr>
              <a:t> // C strings are automatically terminated with a '\0' null character </a:t>
            </a:r>
          </a:p>
          <a:p>
            <a:pPr>
              <a:lnSpc>
                <a:spcPts val="1400"/>
              </a:lnSpc>
              <a:spcBef>
                <a:spcPts val="0"/>
              </a:spcBef>
              <a:spcAft>
                <a:spcPts val="0"/>
              </a:spcAft>
            </a:pPr>
            <a:r>
              <a:rPr lang="en-US" sz="1400" b="1" dirty="0">
                <a:latin typeface="Courier New" pitchFamily="49" charset="0"/>
                <a:cs typeface="Courier New" pitchFamily="49" charset="0"/>
              </a:rPr>
              <a:t>    // This function will return the int length of phrase, not incl. the '\0' </a:t>
            </a:r>
          </a:p>
          <a:p>
            <a:pPr>
              <a:lnSpc>
                <a:spcPts val="1400"/>
              </a:lnSpc>
              <a:spcBef>
                <a:spcPts val="0"/>
              </a:spcBef>
              <a:spcAft>
                <a:spcPts val="0"/>
              </a:spcAft>
            </a:pPr>
            <a:r>
              <a:rPr lang="en-US" sz="1400" b="1" dirty="0">
                <a:latin typeface="Courier New" pitchFamily="49" charset="0"/>
                <a:cs typeface="Courier New" pitchFamily="49" charset="0"/>
              </a:rPr>
              <a:t>    len = </a:t>
            </a:r>
            <a:r>
              <a:rPr lang="en-US" sz="1400" b="1" dirty="0" err="1">
                <a:solidFill>
                  <a:srgbClr val="FFFF00"/>
                </a:solidFill>
                <a:latin typeface="Courier New" pitchFamily="49" charset="0"/>
                <a:cs typeface="Courier New" pitchFamily="49" charset="0"/>
              </a:rPr>
              <a:t>strlen</a:t>
            </a:r>
            <a:r>
              <a:rPr lang="en-US" sz="1400" b="1" dirty="0">
                <a:solidFill>
                  <a:srgbClr val="FFFF00"/>
                </a:solidFill>
                <a:latin typeface="Courier New" pitchFamily="49" charset="0"/>
                <a:cs typeface="Courier New" pitchFamily="49" charset="0"/>
              </a:rPr>
              <a:t>(phrase)</a:t>
            </a:r>
            <a:r>
              <a:rPr lang="en-US" sz="1400" b="1" dirty="0">
                <a:latin typeface="Courier New" pitchFamily="49" charset="0"/>
                <a:cs typeface="Courier New" pitchFamily="49" charset="0"/>
              </a:rPr>
              <a:t>;  // len = 24</a:t>
            </a:r>
          </a:p>
          <a:p>
            <a:pPr>
              <a:lnSpc>
                <a:spcPts val="1400"/>
              </a:lnSpc>
              <a:spcBef>
                <a:spcPts val="0"/>
              </a:spcBef>
              <a:spcAft>
                <a:spcPts val="0"/>
              </a:spcAft>
            </a:pPr>
            <a:endParaRPr lang="en-US" sz="600" b="1" dirty="0">
              <a:latin typeface="Courier New" pitchFamily="49" charset="0"/>
              <a:cs typeface="Courier New" pitchFamily="49" charset="0"/>
            </a:endParaRPr>
          </a:p>
          <a:p>
            <a:pPr>
              <a:lnSpc>
                <a:spcPts val="1400"/>
              </a:lnSpc>
              <a:spcBef>
                <a:spcPts val="0"/>
              </a:spcBef>
              <a:spcAft>
                <a:spcPts val="0"/>
              </a:spcAft>
            </a:pPr>
            <a:r>
              <a:rPr lang="en-US" sz="1400" b="1" dirty="0">
                <a:latin typeface="Courier New" pitchFamily="49" charset="0"/>
                <a:cs typeface="Courier New" pitchFamily="49" charset="0"/>
              </a:rPr>
              <a:t>    // For the overall size of a data type or structure in bytes (like </a:t>
            </a:r>
          </a:p>
          <a:p>
            <a:pPr>
              <a:lnSpc>
                <a:spcPts val="1400"/>
              </a:lnSpc>
              <a:spcBef>
                <a:spcPts val="0"/>
              </a:spcBef>
              <a:spcAft>
                <a:spcPts val="0"/>
              </a:spcAft>
            </a:pP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serverInfo</a:t>
            </a:r>
            <a:r>
              <a:rPr lang="en-US" sz="1400" b="1" dirty="0">
                <a:latin typeface="Courier New" pitchFamily="49" charset="0"/>
                <a:cs typeface="Courier New" pitchFamily="49" charset="0"/>
              </a:rPr>
              <a:t>), rather than the length of its contents, use the </a:t>
            </a:r>
            <a:r>
              <a:rPr lang="en-US" sz="1400" b="1" dirty="0">
                <a:solidFill>
                  <a:srgbClr val="FFFF00"/>
                </a:solidFill>
                <a:latin typeface="Courier New" pitchFamily="49" charset="0"/>
                <a:cs typeface="Courier New" pitchFamily="49" charset="0"/>
              </a:rPr>
              <a:t>sizeof()</a:t>
            </a:r>
          </a:p>
          <a:p>
            <a:pPr>
              <a:lnSpc>
                <a:spcPts val="1400"/>
              </a:lnSpc>
              <a:spcBef>
                <a:spcPts val="0"/>
              </a:spcBef>
              <a:spcAft>
                <a:spcPts val="0"/>
              </a:spcAft>
            </a:pPr>
            <a:r>
              <a:rPr lang="en-US" sz="1400" b="1" dirty="0">
                <a:solidFill>
                  <a:srgbClr val="FFFF00"/>
                </a:solidFill>
                <a:latin typeface="Courier New" pitchFamily="49" charset="0"/>
                <a:cs typeface="Courier New" pitchFamily="49" charset="0"/>
              </a:rPr>
              <a:t>    </a:t>
            </a:r>
            <a:r>
              <a:rPr lang="en-US" sz="1400" b="1" dirty="0">
                <a:latin typeface="Courier New" pitchFamily="49" charset="0"/>
                <a:cs typeface="Courier New" pitchFamily="49" charset="0"/>
              </a:rPr>
              <a:t>// operator</a:t>
            </a:r>
          </a:p>
          <a:p>
            <a:pPr>
              <a:lnSpc>
                <a:spcPts val="1400"/>
              </a:lnSpc>
              <a:spcBef>
                <a:spcPts val="0"/>
              </a:spcBef>
              <a:spcAft>
                <a:spcPts val="0"/>
              </a:spcAft>
            </a:pPr>
            <a:r>
              <a:rPr lang="en-US" sz="1400" b="1" dirty="0">
                <a:latin typeface="Courier New" pitchFamily="49" charset="0"/>
                <a:cs typeface="Courier New" pitchFamily="49" charset="0"/>
              </a:rPr>
              <a:t>    size = </a:t>
            </a:r>
            <a:r>
              <a:rPr lang="en-US" sz="1400" b="1" dirty="0">
                <a:solidFill>
                  <a:srgbClr val="FFFF00"/>
                </a:solidFill>
                <a:latin typeface="Courier New" pitchFamily="49" charset="0"/>
                <a:cs typeface="Courier New" pitchFamily="49" charset="0"/>
              </a:rPr>
              <a:t>sizeof(</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a:t>
            </a:r>
            <a:r>
              <a:rPr lang="en-US" sz="1400" b="1" dirty="0">
                <a:latin typeface="Courier New" pitchFamily="49" charset="0"/>
                <a:cs typeface="Courier New" pitchFamily="49" charset="0"/>
              </a:rPr>
              <a:t>;  </a:t>
            </a:r>
          </a:p>
        </p:txBody>
      </p:sp>
    </p:spTree>
    <p:extLst>
      <p:ext uri="{BB962C8B-B14F-4D97-AF65-F5344CB8AC3E}">
        <p14:creationId xmlns:p14="http://schemas.microsoft.com/office/powerpoint/2010/main" val="40275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a:t>CS 2690 Computer Networks II</a:t>
            </a:r>
          </a:p>
        </p:txBody>
      </p:sp>
      <p:sp>
        <p:nvSpPr>
          <p:cNvPr id="6148" name="Slide Number Placeholder 5"/>
          <p:cNvSpPr>
            <a:spLocks noGrp="1"/>
          </p:cNvSpPr>
          <p:nvPr>
            <p:ph type="sldNum" sz="quarter" idx="12"/>
          </p:nvPr>
        </p:nvSpPr>
        <p:spPr>
          <a:noFill/>
        </p:spPr>
        <p:txBody>
          <a:bodyPr/>
          <a:lstStyle/>
          <a:p>
            <a:r>
              <a:rPr lang="en-US" dirty="0"/>
              <a:t>12-</a:t>
            </a:r>
            <a:fld id="{054E41B9-B80A-4C00-BAC8-4AD577261F3B}" type="slidenum">
              <a:rPr lang="en-US" smtClean="0"/>
              <a:pPr/>
              <a:t>4</a:t>
            </a:fld>
            <a:endParaRPr lang="en-US" dirty="0"/>
          </a:p>
        </p:txBody>
      </p:sp>
      <p:sp>
        <p:nvSpPr>
          <p:cNvPr id="6149" name="Rectangle 3"/>
          <p:cNvSpPr>
            <a:spLocks noGrp="1" noChangeArrowheads="1"/>
          </p:cNvSpPr>
          <p:nvPr>
            <p:ph type="title"/>
          </p:nvPr>
        </p:nvSpPr>
        <p:spPr/>
        <p:txBody>
          <a:bodyPr/>
          <a:lstStyle/>
          <a:p>
            <a:pPr eaLnBrk="1" hangingPunct="1"/>
            <a:r>
              <a:rPr lang="en-US" sz="2400" b="1" dirty="0"/>
              <a:t>Programming Assignment 1</a:t>
            </a:r>
          </a:p>
        </p:txBody>
      </p:sp>
      <p:sp>
        <p:nvSpPr>
          <p:cNvPr id="6150" name="Rectangle 5"/>
          <p:cNvSpPr>
            <a:spLocks noGrp="1" noChangeArrowheads="1"/>
          </p:cNvSpPr>
          <p:nvPr>
            <p:ph type="body" idx="1"/>
          </p:nvPr>
        </p:nvSpPr>
        <p:spPr>
          <a:xfrm>
            <a:off x="619989" y="1094508"/>
            <a:ext cx="7977556" cy="5358245"/>
          </a:xfrm>
        </p:spPr>
        <p:txBody>
          <a:bodyPr/>
          <a:lstStyle/>
          <a:p>
            <a:pPr marL="0" indent="0" eaLnBrk="1" hangingPunct="1">
              <a:spcBef>
                <a:spcPts val="300"/>
              </a:spcBef>
              <a:buFontTx/>
              <a:buNone/>
            </a:pPr>
            <a:r>
              <a:rPr lang="en-US" sz="1600" dirty="0">
                <a:latin typeface="Bookman Old Style" pitchFamily="18" charset="0"/>
              </a:rPr>
              <a:t>Code a simple Windows Sockets client command line application in C that sends a message to a server.  Use a TCP stream socket with IPv6.  The server will echo the message back for display by the client.  A test server will be provided.</a:t>
            </a:r>
          </a:p>
          <a:p>
            <a:pPr eaLnBrk="1" hangingPunct="1">
              <a:spcBef>
                <a:spcPts val="300"/>
              </a:spcBef>
            </a:pPr>
            <a:r>
              <a:rPr lang="en-US" sz="1600" dirty="0">
                <a:latin typeface="Bookman Old Style" pitchFamily="18" charset="0"/>
              </a:rPr>
              <a:t>Development environment is MS Visual Studio Community (or Visual Studio) </a:t>
            </a:r>
          </a:p>
          <a:p>
            <a:pPr eaLnBrk="1" hangingPunct="1">
              <a:spcBef>
                <a:spcPts val="300"/>
              </a:spcBef>
            </a:pPr>
            <a:r>
              <a:rPr lang="en-US" sz="1600" dirty="0">
                <a:latin typeface="Bookman Old Style" pitchFamily="18" charset="0"/>
              </a:rPr>
              <a:t>All related files are in the</a:t>
            </a:r>
            <a:r>
              <a:rPr lang="en-US" sz="1600" b="1" dirty="0">
                <a:latin typeface="Courier New" pitchFamily="49" charset="0"/>
                <a:cs typeface="Courier New" pitchFamily="49" charset="0"/>
              </a:rPr>
              <a:t> /Programming Assignments/Program 1/ </a:t>
            </a:r>
            <a:r>
              <a:rPr lang="en-US" sz="1600" dirty="0">
                <a:latin typeface="Bookman Old Style" pitchFamily="18" charset="0"/>
              </a:rPr>
              <a:t>folder in Canvas </a:t>
            </a:r>
          </a:p>
          <a:p>
            <a:pPr eaLnBrk="1" hangingPunct="1">
              <a:spcBef>
                <a:spcPts val="300"/>
              </a:spcBef>
            </a:pPr>
            <a:r>
              <a:rPr lang="en-US" sz="1600" dirty="0">
                <a:latin typeface="Bookman Old Style" panose="02050604050505020204" pitchFamily="18" charset="0"/>
                <a:cs typeface="Courier New" panose="02070309020205020404" pitchFamily="49" charset="0"/>
              </a:rPr>
              <a:t>Read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Compiling a C Winsock Program in Visual Studio </a:t>
            </a:r>
            <a:r>
              <a:rPr lang="en-US" sz="1600" b="1">
                <a:latin typeface="Courier New" panose="02070309020205020404" pitchFamily="49" charset="0"/>
                <a:cs typeface="Courier New" panose="02070309020205020404" pitchFamily="49" charset="0"/>
              </a:rPr>
              <a:t>Community 201*.pdf </a:t>
            </a:r>
            <a:r>
              <a:rPr lang="en-US" sz="1600" dirty="0">
                <a:latin typeface="Bookman Old Style" pitchFamily="18" charset="0"/>
              </a:rPr>
              <a:t>to see how to set up Visual Studio and compile a  C program with Visual C++ </a:t>
            </a:r>
          </a:p>
          <a:p>
            <a:pPr eaLnBrk="1" hangingPunct="1">
              <a:spcBef>
                <a:spcPts val="300"/>
              </a:spcBef>
            </a:pPr>
            <a:r>
              <a:rPr lang="en-US" sz="1600" dirty="0">
                <a:latin typeface="Bookman Old Style" pitchFamily="18" charset="0"/>
                <a:cs typeface="Courier New" pitchFamily="49" charset="0"/>
              </a:rPr>
              <a:t>If you don’t have a Windows machine with MS Visual C++, use one of the computers in the Network Lab (CS 516)</a:t>
            </a:r>
          </a:p>
          <a:p>
            <a:pPr eaLnBrk="1" hangingPunct="1">
              <a:spcBef>
                <a:spcPts val="300"/>
              </a:spcBef>
            </a:pPr>
            <a:r>
              <a:rPr lang="en-US" sz="1600" dirty="0">
                <a:latin typeface="Bookman Old Style" pitchFamily="18" charset="0"/>
              </a:rPr>
              <a:t>The Program specs are in</a:t>
            </a:r>
            <a:r>
              <a:rPr lang="en-US" sz="1600" b="1" dirty="0">
                <a:latin typeface="Courier New" pitchFamily="49" charset="0"/>
                <a:cs typeface="Courier New" pitchFamily="49" charset="0"/>
              </a:rPr>
              <a:t> Program 1.pdf</a:t>
            </a:r>
            <a:endParaRPr lang="en-US" sz="1600" dirty="0">
              <a:latin typeface="Bookman Old Style" panose="02050604050505020204" pitchFamily="18" charset="0"/>
              <a:cs typeface="Courier New" pitchFamily="49" charset="0"/>
            </a:endParaRPr>
          </a:p>
          <a:p>
            <a:pPr eaLnBrk="1" hangingPunct="1">
              <a:spcBef>
                <a:spcPts val="300"/>
              </a:spcBef>
            </a:pPr>
            <a:r>
              <a:rPr lang="en-US" sz="1600" dirty="0">
                <a:latin typeface="Bookman Old Style" pitchFamily="18" charset="0"/>
              </a:rPr>
              <a:t>A program template/outline is provided in</a:t>
            </a:r>
            <a:r>
              <a:rPr lang="en-US" sz="1600" b="1" dirty="0">
                <a:latin typeface="Courier New" pitchFamily="49" charset="0"/>
                <a:cs typeface="Courier New" pitchFamily="49" charset="0"/>
              </a:rPr>
              <a:t> Program 1 </a:t>
            </a:r>
            <a:r>
              <a:rPr lang="en-US" sz="1600" b="1" dirty="0" err="1">
                <a:latin typeface="Courier New" pitchFamily="49" charset="0"/>
                <a:cs typeface="Courier New" pitchFamily="49" charset="0"/>
              </a:rPr>
              <a:t>Template.c</a:t>
            </a:r>
            <a:r>
              <a:rPr lang="en-US" sz="1600" dirty="0">
                <a:latin typeface="Courier New" pitchFamily="49" charset="0"/>
                <a:cs typeface="Courier New" pitchFamily="49" charset="0"/>
              </a:rPr>
              <a:t> </a:t>
            </a:r>
            <a:r>
              <a:rPr lang="en-US" sz="1600" dirty="0">
                <a:latin typeface="Bookman Old Style" pitchFamily="18" charset="0"/>
                <a:cs typeface="Courier New" pitchFamily="49" charset="0"/>
              </a:rPr>
              <a:t> (just “fill in the blanks”)</a:t>
            </a:r>
          </a:p>
          <a:p>
            <a:pPr eaLnBrk="1" hangingPunct="1">
              <a:spcBef>
                <a:spcPts val="300"/>
              </a:spcBef>
            </a:pPr>
            <a:r>
              <a:rPr lang="en-US" sz="1600" dirty="0">
                <a:latin typeface="Bookman Old Style" pitchFamily="18" charset="0"/>
                <a:cs typeface="Courier New" pitchFamily="49" charset="0"/>
              </a:rPr>
              <a:t>A complete error handling function is provided in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DisplayFatalErr.c</a:t>
            </a:r>
            <a:endParaRPr lang="en-US" sz="1600" b="1" dirty="0">
              <a:latin typeface="Courier New" pitchFamily="49" charset="0"/>
              <a:cs typeface="Courier New" pitchFamily="49" charset="0"/>
            </a:endParaRPr>
          </a:p>
          <a:p>
            <a:pPr eaLnBrk="1" hangingPunct="1">
              <a:spcBef>
                <a:spcPts val="300"/>
              </a:spcBef>
            </a:pPr>
            <a:r>
              <a:rPr lang="en-US" sz="1600" dirty="0">
                <a:latin typeface="Bookman Old Style" pitchFamily="18" charset="0"/>
              </a:rPr>
              <a:t>The server is</a:t>
            </a:r>
            <a:r>
              <a:rPr lang="en-US" sz="1600" b="1" dirty="0">
                <a:latin typeface="Courier New" pitchFamily="49" charset="0"/>
                <a:cs typeface="Courier New" pitchFamily="49" charset="0"/>
              </a:rPr>
              <a:t> WSEchoServerv6.exe </a:t>
            </a:r>
            <a:r>
              <a:rPr lang="en-US" sz="1600" dirty="0">
                <a:latin typeface="Bookman Old Style" pitchFamily="18" charset="0"/>
              </a:rPr>
              <a:t>(run it on the same Windows machine as your client using the IPv6 loopback address </a:t>
            </a:r>
            <a:r>
              <a:rPr lang="en-US" sz="1600" b="1" dirty="0">
                <a:latin typeface="Courier New" panose="02070309020205020404" pitchFamily="49" charset="0"/>
                <a:cs typeface="Courier New" panose="02070309020205020404" pitchFamily="49" charset="0"/>
              </a:rPr>
              <a:t>::1</a:t>
            </a:r>
            <a:r>
              <a:rPr lang="en-US" sz="1600" dirty="0">
                <a:latin typeface="Bookman Old Style" pitchFamily="18" charset="0"/>
              </a:rPr>
              <a:t>)</a:t>
            </a:r>
          </a:p>
          <a:p>
            <a:pPr eaLnBrk="1" hangingPunct="1">
              <a:spcBef>
                <a:spcPts val="300"/>
              </a:spcBef>
            </a:pPr>
            <a:r>
              <a:rPr lang="en-US" sz="1600" dirty="0">
                <a:latin typeface="Bookman Old Style" pitchFamily="18" charset="0"/>
              </a:rPr>
              <a:t>The C syntax and debugging will be challenging, so get started right away</a:t>
            </a:r>
          </a:p>
        </p:txBody>
      </p:sp>
    </p:spTree>
    <p:extLst>
      <p:ext uri="{BB962C8B-B14F-4D97-AF65-F5344CB8AC3E}">
        <p14:creationId xmlns:p14="http://schemas.microsoft.com/office/powerpoint/2010/main" val="79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a:t>CS 2690 Computer Networks II</a:t>
            </a:r>
          </a:p>
        </p:txBody>
      </p:sp>
      <p:sp>
        <p:nvSpPr>
          <p:cNvPr id="6148" name="Slide Number Placeholder 5"/>
          <p:cNvSpPr>
            <a:spLocks noGrp="1"/>
          </p:cNvSpPr>
          <p:nvPr>
            <p:ph type="sldNum" sz="quarter" idx="12"/>
          </p:nvPr>
        </p:nvSpPr>
        <p:spPr>
          <a:noFill/>
        </p:spPr>
        <p:txBody>
          <a:bodyPr/>
          <a:lstStyle/>
          <a:p>
            <a:r>
              <a:rPr lang="en-US" dirty="0"/>
              <a:t>12-</a:t>
            </a:r>
            <a:fld id="{054E41B9-B80A-4C00-BAC8-4AD577261F3B}" type="slidenum">
              <a:rPr lang="en-US" smtClean="0"/>
              <a:pPr/>
              <a:t>5</a:t>
            </a:fld>
            <a:endParaRPr lang="en-US" dirty="0"/>
          </a:p>
        </p:txBody>
      </p:sp>
      <p:sp>
        <p:nvSpPr>
          <p:cNvPr id="6149" name="Rectangle 3"/>
          <p:cNvSpPr>
            <a:spLocks noGrp="1" noChangeArrowheads="1"/>
          </p:cNvSpPr>
          <p:nvPr>
            <p:ph type="title"/>
          </p:nvPr>
        </p:nvSpPr>
        <p:spPr/>
        <p:txBody>
          <a:bodyPr/>
          <a:lstStyle/>
          <a:p>
            <a:pPr eaLnBrk="1" hangingPunct="1"/>
            <a:r>
              <a:rPr lang="en-US" sz="2400" b="1" dirty="0"/>
              <a:t>Extra Credit</a:t>
            </a:r>
          </a:p>
        </p:txBody>
      </p:sp>
      <p:sp>
        <p:nvSpPr>
          <p:cNvPr id="6150" name="Rectangle 5"/>
          <p:cNvSpPr>
            <a:spLocks noGrp="1" noChangeArrowheads="1"/>
          </p:cNvSpPr>
          <p:nvPr>
            <p:ph type="body" idx="1"/>
          </p:nvPr>
        </p:nvSpPr>
        <p:spPr>
          <a:xfrm>
            <a:off x="496711" y="1219200"/>
            <a:ext cx="8297333" cy="5105400"/>
          </a:xfrm>
        </p:spPr>
        <p:txBody>
          <a:bodyPr/>
          <a:lstStyle/>
          <a:p>
            <a:pPr marL="0" lvl="0" indent="0">
              <a:buNone/>
            </a:pPr>
            <a:r>
              <a:rPr lang="en-US" sz="1400" dirty="0">
                <a:latin typeface="Bookman Old Style" panose="02050604050505020204" pitchFamily="18" charset="0"/>
              </a:rPr>
              <a:t>Three extra credit points are available for Program 1 if you enhance your </a:t>
            </a:r>
            <a:r>
              <a:rPr lang="en-US" sz="1400" b="1" dirty="0">
                <a:latin typeface="Courier New" panose="02070309020205020404" pitchFamily="49" charset="0"/>
                <a:cs typeface="Courier New" panose="02070309020205020404" pitchFamily="49" charset="0"/>
              </a:rPr>
              <a:t>WSEchoClientv6</a:t>
            </a:r>
            <a:r>
              <a:rPr lang="en-US" sz="1400" dirty="0">
                <a:latin typeface="Bookman Old Style" panose="02050604050505020204" pitchFamily="18" charset="0"/>
              </a:rPr>
              <a:t> so that it can also accept a dotted decimal IPv4 address and communicate with an IPv4 server.  Test this capability using </a:t>
            </a:r>
            <a:r>
              <a:rPr lang="en-US" sz="1400" b="1" dirty="0">
                <a:latin typeface="Courier New" panose="02070309020205020404" pitchFamily="49" charset="0"/>
                <a:cs typeface="Courier New" panose="02070309020205020404" pitchFamily="49" charset="0"/>
              </a:rPr>
              <a:t>WSEchoServerv4.exe</a:t>
            </a:r>
            <a:r>
              <a:rPr lang="en-US" sz="1400" dirty="0">
                <a:latin typeface="Bookman Old Style" panose="02050604050505020204" pitchFamily="18" charset="0"/>
              </a:rPr>
              <a:t>.  In addition to the code that will accept either address type from the command line, you will need to add the following  (included as comments in</a:t>
            </a:r>
            <a:r>
              <a:rPr lang="en-US" sz="1400" b="1" dirty="0">
                <a:latin typeface="Courier New" panose="02070309020205020404" pitchFamily="49" charset="0"/>
                <a:cs typeface="Courier New" panose="02070309020205020404" pitchFamily="49" charset="0"/>
              </a:rPr>
              <a:t> Program 1 </a:t>
            </a:r>
            <a:r>
              <a:rPr lang="en-US" sz="1400" b="1" dirty="0" err="1">
                <a:latin typeface="Courier New" panose="02070309020205020404" pitchFamily="49" charset="0"/>
                <a:cs typeface="Courier New" panose="02070309020205020404" pitchFamily="49" charset="0"/>
              </a:rPr>
              <a:t>Template.c</a:t>
            </a:r>
            <a:r>
              <a:rPr lang="en-US" sz="1400" dirty="0">
                <a:latin typeface="Bookman Old Style" panose="02050604050505020204" pitchFamily="18" charset="0"/>
              </a:rPr>
              <a:t>.)   Get the basic program working and test thoroughly before attempting the extra credit.</a:t>
            </a:r>
          </a:p>
          <a:p>
            <a:pPr marL="0" lvl="0" indent="0">
              <a:buNone/>
            </a:pPr>
            <a:endParaRPr lang="en-US" sz="1400" dirty="0">
              <a:latin typeface="Bookman Old Style" panose="02050604050505020204" pitchFamily="18" charset="0"/>
            </a:endParaRPr>
          </a:p>
          <a:p>
            <a:pPr marL="0" lvl="0" indent="0">
              <a:buNone/>
            </a:pPr>
            <a:r>
              <a:rPr lang="en-US" sz="1400" b="1" dirty="0">
                <a:latin typeface="Courier New" panose="02070309020205020404" pitchFamily="49" charset="0"/>
                <a:cs typeface="Courier New" panose="02070309020205020404" pitchFamily="49" charset="0"/>
              </a:rPr>
              <a:t>int </a:t>
            </a:r>
            <a:r>
              <a:rPr lang="en-US" sz="1400" b="1" dirty="0" err="1">
                <a:latin typeface="Courier New" panose="02070309020205020404" pitchFamily="49" charset="0"/>
                <a:cs typeface="Courier New" panose="02070309020205020404" pitchFamily="49" charset="0"/>
              </a:rPr>
              <a:t>setsockopt</a:t>
            </a:r>
            <a:r>
              <a:rPr lang="en-US" sz="1400" b="1" dirty="0">
                <a:latin typeface="Courier New" panose="02070309020205020404" pitchFamily="49" charset="0"/>
                <a:cs typeface="Courier New" panose="02070309020205020404" pitchFamily="49" charset="0"/>
              </a:rPr>
              <a:t>(SOCKET s, int level, int </a:t>
            </a:r>
            <a:r>
              <a:rPr lang="en-US" sz="1400" b="1" dirty="0" err="1">
                <a:latin typeface="Courier New" panose="02070309020205020404" pitchFamily="49" charset="0"/>
                <a:cs typeface="Courier New" panose="02070309020205020404" pitchFamily="49" charset="0"/>
              </a:rPr>
              <a:t>optname</a:t>
            </a:r>
            <a:r>
              <a:rPr lang="en-US" sz="1400" b="1" dirty="0">
                <a:latin typeface="Courier New" panose="02070309020205020404" pitchFamily="49" charset="0"/>
                <a:cs typeface="Courier New" panose="02070309020205020404" pitchFamily="49" charset="0"/>
              </a:rPr>
              <a:t>, const char *</a:t>
            </a:r>
            <a:r>
              <a:rPr lang="en-US" sz="1400" b="1" dirty="0" err="1">
                <a:latin typeface="Courier New" panose="02070309020205020404" pitchFamily="49" charset="0"/>
                <a:cs typeface="Courier New" panose="02070309020205020404" pitchFamily="49" charset="0"/>
              </a:rPr>
              <a:t>optval</a:t>
            </a:r>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optlen</a:t>
            </a:r>
            <a:r>
              <a:rPr lang="en-US" sz="1400" b="1" dirty="0">
                <a:latin typeface="Courier New" panose="02070309020205020404" pitchFamily="49" charset="0"/>
                <a:cs typeface="Courier New" panose="02070309020205020404" pitchFamily="49" charset="0"/>
              </a:rPr>
              <a:t>)</a:t>
            </a:r>
          </a:p>
          <a:p>
            <a:pPr marL="0" lvl="0" indent="0">
              <a:buNone/>
            </a:pPr>
            <a:endParaRPr lang="en-US" sz="1400" dirty="0">
              <a:latin typeface="Bookman Old Style" panose="02050604050505020204" pitchFamily="18" charset="0"/>
            </a:endParaRPr>
          </a:p>
          <a:p>
            <a:pPr marL="0" lvl="0" indent="0">
              <a:buNone/>
            </a:pPr>
            <a:r>
              <a:rPr lang="en-US" sz="1400" b="1" dirty="0" err="1">
                <a:latin typeface="Courier New" panose="02070309020205020404" pitchFamily="49" charset="0"/>
                <a:cs typeface="Courier New" panose="02070309020205020404" pitchFamily="49" charset="0"/>
              </a:rPr>
              <a:t>setsockopt</a:t>
            </a:r>
            <a:r>
              <a:rPr lang="en-US" sz="1400" b="1" dirty="0">
                <a:latin typeface="Courier New" panose="02070309020205020404" pitchFamily="49" charset="0"/>
                <a:cs typeface="Courier New" panose="02070309020205020404" pitchFamily="49" charset="0"/>
              </a:rPr>
              <a:t>() </a:t>
            </a:r>
            <a:r>
              <a:rPr lang="en-US" sz="1400" dirty="0">
                <a:latin typeface="Bookman Old Style" panose="02050604050505020204" pitchFamily="18" charset="0"/>
              </a:rPr>
              <a:t>sets low-level options on socket handles.  This will not be needed in most applications.  However, Windows does not listen on IPv4 when a socket is opened with the v6 API (*nix does).  The following code snippet will enable IPv4-mapped addresses to use the v6 socket handle.  This is a very rich function call with a lot of options.</a:t>
            </a:r>
          </a:p>
          <a:p>
            <a:pPr marL="0" lvl="0" indent="0">
              <a:buNone/>
            </a:pPr>
            <a:endParaRPr lang="en-US" sz="1400" dirty="0">
              <a:latin typeface="Bookman Old Style" panose="02050604050505020204" pitchFamily="18" charset="0"/>
            </a:endParaRPr>
          </a:p>
          <a:p>
            <a:pPr marL="0" lvl="0" indent="0">
              <a:buNone/>
            </a:pPr>
            <a:r>
              <a:rPr lang="en-US" sz="1400" b="1" dirty="0">
                <a:latin typeface="Courier New" panose="02070309020205020404" pitchFamily="49" charset="0"/>
                <a:cs typeface="Courier New" panose="02070309020205020404" pitchFamily="49" charset="0"/>
              </a:rPr>
              <a:t>int </a:t>
            </a:r>
            <a:r>
              <a:rPr lang="en-US" sz="1400" b="1" dirty="0" err="1">
                <a:latin typeface="Courier New" panose="02070309020205020404" pitchFamily="49" charset="0"/>
                <a:cs typeface="Courier New" panose="02070309020205020404" pitchFamily="49" charset="0"/>
              </a:rPr>
              <a:t>perrno</a:t>
            </a:r>
            <a:r>
              <a:rPr lang="en-US" sz="1400" b="1" dirty="0">
                <a:latin typeface="Courier New" panose="02070309020205020404" pitchFamily="49" charset="0"/>
                <a:cs typeface="Courier New" panose="02070309020205020404" pitchFamily="49" charset="0"/>
              </a:rPr>
              <a:t> = -1;</a:t>
            </a:r>
          </a:p>
          <a:p>
            <a:pPr marL="0" lvl="0" indent="0">
              <a:buNone/>
            </a:pPr>
            <a:r>
              <a:rPr lang="en-US" sz="1400" b="1" dirty="0">
                <a:latin typeface="Courier New" panose="02070309020205020404" pitchFamily="49" charset="0"/>
                <a:cs typeface="Courier New" panose="02070309020205020404" pitchFamily="49" charset="0"/>
              </a:rPr>
              <a:t>int v6Only = 0;</a:t>
            </a:r>
          </a:p>
          <a:p>
            <a:pPr marL="0" lvl="0" indent="0">
              <a:buNone/>
            </a:pPr>
            <a:endParaRPr lang="en-US" sz="1400" b="1" dirty="0">
              <a:latin typeface="Courier New" panose="02070309020205020404" pitchFamily="49" charset="0"/>
              <a:cs typeface="Courier New" panose="02070309020205020404" pitchFamily="49" charset="0"/>
            </a:endParaRPr>
          </a:p>
          <a:p>
            <a:pPr marL="0" lvl="0" indent="0">
              <a:buNone/>
            </a:pPr>
            <a:r>
              <a:rPr lang="en-US" sz="1400" b="1" dirty="0" err="1">
                <a:latin typeface="Courier New" panose="02070309020205020404" pitchFamily="49" charset="0"/>
                <a:cs typeface="Courier New" panose="02070309020205020404" pitchFamily="49" charset="0"/>
              </a:rPr>
              <a:t>perrno</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setsockopt</a:t>
            </a:r>
            <a:r>
              <a:rPr lang="en-US" sz="1400" b="1" dirty="0">
                <a:latin typeface="Courier New" panose="02070309020205020404" pitchFamily="49" charset="0"/>
                <a:cs typeface="Courier New" panose="02070309020205020404" pitchFamily="49" charset="0"/>
              </a:rPr>
              <a:t> (sock, IPPROTO_IPV6, IPV6_V6ONLY, (char *)&amp;v6Only, sizeof(v6Only));</a:t>
            </a:r>
          </a:p>
          <a:p>
            <a:pPr marL="0" indent="0">
              <a:buNone/>
            </a:pPr>
            <a:endParaRPr lang="en-US" sz="1600" dirty="0"/>
          </a:p>
        </p:txBody>
      </p:sp>
    </p:spTree>
    <p:extLst>
      <p:ext uri="{BB962C8B-B14F-4D97-AF65-F5344CB8AC3E}">
        <p14:creationId xmlns:p14="http://schemas.microsoft.com/office/powerpoint/2010/main" val="256750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2690 Computer Networks II</a:t>
            </a:r>
          </a:p>
        </p:txBody>
      </p:sp>
      <p:sp>
        <p:nvSpPr>
          <p:cNvPr id="8196" name="Slide Number Placeholder 5"/>
          <p:cNvSpPr>
            <a:spLocks noGrp="1"/>
          </p:cNvSpPr>
          <p:nvPr>
            <p:ph type="sldNum" sz="quarter" idx="12"/>
          </p:nvPr>
        </p:nvSpPr>
        <p:spPr>
          <a:noFill/>
        </p:spPr>
        <p:txBody>
          <a:bodyPr/>
          <a:lstStyle/>
          <a:p>
            <a:r>
              <a:rPr lang="en-US" dirty="0"/>
              <a:t>12-</a:t>
            </a:r>
            <a:fld id="{66C63A4B-A9FF-41DC-B00E-7B846A1DBC5E}" type="slidenum">
              <a:rPr lang="en-US" smtClean="0"/>
              <a:pPr/>
              <a:t>6</a:t>
            </a:fld>
            <a:endParaRPr lang="en-US" dirty="0"/>
          </a:p>
        </p:txBody>
      </p:sp>
      <p:sp>
        <p:nvSpPr>
          <p:cNvPr id="8197" name="Rectangle 2"/>
          <p:cNvSpPr>
            <a:spLocks noGrp="1" noChangeArrowheads="1"/>
          </p:cNvSpPr>
          <p:nvPr>
            <p:ph type="title"/>
          </p:nvPr>
        </p:nvSpPr>
        <p:spPr/>
        <p:txBody>
          <a:bodyPr/>
          <a:lstStyle/>
          <a:p>
            <a:pPr eaLnBrk="1" hangingPunct="1"/>
            <a:r>
              <a:rPr lang="en-US" sz="2400" b="1" dirty="0"/>
              <a:t>Summary of WinSock TCP/Stream </a:t>
            </a:r>
            <a:br>
              <a:rPr lang="en-US" sz="2400" b="1" dirty="0"/>
            </a:br>
            <a:r>
              <a:rPr lang="en-US" sz="2400" b="1" dirty="0"/>
              <a:t>API Calls – Server Side*</a:t>
            </a:r>
          </a:p>
        </p:txBody>
      </p:sp>
      <p:sp>
        <p:nvSpPr>
          <p:cNvPr id="17" name="Rectangle 16"/>
          <p:cNvSpPr/>
          <p:nvPr/>
        </p:nvSpPr>
        <p:spPr bwMode="auto">
          <a:xfrm>
            <a:off x="641927" y="1524000"/>
            <a:ext cx="7860145" cy="4027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36009905"/>
              </p:ext>
            </p:extLst>
          </p:nvPr>
        </p:nvGraphicFramePr>
        <p:xfrm>
          <a:off x="828675" y="1718809"/>
          <a:ext cx="7486650" cy="3667125"/>
        </p:xfrm>
        <a:graphic>
          <a:graphicData uri="http://schemas.openxmlformats.org/presentationml/2006/ole">
            <mc:AlternateContent xmlns:mc="http://schemas.openxmlformats.org/markup-compatibility/2006">
              <mc:Choice xmlns:v="urn:schemas-microsoft-com:vml" Requires="v">
                <p:oleObj spid="_x0000_s10436" name="Worksheet" r:id="rId3" imgW="7486782" imgH="3667125" progId="Excel.Sheet.12">
                  <p:embed/>
                </p:oleObj>
              </mc:Choice>
              <mc:Fallback>
                <p:oleObj name="Worksheet" r:id="rId3" imgW="7486782" imgH="3667125" progId="Excel.Sheet.12">
                  <p:embed/>
                  <p:pic>
                    <p:nvPicPr>
                      <p:cNvPr id="0" name=""/>
                      <p:cNvPicPr/>
                      <p:nvPr/>
                    </p:nvPicPr>
                    <p:blipFill>
                      <a:blip r:embed="rId4"/>
                      <a:stretch>
                        <a:fillRect/>
                      </a:stretch>
                    </p:blipFill>
                    <p:spPr>
                      <a:xfrm>
                        <a:off x="828675" y="1718809"/>
                        <a:ext cx="7486650" cy="3667125"/>
                      </a:xfrm>
                      <a:prstGeom prst="rect">
                        <a:avLst/>
                      </a:prstGeom>
                    </p:spPr>
                  </p:pic>
                </p:oleObj>
              </mc:Fallback>
            </mc:AlternateContent>
          </a:graphicData>
        </a:graphic>
      </p:graphicFrame>
      <p:sp>
        <p:nvSpPr>
          <p:cNvPr id="3" name="TextBox 2"/>
          <p:cNvSpPr txBox="1"/>
          <p:nvPr/>
        </p:nvSpPr>
        <p:spPr>
          <a:xfrm>
            <a:off x="641927" y="5832257"/>
            <a:ext cx="4203395" cy="338554"/>
          </a:xfrm>
          <a:prstGeom prst="rect">
            <a:avLst/>
          </a:prstGeom>
          <a:noFill/>
        </p:spPr>
        <p:txBody>
          <a:bodyPr wrap="none" rtlCol="0">
            <a:spAutoFit/>
          </a:bodyPr>
          <a:lstStyle/>
          <a:p>
            <a:r>
              <a:rPr lang="en-US" sz="1600" i="1" dirty="0">
                <a:latin typeface="Bookman Old Style" panose="02050604050505020204" pitchFamily="18" charset="0"/>
              </a:rPr>
              <a:t>*The following slides apply to Program 2</a:t>
            </a:r>
          </a:p>
        </p:txBody>
      </p:sp>
    </p:spTree>
    <p:extLst>
      <p:ext uri="{BB962C8B-B14F-4D97-AF65-F5344CB8AC3E}">
        <p14:creationId xmlns:p14="http://schemas.microsoft.com/office/powerpoint/2010/main" val="94312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12-</a:t>
            </a:r>
            <a:fld id="{B9393E45-52F7-45C4-871D-03E3E5B87478}" type="slidenum">
              <a:rPr lang="en-US" smtClean="0"/>
              <a:pPr/>
              <a:t>7</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Server Socket Initialization</a:t>
            </a:r>
            <a:endParaRPr lang="en-US" dirty="0"/>
          </a:p>
        </p:txBody>
      </p:sp>
      <p:sp>
        <p:nvSpPr>
          <p:cNvPr id="9222" name="Rectangle 5"/>
          <p:cNvSpPr>
            <a:spLocks noChangeArrowheads="1"/>
          </p:cNvSpPr>
          <p:nvPr/>
        </p:nvSpPr>
        <p:spPr bwMode="auto">
          <a:xfrm>
            <a:off x="467590" y="1429053"/>
            <a:ext cx="8676410" cy="4616648"/>
          </a:xfrm>
          <a:prstGeom prst="rect">
            <a:avLst/>
          </a:prstGeom>
          <a:noFill/>
          <a:ln w="9525">
            <a:noFill/>
            <a:miter lim="800000"/>
            <a:headEnd/>
            <a:tailEnd/>
          </a:ln>
        </p:spPr>
        <p:txBody>
          <a:bodyPr wrap="square" anchor="t" anchorCtr="0">
            <a:spAutoFit/>
          </a:bodyPr>
          <a:lstStyle/>
          <a:p>
            <a:pPr>
              <a:spcBef>
                <a:spcPts val="0"/>
              </a:spcBef>
              <a:spcAft>
                <a:spcPts val="0"/>
              </a:spcAft>
            </a:pPr>
            <a:r>
              <a:rPr lang="en-US" sz="1400" dirty="0">
                <a:latin typeface="Bookman Old Style" pitchFamily="18" charset="0"/>
                <a:cs typeface="Courier New" pitchFamily="49" charset="0"/>
              </a:rPr>
              <a:t>Sample code:</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a:solidFill>
                  <a:srgbClr val="FFFF00"/>
                </a:solidFill>
                <a:latin typeface="Courier New" pitchFamily="49" charset="0"/>
                <a:cs typeface="Courier New" pitchFamily="49" charset="0"/>
              </a:rPr>
              <a:t>WSAStartup</a:t>
            </a:r>
            <a:r>
              <a:rPr lang="en-US" sz="1400" b="1" dirty="0">
                <a:latin typeface="Courier New" pitchFamily="49" charset="0"/>
                <a:cs typeface="Courier New" pitchFamily="49" charset="0"/>
              </a:rPr>
              <a:t>(MAKEWORD(2, 0), &amp;</a:t>
            </a:r>
            <a:r>
              <a:rPr lang="en-US" sz="1400" b="1" dirty="0" err="1">
                <a:latin typeface="Courier New" pitchFamily="49" charset="0"/>
                <a:cs typeface="Courier New" pitchFamily="49" charset="0"/>
              </a:rPr>
              <a:t>wsaData</a:t>
            </a:r>
            <a:r>
              <a:rPr lang="en-US" sz="1400" b="1" dirty="0">
                <a:latin typeface="Courier New" pitchFamily="49" charset="0"/>
                <a:cs typeface="Courier New" pitchFamily="49" charset="0"/>
              </a:rPr>
              <a:t>);  // Initialize Winsock DLL for v2.0 </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err="1">
                <a:solidFill>
                  <a:srgbClr val="FFFF00"/>
                </a:solidFill>
                <a:latin typeface="Courier New" pitchFamily="49" charset="0"/>
                <a:cs typeface="Courier New" pitchFamily="49" charset="0"/>
              </a:rPr>
              <a:t>serverSock</a:t>
            </a:r>
            <a:r>
              <a:rPr lang="en-US" sz="1400" b="1" dirty="0">
                <a:solidFill>
                  <a:srgbClr val="FFFF00"/>
                </a:solidFill>
                <a:latin typeface="Courier New" pitchFamily="49" charset="0"/>
                <a:cs typeface="Courier New" pitchFamily="49" charset="0"/>
              </a:rPr>
              <a:t> = socket(AF_INET6, SOCK_STREAM, IPPROTO_TCP) // Create server socket</a:t>
            </a:r>
          </a:p>
          <a:p>
            <a:pPr>
              <a:spcBef>
                <a:spcPts val="0"/>
              </a:spcBef>
              <a:spcAft>
                <a:spcPts val="0"/>
              </a:spcAft>
            </a:pP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Declare </a:t>
            </a:r>
            <a:r>
              <a:rPr lang="en-US" sz="1400" b="1" dirty="0">
                <a:solidFill>
                  <a:srgbClr val="FFFF00"/>
                </a:solidFill>
                <a:latin typeface="Courier New" pitchFamily="49" charset="0"/>
                <a:cs typeface="Courier New" pitchFamily="49" charset="0"/>
              </a:rPr>
              <a:t>server socket</a:t>
            </a:r>
            <a:r>
              <a:rPr lang="en-US" sz="1400" b="1" dirty="0">
                <a:latin typeface="Courier New" pitchFamily="49" charset="0"/>
                <a:cs typeface="Courier New" pitchFamily="49" charset="0"/>
              </a:rPr>
              <a:t> structure and variables</a:t>
            </a:r>
          </a:p>
          <a:p>
            <a:r>
              <a:rPr lang="en-US" sz="1400" b="1" dirty="0">
                <a:latin typeface="Courier New" pitchFamily="49" charset="0"/>
                <a:cs typeface="Courier New" pitchFamily="49" charset="0"/>
              </a:rPr>
              <a:t>struct sockaddr_in6 </a:t>
            </a:r>
            <a:r>
              <a:rPr lang="en-US" sz="1400" b="1" dirty="0" err="1">
                <a:latin typeface="Courier New" pitchFamily="49" charset="0"/>
                <a:cs typeface="Courier New" pitchFamily="49" charset="0"/>
              </a:rPr>
              <a:t>serverInfo</a:t>
            </a:r>
            <a:r>
              <a:rPr lang="en-US" sz="1400" b="1" dirty="0">
                <a:latin typeface="Courier New" pitchFamily="49" charset="0"/>
                <a:cs typeface="Courier New" pitchFamily="49" charset="0"/>
              </a:rPr>
              <a:t>; // IPv6 structure for server socket info</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Server port value comes from the server’s command line</a:t>
            </a:r>
          </a:p>
          <a:p>
            <a:r>
              <a:rPr lang="en-US" sz="1400" b="1" dirty="0">
                <a:solidFill>
                  <a:srgbClr val="FFFF00"/>
                </a:solidFill>
                <a:latin typeface="Courier New" pitchFamily="49" charset="0"/>
                <a:cs typeface="Courier New" pitchFamily="49" charset="0"/>
              </a:rPr>
              <a:t>unsigned short </a:t>
            </a:r>
            <a:r>
              <a:rPr lang="en-US" sz="1400" b="1" dirty="0" err="1">
                <a:solidFill>
                  <a:srgbClr val="FFFF00"/>
                </a:solidFill>
                <a:latin typeface="Courier New" pitchFamily="49" charset="0"/>
                <a:cs typeface="Courier New" pitchFamily="49" charset="0"/>
              </a:rPr>
              <a:t>serverPort</a:t>
            </a:r>
            <a:r>
              <a:rPr lang="en-US" sz="1400" b="1" dirty="0">
                <a:solidFill>
                  <a:srgbClr val="FFFF00"/>
                </a:solidFill>
                <a:latin typeface="Courier New" pitchFamily="49" charset="0"/>
                <a:cs typeface="Courier New" pitchFamily="49" charset="0"/>
              </a:rPr>
              <a:t>;     // server's own 16-bit local port #</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Begin procedural code</a:t>
            </a:r>
          </a:p>
          <a:p>
            <a:r>
              <a:rPr lang="en-US" sz="1400" b="1" dirty="0" err="1">
                <a:latin typeface="Courier New" pitchFamily="49" charset="0"/>
                <a:cs typeface="Courier New" pitchFamily="49" charset="0"/>
              </a:rPr>
              <a:t>memset</a:t>
            </a:r>
            <a:r>
              <a:rPr lang="en-US" sz="1400" b="1" dirty="0">
                <a:latin typeface="Courier New" pitchFamily="49" charset="0"/>
                <a:cs typeface="Courier New" pitchFamily="49" charset="0"/>
              </a:rPr>
              <a:t>(&amp;</a:t>
            </a:r>
            <a:r>
              <a:rPr lang="en-US" sz="1400" b="1" dirty="0" err="1">
                <a:latin typeface="Courier New" pitchFamily="49" charset="0"/>
                <a:cs typeface="Courier New" pitchFamily="49" charset="0"/>
              </a:rPr>
              <a:t>serverInfo</a:t>
            </a:r>
            <a:r>
              <a:rPr lang="en-US" sz="1400" b="1" dirty="0">
                <a:latin typeface="Courier New" pitchFamily="49" charset="0"/>
                <a:cs typeface="Courier New" pitchFamily="49" charset="0"/>
              </a:rPr>
              <a:t>, 0, </a:t>
            </a:r>
            <a:r>
              <a:rPr lang="en-US" sz="1400" b="1" dirty="0" err="1">
                <a:latin typeface="Courier New" pitchFamily="49" charset="0"/>
                <a:cs typeface="Courier New" pitchFamily="49" charset="0"/>
              </a:rPr>
              <a:t>sizeof</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serverInfo</a:t>
            </a:r>
            <a:r>
              <a:rPr lang="en-US" sz="1400" b="1" dirty="0">
                <a:latin typeface="Courier New" pitchFamily="49" charset="0"/>
                <a:cs typeface="Courier New" pitchFamily="49" charset="0"/>
              </a:rPr>
              <a:t>)); // zero out the structure</a:t>
            </a:r>
          </a:p>
          <a:p>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Load server info into sockaddr_in6 </a:t>
            </a:r>
          </a:p>
          <a:p>
            <a:r>
              <a:rPr lang="en-US" sz="1400" b="1" dirty="0">
                <a:latin typeface="Courier New" pitchFamily="49" charset="0"/>
                <a:cs typeface="Courier New" pitchFamily="49" charset="0"/>
              </a:rPr>
              <a:t>serverInfo.sin6_family = AF_INET6;         // address family = IPv6</a:t>
            </a:r>
          </a:p>
          <a:p>
            <a:r>
              <a:rPr lang="en-US" sz="1400" b="1" dirty="0">
                <a:latin typeface="Courier New" pitchFamily="49" charset="0"/>
                <a:cs typeface="Courier New" pitchFamily="49" charset="0"/>
              </a:rPr>
              <a:t>serverInfo.sin6_port = htons(</a:t>
            </a:r>
            <a:r>
              <a:rPr lang="en-US" sz="1400" b="1" dirty="0" err="1">
                <a:latin typeface="Courier New" pitchFamily="49" charset="0"/>
                <a:cs typeface="Courier New" pitchFamily="49" charset="0"/>
              </a:rPr>
              <a:t>serverPort</a:t>
            </a:r>
            <a:r>
              <a:rPr lang="en-US" sz="1400" b="1" dirty="0">
                <a:latin typeface="Courier New" pitchFamily="49" charset="0"/>
                <a:cs typeface="Courier New" pitchFamily="49" charset="0"/>
              </a:rPr>
              <a:t>);  // convert local port to big endian</a:t>
            </a:r>
          </a:p>
          <a:p>
            <a:r>
              <a:rPr lang="en-US" sz="1400" b="1" dirty="0">
                <a:solidFill>
                  <a:srgbClr val="FFFF00"/>
                </a:solidFill>
                <a:latin typeface="Courier New" pitchFamily="49" charset="0"/>
                <a:cs typeface="Courier New" pitchFamily="49" charset="0"/>
              </a:rPr>
              <a:t>// Different than client – "use wildcard" (any server IPv6 interface addr)</a:t>
            </a:r>
          </a:p>
          <a:p>
            <a:r>
              <a:rPr lang="en-US" sz="1400" b="1" dirty="0">
                <a:solidFill>
                  <a:srgbClr val="FFFF00"/>
                </a:solidFill>
                <a:latin typeface="Courier New" pitchFamily="49" charset="0"/>
                <a:cs typeface="Courier New" pitchFamily="49" charset="0"/>
              </a:rPr>
              <a:t>serverInfo.sin6_addr = in6addr_any;        </a:t>
            </a:r>
            <a:r>
              <a:rPr lang="en-US" sz="1400" b="1" dirty="0">
                <a:latin typeface="Courier New" pitchFamily="49" charset="0"/>
                <a:cs typeface="Courier New" pitchFamily="49" charset="0"/>
              </a:rPr>
              <a:t>// Declared in ws2ipdef.h</a:t>
            </a:r>
          </a:p>
          <a:p>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100603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12-</a:t>
            </a:r>
            <a:fld id="{B9393E45-52F7-45C4-871D-03E3E5B87478}" type="slidenum">
              <a:rPr lang="en-US" smtClean="0"/>
              <a:pPr/>
              <a:t>8</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bind( )</a:t>
            </a:r>
            <a:endParaRPr lang="en-US" dirty="0"/>
          </a:p>
        </p:txBody>
      </p:sp>
      <p:sp>
        <p:nvSpPr>
          <p:cNvPr id="9222" name="Rectangle 5"/>
          <p:cNvSpPr>
            <a:spLocks noChangeArrowheads="1"/>
          </p:cNvSpPr>
          <p:nvPr/>
        </p:nvSpPr>
        <p:spPr bwMode="auto">
          <a:xfrm>
            <a:off x="467591" y="1429053"/>
            <a:ext cx="8458200" cy="4924425"/>
          </a:xfrm>
          <a:prstGeom prst="rect">
            <a:avLst/>
          </a:prstGeom>
          <a:noFill/>
          <a:ln w="9525">
            <a:noFill/>
            <a:miter lim="800000"/>
            <a:headEnd/>
            <a:tailEnd/>
          </a:ln>
        </p:spPr>
        <p:txBody>
          <a:bodyPr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bind(SOCKET s, struct sockaddr FAR *addr, int namelen);</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endParaRPr lang="en-US" sz="1400" b="1" dirty="0">
              <a:latin typeface="Courier New" pitchFamily="49" charset="0"/>
              <a:cs typeface="Courier New" pitchFamily="49" charset="0"/>
            </a:endParaRPr>
          </a:p>
          <a:p>
            <a:r>
              <a:rPr lang="en-US" sz="1400" b="1" dirty="0">
                <a:solidFill>
                  <a:srgbClr val="FFFF00"/>
                </a:solidFill>
                <a:latin typeface="Courier New" pitchFamily="49" charset="0"/>
                <a:cs typeface="Courier New" pitchFamily="49" charset="0"/>
              </a:rPr>
              <a:t>bind(</a:t>
            </a:r>
            <a:r>
              <a:rPr lang="en-US" sz="1400" b="1" dirty="0" err="1">
                <a:solidFill>
                  <a:srgbClr val="FFFF00"/>
                </a:solidFill>
                <a:latin typeface="Courier New" pitchFamily="49" charset="0"/>
                <a:cs typeface="Courier New" pitchFamily="49" charset="0"/>
              </a:rPr>
              <a:t>serverSock</a:t>
            </a:r>
            <a:r>
              <a:rPr lang="en-US" sz="1400" b="1" dirty="0">
                <a:solidFill>
                  <a:srgbClr val="FFFF00"/>
                </a:solidFill>
                <a:latin typeface="Courier New" pitchFamily="49" charset="0"/>
                <a:cs typeface="Courier New" pitchFamily="49" charset="0"/>
              </a:rPr>
              <a:t>, (struct sockaddr *) &amp;</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 </a:t>
            </a:r>
            <a:r>
              <a:rPr lang="en-US" sz="1400" b="1" dirty="0" err="1">
                <a:solidFill>
                  <a:srgbClr val="FFFF00"/>
                </a:solidFill>
                <a:latin typeface="Courier New" pitchFamily="49" charset="0"/>
                <a:cs typeface="Courier New" pitchFamily="49" charset="0"/>
              </a:rPr>
              <a:t>sizeof</a:t>
            </a:r>
            <a:r>
              <a:rPr lang="en-US" sz="1400" b="1" dirty="0">
                <a:solidFill>
                  <a:srgbClr val="FFFF00"/>
                </a:solidFill>
                <a:latin typeface="Courier New" pitchFamily="49" charset="0"/>
                <a:cs typeface="Courier New" pitchFamily="49" charset="0"/>
              </a:rPr>
              <a:t>(</a:t>
            </a:r>
            <a:r>
              <a:rPr lang="en-US" sz="1400" b="1" dirty="0" err="1">
                <a:solidFill>
                  <a:srgbClr val="FFFF00"/>
                </a:solidFill>
                <a:latin typeface="Courier New" pitchFamily="49" charset="0"/>
                <a:cs typeface="Courier New" pitchFamily="49" charset="0"/>
              </a:rPr>
              <a:t>serverInfo</a:t>
            </a:r>
            <a:r>
              <a:rPr lang="en-US" sz="1400" b="1" dirty="0">
                <a:solidFill>
                  <a:srgbClr val="FFFF00"/>
                </a:solidFill>
                <a:latin typeface="Courier New" pitchFamily="49" charset="0"/>
                <a:cs typeface="Courier New" pitchFamily="49" charset="0"/>
              </a:rPr>
              <a:t>));</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bind() </a:t>
            </a:r>
            <a:r>
              <a:rPr lang="en-US" sz="1400" dirty="0">
                <a:latin typeface="Bookman Old Style" pitchFamily="18" charset="0"/>
                <a:cs typeface="Courier New" pitchFamily="49" charset="0"/>
              </a:rPr>
              <a:t>creates an association (a “binding”) between a previously created socket and a </a:t>
            </a:r>
            <a:r>
              <a:rPr lang="en-US" sz="1400" b="1" dirty="0">
                <a:latin typeface="Courier New" pitchFamily="49" charset="0"/>
                <a:cs typeface="Courier New" pitchFamily="49" charset="0"/>
              </a:rPr>
              <a:t>sockaddr_in6 </a:t>
            </a:r>
            <a:r>
              <a:rPr lang="en-US" sz="1400" dirty="0">
                <a:latin typeface="Bookman Old Style" pitchFamily="18" charset="0"/>
                <a:cs typeface="Courier New" pitchFamily="49" charset="0"/>
              </a:rPr>
              <a:t>structure.  It is normally used by the server.  It is used occasionally by the client when a specific client port is needed (rather an a randomly assigned ephemeral port).  The same considerations apply to the parameters as with the client’s</a:t>
            </a:r>
            <a:r>
              <a:rPr lang="en-US" sz="1400" b="1" dirty="0">
                <a:latin typeface="Courier New" pitchFamily="49" charset="0"/>
                <a:cs typeface="Courier New" pitchFamily="49" charset="0"/>
              </a:rPr>
              <a:t> connect() </a:t>
            </a:r>
            <a:r>
              <a:rPr lang="en-US" sz="1400" dirty="0">
                <a:latin typeface="Bookman Old Style" pitchFamily="18" charset="0"/>
                <a:cs typeface="Courier New" pitchFamily="49" charset="0"/>
              </a:rPr>
              <a:t>function.  </a:t>
            </a:r>
            <a:r>
              <a:rPr lang="en-US" sz="1400" b="1" dirty="0">
                <a:latin typeface="Courier New" pitchFamily="49" charset="0"/>
                <a:cs typeface="Courier New" pitchFamily="49" charset="0"/>
              </a:rPr>
              <a:t>bind() </a:t>
            </a:r>
            <a:r>
              <a:rPr lang="en-US" sz="1400" dirty="0">
                <a:latin typeface="Bookman Old Style" pitchFamily="18" charset="0"/>
                <a:cs typeface="Courier New" pitchFamily="49" charset="0"/>
              </a:rPr>
              <a:t>returns 0 on success and </a:t>
            </a:r>
            <a:r>
              <a:rPr lang="en-US" sz="1400" b="1" dirty="0">
                <a:latin typeface="Courier New" pitchFamily="49" charset="0"/>
                <a:cs typeface="Courier New" pitchFamily="49" charset="0"/>
              </a:rPr>
              <a:t>SOCKET_ERROR</a:t>
            </a:r>
            <a:r>
              <a:rPr lang="en-US" sz="1400" dirty="0">
                <a:latin typeface="Bookman Old Style" pitchFamily="18" charset="0"/>
                <a:cs typeface="Courier New" pitchFamily="49" charset="0"/>
              </a:rPr>
              <a:t> on failure (which could occur if another socket is already bound to the referenced</a:t>
            </a:r>
            <a:r>
              <a:rPr lang="en-US" sz="1400" b="1" dirty="0">
                <a:latin typeface="Courier New" pitchFamily="49" charset="0"/>
                <a:cs typeface="Courier New" pitchFamily="49" charset="0"/>
              </a:rPr>
              <a:t> sockaddr_in6 </a:t>
            </a:r>
            <a:r>
              <a:rPr lang="en-US" sz="1400" dirty="0">
                <a:latin typeface="Bookman Old Style" pitchFamily="18" charset="0"/>
                <a:cs typeface="Courier New" pitchFamily="49" charset="0"/>
              </a:rPr>
              <a:t>structure).</a:t>
            </a:r>
          </a:p>
          <a:p>
            <a:pPr>
              <a:spcBef>
                <a:spcPts val="0"/>
              </a:spcBef>
              <a:spcAft>
                <a:spcPts val="0"/>
              </a:spcAft>
            </a:pPr>
            <a:endParaRPr lang="en-US" sz="14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cs typeface="Courier New" pitchFamily="49" charset="0"/>
              </a:rPr>
              <a:t>: the handle of a previously created socket (normally the server socket)</a:t>
            </a:r>
          </a:p>
          <a:p>
            <a:pPr>
              <a:spcBef>
                <a:spcPts val="0"/>
              </a:spcBef>
              <a:spcAft>
                <a:spcPts val="0"/>
              </a:spcAft>
            </a:pPr>
            <a:endParaRPr lang="en-US" sz="10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addr</a:t>
            </a:r>
            <a:r>
              <a:rPr lang="en-US" sz="1400" dirty="0">
                <a:latin typeface="Bookman Old Style" pitchFamily="18" charset="0"/>
                <a:cs typeface="Courier New" pitchFamily="49" charset="0"/>
              </a:rPr>
              <a:t>: a pointer to the socket address structure.  Because the Sockets API is generic, a pointer to the </a:t>
            </a:r>
            <a:r>
              <a:rPr lang="en-US" sz="1400" b="1" dirty="0">
                <a:latin typeface="Courier New" pitchFamily="49" charset="0"/>
                <a:cs typeface="Courier New" pitchFamily="49" charset="0"/>
              </a:rPr>
              <a:t>sockaddr_in6 </a:t>
            </a:r>
            <a:r>
              <a:rPr lang="en-US" sz="1400" dirty="0">
                <a:latin typeface="Bookman Old Style" pitchFamily="18" charset="0"/>
                <a:cs typeface="Courier New" pitchFamily="49" charset="0"/>
              </a:rPr>
              <a:t>structure must be cast to the generic type</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sockaddr</a:t>
            </a:r>
            <a:r>
              <a:rPr lang="en-US" sz="1400" dirty="0">
                <a:latin typeface="Bookman Old Style" pitchFamily="18" charset="0"/>
                <a:cs typeface="Courier New" pitchFamily="49" charset="0"/>
              </a:rPr>
              <a:t>, and the actual length of the address structure must be provided (see</a:t>
            </a:r>
            <a:r>
              <a:rPr lang="en-US" sz="1400" b="1" dirty="0">
                <a:latin typeface="Courier New" pitchFamily="49" charset="0"/>
                <a:cs typeface="Courier New" pitchFamily="49" charset="0"/>
              </a:rPr>
              <a:t> namelen </a:t>
            </a:r>
            <a:r>
              <a:rPr lang="en-US" sz="1400" dirty="0">
                <a:latin typeface="Bookman Old Style" pitchFamily="18" charset="0"/>
                <a:cs typeface="Courier New" pitchFamily="49" charset="0"/>
              </a:rPr>
              <a:t>below).  For TCP and UDP sockets, the actual structure type is always a</a:t>
            </a:r>
            <a:r>
              <a:rPr lang="en-US" sz="1400" b="1" dirty="0">
                <a:latin typeface="Courier New" pitchFamily="49" charset="0"/>
                <a:cs typeface="Courier New" pitchFamily="49" charset="0"/>
              </a:rPr>
              <a:t> sockaddr_in6</a:t>
            </a:r>
            <a:r>
              <a:rPr lang="en-US" sz="1400" dirty="0">
                <a:latin typeface="Bookman Old Style" pitchFamily="18" charset="0"/>
                <a:cs typeface="Courier New" pitchFamily="49" charset="0"/>
              </a:rPr>
              <a:t>.</a:t>
            </a:r>
          </a:p>
          <a:p>
            <a:pPr>
              <a:spcBef>
                <a:spcPts val="0"/>
              </a:spcBef>
              <a:spcAft>
                <a:spcPts val="0"/>
              </a:spcAft>
            </a:pPr>
            <a:endParaRPr lang="en-US" sz="1000" dirty="0">
              <a:latin typeface="Bookman Old Style" pitchFamily="18"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namelen</a:t>
            </a:r>
            <a:r>
              <a:rPr lang="en-US" sz="1400" dirty="0">
                <a:latin typeface="Bookman Old Style" pitchFamily="18" charset="0"/>
                <a:cs typeface="Courier New" pitchFamily="49" charset="0"/>
              </a:rPr>
              <a:t>: the length of the structure pointed to by</a:t>
            </a:r>
            <a:r>
              <a:rPr lang="en-US" sz="1400" b="1" dirty="0">
                <a:latin typeface="Courier New" pitchFamily="49" charset="0"/>
                <a:cs typeface="Courier New" pitchFamily="49" charset="0"/>
              </a:rPr>
              <a:t> addr</a:t>
            </a:r>
            <a:r>
              <a:rPr lang="en-US" sz="1400" dirty="0">
                <a:latin typeface="Bookman Old Style" pitchFamily="18" charset="0"/>
                <a:cs typeface="Courier New" pitchFamily="49" charset="0"/>
              </a:rPr>
              <a:t>.  For convenience, use the</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sizeof</a:t>
            </a:r>
            <a:r>
              <a:rPr lang="en-US" sz="1400" b="1" dirty="0">
                <a:latin typeface="Courier New" pitchFamily="49" charset="0"/>
                <a:cs typeface="Courier New" pitchFamily="49" charset="0"/>
              </a:rPr>
              <a:t>() </a:t>
            </a:r>
            <a:r>
              <a:rPr lang="en-US" sz="1400" dirty="0">
                <a:latin typeface="Bookman Old Style" pitchFamily="18" charset="0"/>
                <a:cs typeface="Courier New" pitchFamily="49" charset="0"/>
              </a:rPr>
              <a:t>function to obtain this value. </a:t>
            </a:r>
          </a:p>
        </p:txBody>
      </p:sp>
    </p:spTree>
    <p:extLst>
      <p:ext uri="{BB962C8B-B14F-4D97-AF65-F5344CB8AC3E}">
        <p14:creationId xmlns:p14="http://schemas.microsoft.com/office/powerpoint/2010/main" val="394854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2690 Computer Networks II</a:t>
            </a:r>
          </a:p>
        </p:txBody>
      </p:sp>
      <p:sp>
        <p:nvSpPr>
          <p:cNvPr id="9220" name="Slide Number Placeholder 5"/>
          <p:cNvSpPr>
            <a:spLocks noGrp="1"/>
          </p:cNvSpPr>
          <p:nvPr>
            <p:ph type="sldNum" sz="quarter" idx="12"/>
          </p:nvPr>
        </p:nvSpPr>
        <p:spPr>
          <a:noFill/>
        </p:spPr>
        <p:txBody>
          <a:bodyPr/>
          <a:lstStyle/>
          <a:p>
            <a:r>
              <a:rPr lang="en-US" dirty="0"/>
              <a:t>12-</a:t>
            </a:r>
            <a:fld id="{B9393E45-52F7-45C4-871D-03E3E5B87478}" type="slidenum">
              <a:rPr lang="en-US" smtClean="0"/>
              <a:pPr/>
              <a:t>9</a:t>
            </a:fld>
            <a:endParaRPr lang="en-US" dirty="0"/>
          </a:p>
        </p:txBody>
      </p:sp>
      <p:sp>
        <p:nvSpPr>
          <p:cNvPr id="9221" name="Rectangle 2"/>
          <p:cNvSpPr>
            <a:spLocks noGrp="1" noChangeArrowheads="1"/>
          </p:cNvSpPr>
          <p:nvPr>
            <p:ph type="title"/>
          </p:nvPr>
        </p:nvSpPr>
        <p:spPr>
          <a:xfrm>
            <a:off x="304800" y="274638"/>
            <a:ext cx="8534400" cy="1143000"/>
          </a:xfrm>
        </p:spPr>
        <p:txBody>
          <a:bodyPr/>
          <a:lstStyle/>
          <a:p>
            <a:pPr eaLnBrk="1" hangingPunct="1"/>
            <a:r>
              <a:rPr lang="en-US" sz="2400" b="1" dirty="0"/>
              <a:t>listen( )</a:t>
            </a:r>
            <a:endParaRPr lang="en-US" dirty="0"/>
          </a:p>
        </p:txBody>
      </p:sp>
      <p:sp>
        <p:nvSpPr>
          <p:cNvPr id="9222" name="Rectangle 5"/>
          <p:cNvSpPr>
            <a:spLocks noChangeArrowheads="1"/>
          </p:cNvSpPr>
          <p:nvPr/>
        </p:nvSpPr>
        <p:spPr bwMode="auto">
          <a:xfrm>
            <a:off x="467591" y="1429053"/>
            <a:ext cx="8458200" cy="3754874"/>
          </a:xfrm>
          <a:prstGeom prst="rect">
            <a:avLst/>
          </a:prstGeom>
          <a:noFill/>
          <a:ln w="9525">
            <a:noFill/>
            <a:miter lim="800000"/>
            <a:headEnd/>
            <a:tailEnd/>
          </a:ln>
        </p:spPr>
        <p:txBody>
          <a:bodyPr anchor="t" anchorCtr="0">
            <a:spAutoFit/>
          </a:bodyPr>
          <a:lstStyle/>
          <a:p>
            <a:pPr>
              <a:spcBef>
                <a:spcPts val="0"/>
              </a:spcBef>
              <a:spcAft>
                <a:spcPts val="0"/>
              </a:spcAft>
            </a:pPr>
            <a:r>
              <a:rPr lang="en-US" sz="1400" dirty="0">
                <a:latin typeface="Bookman Old Style" pitchFamily="18" charset="0"/>
                <a:cs typeface="Courier New" pitchFamily="49" charset="0"/>
              </a:rPr>
              <a:t>Function prototype:</a:t>
            </a:r>
          </a:p>
          <a:p>
            <a:pPr>
              <a:spcBef>
                <a:spcPts val="0"/>
              </a:spcBef>
              <a:spcAft>
                <a:spcPts val="0"/>
              </a:spcAft>
            </a:pPr>
            <a:r>
              <a:rPr lang="en-US" sz="1400" b="1" dirty="0">
                <a:latin typeface="Courier New" pitchFamily="49" charset="0"/>
                <a:cs typeface="Courier New" pitchFamily="49" charset="0"/>
              </a:rPr>
              <a:t>int PASCAL FAR listen(SOCKET s, int backlog);</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dirty="0">
                <a:latin typeface="Bookman Old Style" pitchFamily="18" charset="0"/>
                <a:cs typeface="Courier New" pitchFamily="49" charset="0"/>
              </a:rPr>
              <a:t>Sample code:</a:t>
            </a:r>
          </a:p>
          <a:p>
            <a:r>
              <a:rPr lang="en-US" sz="1400" b="1" dirty="0">
                <a:solidFill>
                  <a:srgbClr val="FFFF00"/>
                </a:solidFill>
                <a:latin typeface="Courier New" pitchFamily="49" charset="0"/>
                <a:cs typeface="Courier New" pitchFamily="49" charset="0"/>
              </a:rPr>
              <a:t>listen(</a:t>
            </a:r>
            <a:r>
              <a:rPr lang="en-US" sz="1400" b="1" dirty="0" err="1">
                <a:solidFill>
                  <a:srgbClr val="FFFF00"/>
                </a:solidFill>
                <a:latin typeface="Courier New" pitchFamily="49" charset="0"/>
                <a:cs typeface="Courier New" pitchFamily="49" charset="0"/>
              </a:rPr>
              <a:t>serverSock</a:t>
            </a:r>
            <a:r>
              <a:rPr lang="en-US" sz="1400" b="1" dirty="0">
                <a:solidFill>
                  <a:srgbClr val="FFFF00"/>
                </a:solidFill>
                <a:latin typeface="Courier New" pitchFamily="49" charset="0"/>
                <a:cs typeface="Courier New" pitchFamily="49" charset="0"/>
              </a:rPr>
              <a:t>, MAXQUEUED);  // Programmer defines MAXQUEUED</a:t>
            </a: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endParaRPr lang="en-US" sz="1400" b="1" dirty="0">
              <a:latin typeface="Courier New" pitchFamily="49" charset="0"/>
              <a:cs typeface="Courier New" pitchFamily="49" charset="0"/>
            </a:endParaRPr>
          </a:p>
          <a:p>
            <a:pPr>
              <a:spcBef>
                <a:spcPts val="0"/>
              </a:spcBef>
              <a:spcAft>
                <a:spcPts val="0"/>
              </a:spcAft>
            </a:pPr>
            <a:r>
              <a:rPr lang="en-US" sz="1400" b="1" dirty="0">
                <a:latin typeface="Courier New" pitchFamily="49" charset="0"/>
                <a:cs typeface="Courier New" pitchFamily="49" charset="0"/>
              </a:rPr>
              <a:t>listen()</a:t>
            </a:r>
            <a:r>
              <a:rPr lang="en-US" sz="1400" dirty="0">
                <a:latin typeface="Bookman Old Style" pitchFamily="18" charset="0"/>
                <a:cs typeface="Courier New" pitchFamily="49" charset="0"/>
              </a:rPr>
              <a:t> specifies how many simultaneous incoming client connection requests will be queued by TCP for processing.  Additional connection requests beyond that limit will receive a TCP REJECT message, and must try again at a later time.  It r</a:t>
            </a:r>
            <a:r>
              <a:rPr lang="en-US" sz="1400" dirty="0">
                <a:latin typeface="Bookman Old Style" pitchFamily="18" charset="0"/>
              </a:rPr>
              <a:t>eturns 0 if successful, otherwise</a:t>
            </a:r>
            <a:r>
              <a:rPr lang="en-US" sz="1400" b="1" dirty="0">
                <a:latin typeface="Courier New" pitchFamily="49" charset="0"/>
                <a:cs typeface="Courier New" pitchFamily="49" charset="0"/>
              </a:rPr>
              <a:t> SOCKET_ERROR</a:t>
            </a:r>
            <a:r>
              <a:rPr lang="en-US" sz="1400" dirty="0">
                <a:latin typeface="Bookman Old Style" pitchFamily="18" charset="0"/>
                <a:cs typeface="Courier New" pitchFamily="49" charset="0"/>
              </a:rPr>
              <a:t> if it fails.</a:t>
            </a:r>
            <a:endParaRPr lang="en-US" sz="1400" dirty="0">
              <a:latin typeface="Bookman Old Style" pitchFamily="18" charset="0"/>
            </a:endParaRP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a:latin typeface="Courier New" pitchFamily="49" charset="0"/>
                <a:cs typeface="Courier New" pitchFamily="49" charset="0"/>
              </a:rPr>
              <a:t>s</a:t>
            </a:r>
            <a:r>
              <a:rPr lang="en-US" sz="1400" dirty="0">
                <a:latin typeface="Bookman Old Style" pitchFamily="18" charset="0"/>
              </a:rPr>
              <a:t>: handle to a socket that has been named with</a:t>
            </a:r>
            <a:r>
              <a:rPr lang="en-US" sz="1400" b="1" dirty="0">
                <a:latin typeface="Courier New" pitchFamily="49" charset="0"/>
                <a:cs typeface="Courier New" pitchFamily="49" charset="0"/>
              </a:rPr>
              <a:t> bind()</a:t>
            </a:r>
            <a:r>
              <a:rPr lang="en-US" sz="1400" dirty="0">
                <a:latin typeface="Bookman Old Style" pitchFamily="18" charset="0"/>
              </a:rPr>
              <a:t>, but not yet connected.</a:t>
            </a:r>
          </a:p>
          <a:p>
            <a:pPr>
              <a:spcBef>
                <a:spcPts val="0"/>
              </a:spcBef>
              <a:spcAft>
                <a:spcPts val="0"/>
              </a:spcAft>
            </a:pPr>
            <a:endParaRPr lang="en-US" sz="1400" dirty="0">
              <a:latin typeface="Bookman Old Style" pitchFamily="18" charset="0"/>
            </a:endParaRPr>
          </a:p>
          <a:p>
            <a:pPr>
              <a:spcBef>
                <a:spcPts val="0"/>
              </a:spcBef>
              <a:spcAft>
                <a:spcPts val="0"/>
              </a:spcAft>
            </a:pPr>
            <a:r>
              <a:rPr lang="en-US" sz="1400" b="1" dirty="0">
                <a:latin typeface="Courier New" pitchFamily="49" charset="0"/>
                <a:cs typeface="Courier New" pitchFamily="49" charset="0"/>
              </a:rPr>
              <a:t>backlog</a:t>
            </a:r>
            <a:r>
              <a:rPr lang="en-US" sz="1400" dirty="0">
                <a:latin typeface="Bookman Old Style" pitchFamily="18" charset="0"/>
              </a:rPr>
              <a:t>: length of the pending client connection request queue (not the number of already accepted connections).  Always between 1 and 5, inclusive, in Berkeley Sockets.  It can be in the hundreds in Windows.  Reduce it to between 2 and 4 for Bluetooth connections.</a:t>
            </a:r>
          </a:p>
        </p:txBody>
      </p:sp>
    </p:spTree>
    <p:extLst>
      <p:ext uri="{BB962C8B-B14F-4D97-AF65-F5344CB8AC3E}">
        <p14:creationId xmlns:p14="http://schemas.microsoft.com/office/powerpoint/2010/main" val="3586958109"/>
      </p:ext>
    </p:extLst>
  </p:cSld>
  <p:clrMapOvr>
    <a:masterClrMapping/>
  </p:clrMapOvr>
</p:sld>
</file>

<file path=ppt/theme/theme1.xml><?xml version="1.0" encoding="utf-8"?>
<a:theme xmlns:a="http://schemas.openxmlformats.org/drawingml/2006/main" name="Default Design">
  <a:themeElements>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C1F00"/>
        </a:dk1>
        <a:lt1>
          <a:srgbClr val="FFFFFF"/>
        </a:lt1>
        <a:dk2>
          <a:srgbClr val="800000"/>
        </a:dk2>
        <a:lt2>
          <a:srgbClr val="E8EAA6"/>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14">
        <a:dk1>
          <a:srgbClr val="5C1F00"/>
        </a:dk1>
        <a:lt1>
          <a:srgbClr val="FFFFFF"/>
        </a:lt1>
        <a:dk2>
          <a:srgbClr val="800000"/>
        </a:dk2>
        <a:lt2>
          <a:srgbClr val="F9F997"/>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21429</TotalTime>
  <Words>2556</Words>
  <Application>Microsoft Macintosh PowerPoint</Application>
  <PresentationFormat>On-screen Show (4:3)</PresentationFormat>
  <Paragraphs>247</Paragraphs>
  <Slides>18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5" baseType="lpstr">
      <vt:lpstr>Arial</vt:lpstr>
      <vt:lpstr>Bookman Old Style</vt:lpstr>
      <vt:lpstr>Courier New</vt:lpstr>
      <vt:lpstr>Times New Roman</vt:lpstr>
      <vt:lpstr>Default Design</vt:lpstr>
      <vt:lpstr>Worksheet</vt:lpstr>
      <vt:lpstr>Visio</vt:lpstr>
      <vt:lpstr>CS 2690  Computer Networks II Dr. Sayeed Sajal  Lecture 12 Server Socket Calls and Remote Procedure Calls</vt:lpstr>
      <vt:lpstr>Miscellaneous C Syntax</vt:lpstr>
      <vt:lpstr>C Command Line Arguments and Finding Length</vt:lpstr>
      <vt:lpstr>Programming Assignment 1</vt:lpstr>
      <vt:lpstr>Extra Credit</vt:lpstr>
      <vt:lpstr>Summary of WinSock TCP/Stream  API Calls – Server Side*</vt:lpstr>
      <vt:lpstr>Server Socket Initialization</vt:lpstr>
      <vt:lpstr>bind( )</vt:lpstr>
      <vt:lpstr>listen( )</vt:lpstr>
      <vt:lpstr>accept( )</vt:lpstr>
      <vt:lpstr>Complete WinSock Client and Server Call Sequence</vt:lpstr>
      <vt:lpstr>Context of Sockets to Other Protocols  and Network Services</vt:lpstr>
      <vt:lpstr>Sun’s Open Network Computing (ONC+) Environment</vt:lpstr>
      <vt:lpstr>Comparing Local Procedure Calls With RPCs</vt:lpstr>
      <vt:lpstr>Stub Procedure Concept</vt:lpstr>
      <vt:lpstr>Some RPC-Related Terms</vt:lpstr>
      <vt:lpstr>Example of a .x Specification File Coded in  Interface Definition Language</vt:lpstr>
      <vt:lpstr>Files Produced by Compiling an IDL Specification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Sayeed Sajal</cp:lastModifiedBy>
  <cp:revision>1060</cp:revision>
  <cp:lastPrinted>1601-01-01T00:00:00Z</cp:lastPrinted>
  <dcterms:created xsi:type="dcterms:W3CDTF">2003-04-27T18:03:04Z</dcterms:created>
  <dcterms:modified xsi:type="dcterms:W3CDTF">2020-10-05T19:48:19Z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