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6.xml" ContentType="application/vnd.openxmlformats-officedocument.presentationml.notesSlide+xml"/>
  <Override PartName="/ppt/tags/tag32.xml" ContentType="application/vnd.openxmlformats-officedocument.presentationml.tags+xml"/>
  <Override PartName="/ppt/notesSlides/notesSlide17.xml" ContentType="application/vnd.openxmlformats-officedocument.presentationml.notesSlide+xml"/>
  <Override PartName="/ppt/tags/tag33.xml" ContentType="application/vnd.openxmlformats-officedocument.presentationml.tags+xml"/>
  <Override PartName="/ppt/notesSlides/notesSlide18.xml" ContentType="application/vnd.openxmlformats-officedocument.presentationml.notesSlide+xml"/>
  <Override PartName="/ppt/tags/tag34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38" r:id="rId2"/>
    <p:sldId id="273" r:id="rId3"/>
    <p:sldId id="330" r:id="rId4"/>
    <p:sldId id="274" r:id="rId5"/>
    <p:sldId id="275" r:id="rId6"/>
    <p:sldId id="276" r:id="rId7"/>
    <p:sldId id="277" r:id="rId8"/>
    <p:sldId id="278" r:id="rId9"/>
    <p:sldId id="279" r:id="rId10"/>
    <p:sldId id="285" r:id="rId11"/>
    <p:sldId id="280" r:id="rId12"/>
    <p:sldId id="281" r:id="rId13"/>
    <p:sldId id="282" r:id="rId14"/>
    <p:sldId id="283" r:id="rId15"/>
    <p:sldId id="284" r:id="rId16"/>
    <p:sldId id="345" r:id="rId17"/>
    <p:sldId id="339" r:id="rId18"/>
    <p:sldId id="346" r:id="rId19"/>
    <p:sldId id="348" r:id="rId20"/>
    <p:sldId id="347" r:id="rId21"/>
    <p:sldId id="286" r:id="rId22"/>
    <p:sldId id="287" r:id="rId23"/>
    <p:sldId id="331" r:id="rId24"/>
    <p:sldId id="288" r:id="rId25"/>
    <p:sldId id="289" r:id="rId26"/>
    <p:sldId id="311" r:id="rId27"/>
    <p:sldId id="312" r:id="rId28"/>
    <p:sldId id="344" r:id="rId29"/>
  </p:sldIdLst>
  <p:sldSz cx="9144000" cy="6858000" type="screen4x3"/>
  <p:notesSz cx="6858000" cy="9313863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54" y="-90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87-46C2-9898-599A17FC53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87-46C2-9898-599A17FC53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87-46C2-9898-599A17FC53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2848896"/>
        <c:axId val="92850432"/>
        <c:axId val="60225728"/>
      </c:bar3DChart>
      <c:catAx>
        <c:axId val="92848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2850432"/>
        <c:crosses val="autoZero"/>
        <c:auto val="1"/>
        <c:lblAlgn val="ctr"/>
        <c:lblOffset val="100"/>
        <c:noMultiLvlLbl val="0"/>
      </c:catAx>
      <c:valAx>
        <c:axId val="92850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2848896"/>
        <c:crosses val="autoZero"/>
        <c:crossBetween val="between"/>
      </c:valAx>
      <c:serAx>
        <c:axId val="60225728"/>
        <c:scaling>
          <c:orientation val="minMax"/>
        </c:scaling>
        <c:delete val="0"/>
        <c:axPos val="b"/>
        <c:majorTickMark val="out"/>
        <c:minorTickMark val="none"/>
        <c:tickLblPos val="nextTo"/>
        <c:crossAx val="92850432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7" y="8846261"/>
            <a:ext cx="2972421" cy="466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3C552-83BE-491F-8623-733FC4EB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4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8C8C23-C64E-4DD2-B57D-E8F7AF8A60B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531C3C3-D59C-4944-8DD8-272620EC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3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8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08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2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50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24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5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51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9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32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01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4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Highest</a:t>
            </a:r>
            <a:r>
              <a:rPr lang="en-US" baseline="0" dirty="0"/>
              <a:t> is </a:t>
            </a:r>
            <a:r>
              <a:rPr lang="en-US" dirty="0"/>
              <a:t>Harry Potter and the Deathly Hallows Part 2 </a:t>
            </a:r>
          </a:p>
          <a:p>
            <a:r>
              <a:rPr lang="en-US" dirty="0"/>
              <a:t>Second is Transformers</a:t>
            </a:r>
          </a:p>
          <a:p>
            <a:r>
              <a:rPr lang="en-US" dirty="0"/>
              <a:t>Third: Pirates of the Caribbean: On Stranger Tides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81A71-1E8A-43E8-B5C2-524F1D0E2AC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95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40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8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70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27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0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C3C3-D59C-4944-8DD8-272620ECF8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1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FC2DCFF-E13C-43EB-AA73-931513735D4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CFF-E13C-43EB-AA73-931513735D4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FC2DCFF-E13C-43EB-AA73-931513735D4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idx="1"/>
          </p:nvPr>
        </p:nvSpPr>
        <p:spPr>
          <a:xfrm>
            <a:off x="1257300" y="1676400"/>
            <a:ext cx="6629400" cy="1759458"/>
          </a:xfrm>
          <a:prstGeom prst="rect">
            <a:avLst/>
          </a:prstGeom>
          <a:ln w="76200" cmpd="thickThin">
            <a:solidFill>
              <a:schemeClr val="accent1"/>
            </a:solidFill>
          </a:ln>
        </p:spPr>
        <p:txBody>
          <a:bodyPr vert="horz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0"/>
          </p:nvPr>
        </p:nvSpPr>
        <p:spPr>
          <a:xfrm>
            <a:off x="304800" y="3962400"/>
            <a:ext cx="85344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1861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784" y="152400"/>
            <a:ext cx="7290816" cy="762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2" descr="http://t3.gstatic.com/images?q=tbn:ANd9GcTYmiLh9B_aVjviHh1xZIewSwIAVBJM6GGUwjQGMknDgt1O3VWWMFpakkXX"/>
          <p:cNvPicPr>
            <a:picLocks noChangeAspect="1" noChangeArrowheads="1"/>
          </p:cNvPicPr>
          <p:nvPr userDrawn="1"/>
        </p:nvPicPr>
        <p:blipFill>
          <a:blip r:embed="rId2" cstate="print"/>
          <a:srcRect t="17160" b="8480"/>
          <a:stretch>
            <a:fillRect/>
          </a:stretch>
        </p:blipFill>
        <p:spPr bwMode="auto">
          <a:xfrm>
            <a:off x="173736" y="173736"/>
            <a:ext cx="1066800" cy="990600"/>
          </a:xfrm>
          <a:prstGeom prst="rect">
            <a:avLst/>
          </a:prstGeom>
          <a:noFill/>
        </p:spPr>
      </p:pic>
      <p:sp>
        <p:nvSpPr>
          <p:cNvPr id="9" name="Text Placeholder 12"/>
          <p:cNvSpPr>
            <a:spLocks noGrp="1"/>
          </p:cNvSpPr>
          <p:nvPr>
            <p:ph idx="1"/>
          </p:nvPr>
        </p:nvSpPr>
        <p:spPr>
          <a:xfrm>
            <a:off x="301752" y="1371600"/>
            <a:ext cx="8534400" cy="2209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spcBef>
                <a:spcPts val="0"/>
              </a:spcBef>
              <a:spcAft>
                <a:spcPts val="1800"/>
              </a:spcAft>
              <a:defRPr sz="2800"/>
            </a:lvl2pPr>
            <a:lvl3pPr>
              <a:spcBef>
                <a:spcPts val="0"/>
              </a:spcBef>
              <a:spcAft>
                <a:spcPts val="1800"/>
              </a:spcAft>
              <a:defRPr sz="2400"/>
            </a:lvl3pPr>
            <a:lvl4pPr>
              <a:spcBef>
                <a:spcPts val="0"/>
              </a:spcBef>
              <a:spcAft>
                <a:spcPts val="1800"/>
              </a:spcAft>
              <a:defRPr sz="2000"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idx="13"/>
          </p:nvPr>
        </p:nvSpPr>
        <p:spPr>
          <a:xfrm>
            <a:off x="1143000" y="3886200"/>
            <a:ext cx="7568680" cy="2161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idx="14"/>
          </p:nvPr>
        </p:nvSpPr>
        <p:spPr>
          <a:xfrm>
            <a:off x="5181600" y="4114800"/>
            <a:ext cx="37338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1pPr>
            <a:lvl2pPr marL="274320" indent="0">
              <a:buNone/>
              <a:defRPr sz="2800">
                <a:solidFill>
                  <a:schemeClr val="accent1"/>
                </a:solidFill>
                <a:latin typeface="Segoe Print" pitchFamily="2" charset="0"/>
              </a:defRPr>
            </a:lvl2pPr>
            <a:lvl3pPr marL="59436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3pPr>
            <a:lvl4pPr marL="868680" indent="0">
              <a:buNone/>
              <a:defRPr sz="2000">
                <a:solidFill>
                  <a:schemeClr val="accent1"/>
                </a:solidFill>
                <a:latin typeface="Segoe Print" pitchFamily="2" charset="0"/>
              </a:defRPr>
            </a:lvl4pPr>
            <a:lvl5pPr marL="1143000" indent="0">
              <a:buNone/>
              <a:defRPr>
                <a:solidFill>
                  <a:schemeClr val="accent1"/>
                </a:solidFill>
                <a:latin typeface="Segoe Print" pitchFamily="2" charset="0"/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2779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CFF-E13C-43EB-AA73-931513735D4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1321647453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530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CFF-E13C-43EB-AA73-931513735D4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320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kumimoji="0" lang="en-US" sz="3200" kern="12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kumimoji="0" lang="en-US" sz="3200" kern="12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CFF-E13C-43EB-AA73-931513735D4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C2DCFF-E13C-43EB-AA73-931513735D4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C2DCFF-E13C-43EB-AA73-931513735D4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CFF-E13C-43EB-AA73-931513735D4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CFF-E13C-43EB-AA73-931513735D4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DCFF-E13C-43EB-AA73-931513735D4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C2DCFF-E13C-43EB-AA73-931513735D4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C2DCFF-E13C-43EB-AA73-931513735D4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81D31A1-5561-4C84-8FF9-3FB459156C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hyperlink" Target="http://lock5stat.com/statkey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hyperlink" Target="http://www.lock5stat.com/statkey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 txBox="1">
            <a:spLocks/>
          </p:cNvSpPr>
          <p:nvPr/>
        </p:nvSpPr>
        <p:spPr>
          <a:xfrm>
            <a:off x="1433945" y="1715632"/>
            <a:ext cx="7696200" cy="238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  <a:defRPr/>
            </a:pPr>
            <a:r>
              <a:rPr lang="en-US" sz="4000" b="1" dirty="0">
                <a:solidFill>
                  <a:schemeClr val="tx2"/>
                </a:solidFill>
              </a:rPr>
              <a:t>Section 2.2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4000" b="1" dirty="0">
                <a:solidFill>
                  <a:schemeClr val="tx2"/>
                </a:solidFill>
              </a:rPr>
              <a:t>One Quantitative Variable: Shape and Center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52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Demonstration: Measures of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have 5 stacks of blocks with heights 1, 3, 3, 6, and 7. </a:t>
            </a:r>
          </a:p>
          <a:p>
            <a:r>
              <a:rPr lang="en-US" dirty="0"/>
              <a:t>We would like to describe the typical value (or center) of the height data.  Describe multiple methods that we could use to do so.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194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Notation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5240" y="1523998"/>
            <a:ext cx="9159240" cy="5334001"/>
          </a:xfrm>
        </p:spPr>
        <p:txBody>
          <a:bodyPr>
            <a:normAutofit/>
          </a:bodyPr>
          <a:lstStyle/>
          <a:p>
            <a:pPr marL="0" indent="-5143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sample size</a:t>
            </a:r>
            <a:r>
              <a:rPr lang="en-US" dirty="0"/>
              <a:t>, the number of cases in the sample, is denoted by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-5143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 often let </a:t>
            </a:r>
            <a:r>
              <a:rPr lang="en-US" i="1" dirty="0"/>
              <a:t>x</a:t>
            </a:r>
            <a:r>
              <a:rPr lang="en-US" dirty="0"/>
              <a:t> or </a:t>
            </a:r>
            <a:r>
              <a:rPr lang="en-US" i="1" dirty="0"/>
              <a:t>y</a:t>
            </a:r>
            <a:r>
              <a:rPr lang="en-US" dirty="0"/>
              <a:t> stand for any variable, and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r>
              <a:rPr lang="en-US" b="1" i="1" baseline="-250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 , x</a:t>
            </a:r>
            <a:r>
              <a:rPr lang="en-US" b="1" i="1" baseline="-25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 , …, </a:t>
            </a:r>
            <a:r>
              <a:rPr lang="en-US" b="1" i="1" dirty="0" err="1">
                <a:solidFill>
                  <a:schemeClr val="accent5">
                    <a:lumMod val="50000"/>
                  </a:schemeClr>
                </a:solidFill>
              </a:rPr>
              <a:t>x</a:t>
            </a:r>
            <a:r>
              <a:rPr lang="en-US" b="1" i="1" baseline="-25000" dirty="0" err="1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i="1" dirty="0"/>
              <a:t> </a:t>
            </a:r>
            <a:r>
              <a:rPr lang="en-US" dirty="0"/>
              <a:t>represent the </a:t>
            </a:r>
            <a:r>
              <a:rPr lang="en-US" i="1" dirty="0"/>
              <a:t>n</a:t>
            </a:r>
            <a:r>
              <a:rPr lang="en-US" dirty="0"/>
              <a:t> values of the variable </a:t>
            </a:r>
            <a:r>
              <a:rPr lang="en-US" i="1" dirty="0"/>
              <a:t>x</a:t>
            </a:r>
          </a:p>
          <a:p>
            <a:pPr marL="0" indent="-5143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Ex)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= 97.009,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= 201.897,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= 216.196, …	</a:t>
            </a: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26278"/>
            <a:ext cx="4850193" cy="21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62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4601" y="1828800"/>
                <a:ext cx="7696200" cy="1905000"/>
              </a:xfr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The </a:t>
                </a:r>
                <a:r>
                  <a:rPr lang="en-US" b="1" dirty="0">
                    <a:solidFill>
                      <a:schemeClr val="accent5">
                        <a:lumMod val="50000"/>
                      </a:schemeClr>
                    </a:solidFill>
                  </a:rPr>
                  <a:t>mean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or </a:t>
                </a:r>
                <a:r>
                  <a:rPr lang="en-US" b="1" dirty="0">
                    <a:solidFill>
                      <a:schemeClr val="accent5">
                        <a:lumMod val="50000"/>
                      </a:schemeClr>
                    </a:solidFill>
                  </a:rPr>
                  <a:t>average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of the data values is</a:t>
                </a:r>
              </a:p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𝐦𝐞𝐚𝐧</m:t>
                    </m:r>
                    <m:r>
                      <a:rPr lang="en-US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𝐬𝐮𝐦</m:t>
                        </m:r>
                        <m:r>
                          <a:rPr lang="en-US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𝐨𝐟</m:t>
                        </m:r>
                        <m:r>
                          <a:rPr lang="en-US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𝐚𝐥𝐥</m:t>
                        </m:r>
                        <m:r>
                          <a:rPr lang="en-US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𝐝𝐚𝐭𝐚</m:t>
                        </m:r>
                        <m:r>
                          <a:rPr lang="en-US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𝐯𝐚𝐥𝐮𝐞𝐬</m:t>
                        </m:r>
                      </m:num>
                      <m:den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𝐧𝐮𝐦𝐛𝐞𝐫</m:t>
                        </m:r>
                        <m:r>
                          <a:rPr lang="en-US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𝐨𝐟</m:t>
                        </m:r>
                        <m:r>
                          <a:rPr lang="en-US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𝐝𝐚𝐭𝐚</m:t>
                        </m:r>
                        <m:r>
                          <a:rPr lang="en-US" b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𝐯𝐚𝐥𝐮𝐞𝐬</m:t>
                        </m:r>
                      </m:den>
                    </m:f>
                  </m:oMath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4601" y="1828800"/>
                <a:ext cx="7696200" cy="190500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0"/>
              </p:nvPr>
            </p:nvSpPr>
            <p:spPr>
              <a:xfrm>
                <a:off x="320741" y="5410200"/>
                <a:ext cx="8534400" cy="1219200"/>
              </a:xfrm>
            </p:spPr>
            <p:txBody>
              <a:bodyPr>
                <a:noAutofit/>
              </a:bodyPr>
              <a:lstStyle/>
              <a:p>
                <a:pPr marL="0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endParaRPr lang="en-US" sz="3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Population mean: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  <a:sym typeface="Symbol"/>
                  </a:rPr>
                  <a:t>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sym typeface="Symbol"/>
                  </a:rPr>
                  <a:t> (“mu”)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20741" y="5410200"/>
                <a:ext cx="8534400" cy="1219200"/>
              </a:xfrm>
              <a:blipFill rotWithShape="1">
                <a:blip r:embed="rId5"/>
                <a:stretch>
                  <a:fillRect l="-571" t="-6000" b="-2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72937" y="4038600"/>
                <a:ext cx="5999528" cy="12752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>
                  <a:spcAft>
                    <a:spcPts val="1800"/>
                  </a:spcAft>
                  <a:buClr>
                    <a:schemeClr val="accent2"/>
                  </a:buClr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𝑚𝑒𝑎𝑛</m:t>
                      </m:r>
                      <m:r>
                        <a:rPr lang="en-US" sz="3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32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3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en-US" sz="32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937" y="4038600"/>
                <a:ext cx="5999528" cy="12752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4843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382000" cy="33528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median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is the middle value when the data are ordered. 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 there are an even number of values, the median is the average of the two middle values.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28600" y="5623560"/>
            <a:ext cx="8534400" cy="1219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The median splits the data in half.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086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768"/>
            <a:ext cx="8382000" cy="197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" y="1371600"/>
            <a:ext cx="2887662" cy="4016375"/>
            <a:chOff x="-263" y="969"/>
            <a:chExt cx="1819" cy="2530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-263" y="969"/>
              <a:ext cx="1819" cy="365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 i="1" dirty="0">
                  <a:solidFill>
                    <a:schemeClr val="accent2"/>
                  </a:solidFill>
                </a:rPr>
                <a:t>m = </a:t>
              </a:r>
              <a:r>
                <a:rPr lang="en-US" sz="3200" dirty="0">
                  <a:solidFill>
                    <a:schemeClr val="accent2"/>
                  </a:solidFill>
                </a:rPr>
                <a:t>76.66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 flipV="1">
              <a:off x="361" y="1305"/>
              <a:ext cx="0" cy="219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81000" y="2590968"/>
            <a:ext cx="3294063" cy="2751977"/>
            <a:chOff x="672" y="1307"/>
            <a:chExt cx="2075" cy="2231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672" y="1307"/>
              <a:ext cx="2075" cy="474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 dirty="0">
                  <a:solidFill>
                    <a:schemeClr val="accent2"/>
                  </a:solidFill>
                  <a:sym typeface="Symbol"/>
                </a:rPr>
                <a:t> </a:t>
              </a:r>
              <a:r>
                <a:rPr lang="en-US" sz="3200" dirty="0">
                  <a:solidFill>
                    <a:schemeClr val="accent2"/>
                  </a:solidFill>
                </a:rPr>
                <a:t>=150.74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358" y="1737"/>
              <a:ext cx="0" cy="180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67200" y="2139490"/>
            <a:ext cx="4486275" cy="10668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Mean is “pulled” in the direction of skewness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533400" y="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Measures of Center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752600" y="5635428"/>
            <a:ext cx="5701708" cy="58477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World Gross (in millions)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495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 idx="4294967295"/>
          </p:nvPr>
        </p:nvSpPr>
        <p:spPr>
          <a:xfrm>
            <a:off x="25400" y="0"/>
            <a:ext cx="9118600" cy="1905000"/>
          </a:xfrm>
        </p:spPr>
        <p:txBody>
          <a:bodyPr>
            <a:normAutofit/>
          </a:bodyPr>
          <a:lstStyle/>
          <a:p>
            <a:r>
              <a:rPr lang="en-US" sz="3600" b="0" dirty="0">
                <a:solidFill>
                  <a:schemeClr val="accent6">
                    <a:lumMod val="75000"/>
                  </a:schemeClr>
                </a:solidFill>
              </a:rPr>
              <a:t>A distribution is left-skewed.  Which measure of center would you expect to be higher?</a:t>
            </a:r>
          </a:p>
        </p:txBody>
      </p:sp>
      <p:sp>
        <p:nvSpPr>
          <p:cNvPr id="4" name="TPAnswers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0" y="2057400"/>
            <a:ext cx="2716213" cy="2160588"/>
          </a:xfrm>
        </p:spPr>
        <p:txBody>
          <a:bodyPr>
            <a:noAutofit/>
          </a:bodyPr>
          <a:lstStyle/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Mean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Median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226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6207"/>
            <a:ext cx="9144000" cy="233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3933196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Skewed Left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93319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Skewed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12060" y="3927128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Symmetric and Bell-Shaped</a:t>
            </a:r>
          </a:p>
        </p:txBody>
      </p:sp>
    </p:spTree>
    <p:extLst>
      <p:ext uri="{BB962C8B-B14F-4D97-AF65-F5344CB8AC3E}">
        <p14:creationId xmlns:p14="http://schemas.microsoft.com/office/powerpoint/2010/main" val="3982211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PAnswers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0" y="1524000"/>
            <a:ext cx="6171196" cy="2362200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Symmetric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Skewed right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Skewed left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2494"/>
            <a:ext cx="6571606" cy="341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>
            <a:noAutofit/>
          </a:bodyPr>
          <a:lstStyle/>
          <a:p>
            <a:r>
              <a:rPr lang="en-US" sz="3200" dirty="0"/>
              <a:t>The distribution of 2010-11 NHL Salaries is shown, in millions of dollars.   The distribution is:</a:t>
            </a:r>
            <a:br>
              <a:rPr lang="en-US" sz="3200" dirty="0"/>
            </a:b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61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PAnswers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0" y="1524000"/>
            <a:ext cx="6171196" cy="2362200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/>
              <a:t>The mean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/>
              <a:t>The median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2494"/>
            <a:ext cx="6571606" cy="341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dirty="0"/>
              <a:t>The distribution of 2010-11 NHL Salaries is shown.</a:t>
            </a:r>
            <a:br>
              <a:rPr lang="en-US" sz="3200" dirty="0"/>
            </a:br>
            <a:r>
              <a:rPr lang="en-US" sz="3200" dirty="0"/>
              <a:t> Which is larger, the mean or the median?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5554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PAnswers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0" y="1524000"/>
            <a:ext cx="6171196" cy="2514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/>
              <a:t>0.46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1.25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2.21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4.35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5.0</a:t>
            </a:r>
            <a:endParaRPr lang="en-US" dirty="0"/>
          </a:p>
        </p:txBody>
      </p:sp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dirty="0"/>
              <a:t>The mean is approximately (in millions of dollars)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814" y="3450039"/>
            <a:ext cx="6571606" cy="341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765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2499" y="106680"/>
            <a:ext cx="8153400" cy="990600"/>
          </a:xfrm>
        </p:spPr>
        <p:txBody>
          <a:bodyPr/>
          <a:lstStyle/>
          <a:p>
            <a:r>
              <a:rPr lang="en-US" b="1" dirty="0"/>
              <a:t>Hollywood Movies2011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4" cstate="print"/>
          <a:srcRect r="35626" b="-1408"/>
          <a:stretch>
            <a:fillRect/>
          </a:stretch>
        </p:blipFill>
        <p:spPr bwMode="auto">
          <a:xfrm>
            <a:off x="15240" y="1097280"/>
            <a:ext cx="9107918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7657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PAnswers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0" y="1524000"/>
            <a:ext cx="6171196" cy="2514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/>
              <a:t>0.46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1.25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2.21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4.35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5.0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814" y="3450039"/>
            <a:ext cx="6571606" cy="341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r>
              <a:rPr lang="en-US" sz="3200" dirty="0"/>
              <a:t>The median is approximately (in millions of dollars)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3960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50480" cy="38404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outlier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an observed value that is notably distinct from the other values in a dataset.  Values that are considered outliers will be </a:t>
            </a:r>
            <a:r>
              <a:rPr lang="en-US" i="1" u="sng" dirty="0">
                <a:solidFill>
                  <a:schemeClr val="accent5">
                    <a:lumMod val="50000"/>
                  </a:schemeClr>
                </a:solidFill>
              </a:rPr>
              <a:t>much larger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 </a:t>
            </a:r>
            <a:r>
              <a:rPr lang="en-US" i="1" u="sng" dirty="0">
                <a:solidFill>
                  <a:schemeClr val="accent5">
                    <a:lumMod val="50000"/>
                  </a:schemeClr>
                </a:solidFill>
              </a:rPr>
              <a:t>much smaller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than the rest of the data values.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5197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8382000" cy="197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2"/>
          <p:cNvSpPr txBox="1">
            <a:spLocks/>
          </p:cNvSpPr>
          <p:nvPr/>
        </p:nvSpPr>
        <p:spPr>
          <a:xfrm>
            <a:off x="533400" y="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Outliers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752600" y="4339860"/>
            <a:ext cx="5701708" cy="58477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World Gross (in millions)</a:t>
            </a:r>
          </a:p>
        </p:txBody>
      </p:sp>
      <p:sp>
        <p:nvSpPr>
          <p:cNvPr id="2" name="Oval 1"/>
          <p:cNvSpPr/>
          <p:nvPr/>
        </p:nvSpPr>
        <p:spPr>
          <a:xfrm>
            <a:off x="8305800" y="3810000"/>
            <a:ext cx="4572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77200" y="32398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Harry Potter</a:t>
            </a:r>
          </a:p>
        </p:txBody>
      </p:sp>
      <p:sp>
        <p:nvSpPr>
          <p:cNvPr id="17" name="Oval 16"/>
          <p:cNvSpPr/>
          <p:nvPr/>
        </p:nvSpPr>
        <p:spPr>
          <a:xfrm>
            <a:off x="7162800" y="3810000"/>
            <a:ext cx="4572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00800" y="3276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Transformers</a:t>
            </a:r>
          </a:p>
        </p:txBody>
      </p:sp>
      <p:sp>
        <p:nvSpPr>
          <p:cNvPr id="19" name="Oval 18"/>
          <p:cNvSpPr/>
          <p:nvPr/>
        </p:nvSpPr>
        <p:spPr>
          <a:xfrm>
            <a:off x="6629400" y="3874532"/>
            <a:ext cx="4572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57800" y="348628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Pirates of the Caribbean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9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7" grpId="0" animBg="1"/>
      <p:bldP spid="18" grpId="0"/>
      <p:bldP spid="19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13484726"/>
              </p:ext>
            </p:extLst>
          </p:nvPr>
        </p:nvGraphicFramePr>
        <p:xfrm>
          <a:off x="762000" y="1600200"/>
          <a:ext cx="7315200" cy="3962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8000000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Mean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4.2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Mean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1600003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Median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Median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90628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76400"/>
            <a:ext cx="6629400" cy="17594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statistic is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resistant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 it is relatively unaffected by extreme values.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" y="3581400"/>
            <a:ext cx="8534400" cy="7620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median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is resistant while the </a:t>
            </a:r>
            <a:r>
              <a:rPr lang="en-US" sz="3200" b="1" dirty="0">
                <a:solidFill>
                  <a:srgbClr val="C00000"/>
                </a:solidFill>
              </a:rPr>
              <a:t>mean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is not.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63269"/>
              </p:ext>
            </p:extLst>
          </p:nvPr>
        </p:nvGraphicFramePr>
        <p:xfrm>
          <a:off x="0" y="4265146"/>
          <a:ext cx="9128760" cy="2592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4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0"/>
                        </a:spcBef>
                        <a:spcAft>
                          <a:spcPts val="1800"/>
                        </a:spcAft>
                        <a:buClr>
                          <a:schemeClr val="accent2"/>
                        </a:buClr>
                        <a:buSzPct val="60000"/>
                        <a:buFont typeface="Wingdings"/>
                        <a:buNone/>
                      </a:pPr>
                      <a:endParaRPr kumimoji="0" lang="en-US" sz="32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0"/>
                        </a:spcBef>
                        <a:spcAft>
                          <a:spcPts val="1800"/>
                        </a:spcAft>
                        <a:buClr>
                          <a:schemeClr val="accent2"/>
                        </a:buClr>
                        <a:buSzPct val="60000"/>
                        <a:buFont typeface="Wingdings"/>
                        <a:buNone/>
                      </a:pPr>
                      <a:r>
                        <a:rPr kumimoji="0" lang="en-US" sz="32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0"/>
                        </a:spcBef>
                        <a:spcAft>
                          <a:spcPts val="1800"/>
                        </a:spcAft>
                        <a:buClr>
                          <a:schemeClr val="accent2"/>
                        </a:buClr>
                        <a:buSzPct val="60000"/>
                        <a:buFont typeface="Wingdings"/>
                        <a:buNone/>
                      </a:pPr>
                      <a:r>
                        <a:rPr kumimoji="0" lang="en-US" sz="32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867"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0"/>
                        </a:spcBef>
                        <a:spcAft>
                          <a:spcPts val="1800"/>
                        </a:spcAft>
                        <a:buClr>
                          <a:schemeClr val="accent2"/>
                        </a:buClr>
                        <a:buSzPct val="60000"/>
                        <a:buFont typeface="Wingdings"/>
                        <a:buNone/>
                      </a:pPr>
                      <a:r>
                        <a:rPr kumimoji="0" lang="en-US" sz="32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With Harry Potter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0"/>
                        </a:spcBef>
                        <a:spcAft>
                          <a:spcPts val="1800"/>
                        </a:spcAft>
                        <a:buClr>
                          <a:schemeClr val="accent2"/>
                        </a:buClr>
                        <a:buSzPct val="60000"/>
                        <a:buFont typeface="Wingdings"/>
                        <a:buNone/>
                      </a:pPr>
                      <a:r>
                        <a:rPr kumimoji="0" lang="en-US" sz="32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$150,742,300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0"/>
                        </a:spcBef>
                        <a:spcAft>
                          <a:spcPts val="1800"/>
                        </a:spcAft>
                        <a:buClr>
                          <a:schemeClr val="accent2"/>
                        </a:buClr>
                        <a:buSzPct val="60000"/>
                        <a:buFont typeface="Wingdings"/>
                        <a:buNone/>
                      </a:pPr>
                      <a:r>
                        <a:rPr kumimoji="0" lang="en-US" sz="32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$76,658,500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867"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0"/>
                        </a:spcBef>
                        <a:spcAft>
                          <a:spcPts val="1800"/>
                        </a:spcAft>
                        <a:buClr>
                          <a:schemeClr val="accent2"/>
                        </a:buClr>
                        <a:buSzPct val="60000"/>
                        <a:buFont typeface="Wingdings"/>
                        <a:buNone/>
                      </a:pPr>
                      <a:r>
                        <a:rPr kumimoji="0" lang="en-US" sz="32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Without Harry Potter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0"/>
                        </a:spcBef>
                        <a:spcAft>
                          <a:spcPts val="1800"/>
                        </a:spcAft>
                        <a:buClr>
                          <a:schemeClr val="accent2"/>
                        </a:buClr>
                        <a:buSzPct val="60000"/>
                        <a:buFont typeface="Wingdings"/>
                        <a:buNone/>
                      </a:pPr>
                      <a:r>
                        <a:rPr kumimoji="0" lang="en-US" sz="32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$141,889,900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0"/>
                        </a:spcBef>
                        <a:spcAft>
                          <a:spcPts val="1800"/>
                        </a:spcAft>
                        <a:buClr>
                          <a:schemeClr val="accent2"/>
                        </a:buClr>
                        <a:buSzPct val="60000"/>
                        <a:buFont typeface="Wingdings"/>
                        <a:buNone/>
                      </a:pPr>
                      <a:r>
                        <a:rPr kumimoji="0" lang="en-US" sz="32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$75,009,000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9980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Outliers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marL="0" indent="-514350">
              <a:spcBef>
                <a:spcPts val="1200"/>
              </a:spcBef>
            </a:pPr>
            <a:r>
              <a:rPr lang="en-US" dirty="0"/>
              <a:t>When using statistics that are not resistant to outliers, stop and think about whether the outlier is a mistake</a:t>
            </a:r>
          </a:p>
          <a:p>
            <a:pPr marL="0" indent="-514350">
              <a:spcBef>
                <a:spcPts val="1200"/>
              </a:spcBef>
            </a:pPr>
            <a:r>
              <a:rPr lang="en-US" dirty="0"/>
              <a:t>If not, you have to decide whether the outlier is part of your population of interest or not</a:t>
            </a:r>
          </a:p>
          <a:p>
            <a:pPr marL="0" indent="-514350">
              <a:spcBef>
                <a:spcPts val="1200"/>
              </a:spcBef>
            </a:pPr>
            <a:r>
              <a:rPr lang="en-US" dirty="0"/>
              <a:t>Usually, for outliers that are not a mistake, it’s best to run the analysis twice, once with the outlier(s) and once without, to see how much the outlier(s) are affecting the results</a:t>
            </a: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929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Normal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" y="1524000"/>
            <a:ext cx="9113520" cy="5334000"/>
          </a:xfrm>
        </p:spPr>
        <p:txBody>
          <a:bodyPr/>
          <a:lstStyle/>
          <a:p>
            <a:r>
              <a:rPr lang="en-US" dirty="0"/>
              <a:t>It is commonly believed that “normal” human body temperature is 98.6°F (or 37°C). In fact, “normal” temperature can vary from person to person, and for a given person it can vary over the course of a day. </a:t>
            </a:r>
          </a:p>
          <a:p>
            <a:r>
              <a:rPr lang="en-US" dirty="0"/>
              <a:t>The table on the next slide gives a set of temperature readings of a healthy woman taken over a two-day period. </a:t>
            </a:r>
          </a:p>
          <a:p>
            <a:r>
              <a:rPr lang="en-US" dirty="0"/>
              <a:t>(cont’d…)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855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Normal Body Temperature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23277141"/>
              </p:ext>
            </p:extLst>
          </p:nvPr>
        </p:nvGraphicFramePr>
        <p:xfrm>
          <a:off x="612775" y="1600200"/>
          <a:ext cx="81534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97.2</a:t>
                      </a:r>
                    </a:p>
                  </a:txBody>
                  <a:tcPr marL="81534" marR="815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97.6</a:t>
                      </a:r>
                    </a:p>
                  </a:txBody>
                  <a:tcPr marL="81534" marR="815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98.4</a:t>
                      </a:r>
                    </a:p>
                  </a:txBody>
                  <a:tcPr marL="81534" marR="815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98.5</a:t>
                      </a:r>
                    </a:p>
                  </a:txBody>
                  <a:tcPr marL="81534" marR="815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98.3</a:t>
                      </a:r>
                    </a:p>
                  </a:txBody>
                  <a:tcPr marL="81534" marR="815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97.7</a:t>
                      </a:r>
                    </a:p>
                  </a:txBody>
                  <a:tcPr marL="81534" marR="815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97.3</a:t>
                      </a:r>
                    </a:p>
                  </a:txBody>
                  <a:tcPr marL="81534" marR="815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97.7</a:t>
                      </a:r>
                    </a:p>
                  </a:txBody>
                  <a:tcPr marL="81534" marR="815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98.5</a:t>
                      </a:r>
                    </a:p>
                  </a:txBody>
                  <a:tcPr marL="81534" marR="815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98.5</a:t>
                      </a:r>
                    </a:p>
                  </a:txBody>
                  <a:tcPr marL="81534" marR="815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98.4</a:t>
                      </a:r>
                    </a:p>
                  </a:txBody>
                  <a:tcPr marL="81534" marR="815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97.9</a:t>
                      </a:r>
                    </a:p>
                  </a:txBody>
                  <a:tcPr marL="81534" marR="8153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895598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R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Make a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dotplot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of the data.</a:t>
            </a:r>
          </a:p>
          <a:p>
            <a:pPr marL="514350" indent="-514350">
              <a:buAutoNum type="alphaLcParenR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Compute the mean of the data and locate it on the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dotplot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as the balance point.</a:t>
            </a:r>
          </a:p>
          <a:p>
            <a:pPr marL="514350" indent="-514350">
              <a:buAutoNum type="alphaLcParenR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Compute the median of the data and locate it on the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dotplot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as the midway point.</a:t>
            </a:r>
          </a:p>
          <a:p>
            <a:pPr marL="514350" indent="-514350">
              <a:buAutoNum type="alphaLcParenR"/>
            </a:pP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hlinkClick r:id="rId4"/>
              </a:rPr>
              <a:t>http://lock5stat.com/statkey/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481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042" y="1527772"/>
            <a:ext cx="9156041" cy="5330228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Visualizing one quantitative variable:</a:t>
            </a:r>
          </a:p>
          <a:p>
            <a:pPr lvl="1">
              <a:spcAft>
                <a:spcPts val="0"/>
              </a:spcAft>
            </a:pPr>
            <a:r>
              <a:rPr lang="en-US" dirty="0" err="1"/>
              <a:t>Dotplot</a:t>
            </a:r>
            <a:endParaRPr lang="en-US" dirty="0"/>
          </a:p>
          <a:p>
            <a:pPr lvl="1"/>
            <a:r>
              <a:rPr lang="en-US" dirty="0"/>
              <a:t>Histogram</a:t>
            </a:r>
          </a:p>
          <a:p>
            <a:pPr>
              <a:spcAft>
                <a:spcPts val="0"/>
              </a:spcAft>
            </a:pPr>
            <a:r>
              <a:rPr lang="en-US" dirty="0"/>
              <a:t>Shape:</a:t>
            </a:r>
          </a:p>
          <a:p>
            <a:pPr lvl="1">
              <a:spcAft>
                <a:spcPts val="0"/>
              </a:spcAft>
            </a:pPr>
            <a:r>
              <a:rPr lang="en-US" dirty="0"/>
              <a:t>Symmetric</a:t>
            </a:r>
          </a:p>
          <a:p>
            <a:pPr lvl="1"/>
            <a:r>
              <a:rPr lang="en-US" dirty="0"/>
              <a:t>Skewed</a:t>
            </a:r>
          </a:p>
          <a:p>
            <a:pPr>
              <a:spcAft>
                <a:spcPts val="0"/>
              </a:spcAft>
            </a:pPr>
            <a:r>
              <a:rPr lang="en-US" dirty="0"/>
              <a:t>Measures of center:</a:t>
            </a:r>
          </a:p>
          <a:p>
            <a:pPr lvl="1">
              <a:spcAft>
                <a:spcPts val="0"/>
              </a:spcAft>
            </a:pPr>
            <a:r>
              <a:rPr lang="en-US" dirty="0"/>
              <a:t>Mean (not resistant to outliers)</a:t>
            </a:r>
          </a:p>
          <a:p>
            <a:pPr lvl="1"/>
            <a:r>
              <a:rPr lang="en-US" dirty="0"/>
              <a:t>Median (resistant to outliers)</a:t>
            </a:r>
          </a:p>
        </p:txBody>
      </p:sp>
    </p:spTree>
    <p:extLst>
      <p:ext uri="{BB962C8B-B14F-4D97-AF65-F5344CB8AC3E}">
        <p14:creationId xmlns:p14="http://schemas.microsoft.com/office/powerpoint/2010/main" val="69736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</a:t>
            </a:r>
            <a:r>
              <a:rPr lang="en-US" dirty="0"/>
              <a:t>Quantitative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/>
              <a:t>Variable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-5143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need summary statistics and visualizations that show the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center</a:t>
            </a:r>
            <a:r>
              <a:rPr lang="en-US" dirty="0"/>
              <a:t>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spread</a:t>
            </a:r>
            <a:r>
              <a:rPr lang="en-US" dirty="0"/>
              <a:t>, and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shape</a:t>
            </a:r>
            <a:r>
              <a:rPr lang="en-US" dirty="0"/>
              <a:t> of the quantitative data.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212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534400" cy="1143000"/>
          </a:xfrm>
        </p:spPr>
        <p:txBody>
          <a:bodyPr anchor="ctr">
            <a:normAutofit/>
          </a:bodyPr>
          <a:lstStyle/>
          <a:p>
            <a:r>
              <a:rPr lang="en-US" b="1" dirty="0" err="1"/>
              <a:t>Dotplot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524000"/>
            <a:ext cx="8763000" cy="1905000"/>
          </a:xfrm>
        </p:spPr>
        <p:txBody>
          <a:bodyPr>
            <a:normAutofit/>
          </a:bodyPr>
          <a:lstStyle/>
          <a:p>
            <a:pPr marL="0" indent="-5143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 a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dotplot</a:t>
            </a:r>
            <a:r>
              <a:rPr lang="en-US" dirty="0"/>
              <a:t>, each case is represented by a dot and dots are stacked.  </a:t>
            </a:r>
          </a:p>
          <a:p>
            <a:pPr marL="0" indent="-51435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Easy way to see each case</a:t>
            </a:r>
          </a:p>
          <a:p>
            <a:pPr marL="0" indent="-514350">
              <a:spcBef>
                <a:spcPts val="0"/>
              </a:spcBef>
              <a:buNone/>
            </a:pPr>
            <a:endParaRPr lang="en-US" sz="3600" dirty="0"/>
          </a:p>
          <a:p>
            <a:pPr marL="0" indent="-514350">
              <a:spcBef>
                <a:spcPts val="0"/>
              </a:spcBef>
            </a:pPr>
            <a:endParaRPr lang="en-US" dirty="0"/>
          </a:p>
          <a:p>
            <a:pPr marL="0" indent="-514350">
              <a:spcBef>
                <a:spcPts val="0"/>
              </a:spcBef>
            </a:pPr>
            <a:endParaRPr lang="en-US" dirty="0"/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9144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522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Histogram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0"/>
            <a:ext cx="8915400" cy="5181600"/>
          </a:xfrm>
        </p:spPr>
        <p:txBody>
          <a:bodyPr>
            <a:normAutofit/>
          </a:bodyPr>
          <a:lstStyle/>
          <a:p>
            <a:pPr marL="0" indent="-514350">
              <a:spcBef>
                <a:spcPts val="0"/>
              </a:spcBef>
            </a:pPr>
            <a:r>
              <a:rPr lang="en-US" dirty="0"/>
              <a:t>The height of the each bar corresponds to the number of cases within that range of the variable</a:t>
            </a: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3036"/>
            <a:ext cx="6858000" cy="399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828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Answers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0" y="3733800"/>
            <a:ext cx="4295775" cy="3124200"/>
          </a:xfrm>
        </p:spPr>
        <p:txBody>
          <a:bodyPr>
            <a:noAutofit/>
          </a:bodyPr>
          <a:lstStyle/>
          <a:p>
            <a:pPr marL="91440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Histogram</a:t>
            </a:r>
          </a:p>
          <a:p>
            <a:pPr marL="91440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Bar chart</a:t>
            </a:r>
          </a:p>
          <a:p>
            <a:pPr marL="91440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Other</a:t>
            </a:r>
          </a:p>
          <a:p>
            <a:pPr marL="91440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I have no idea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PQuestion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990600"/>
          </a:xfrm>
        </p:spPr>
        <p:txBody>
          <a:bodyPr anchor="ctr">
            <a:normAutofit fontScale="90000"/>
          </a:bodyPr>
          <a:lstStyle/>
          <a:p>
            <a:pPr marL="0" indent="-514350">
              <a:spcBef>
                <a:spcPts val="0"/>
              </a:spcBef>
            </a:pP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This is a 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85800"/>
            <a:ext cx="532658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723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Answers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0" y="3962400"/>
            <a:ext cx="3717925" cy="2857500"/>
          </a:xfrm>
        </p:spPr>
        <p:txBody>
          <a:bodyPr>
            <a:noAutofit/>
          </a:bodyPr>
          <a:lstStyle/>
          <a:p>
            <a:pPr marL="91440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Histogram</a:t>
            </a:r>
          </a:p>
          <a:p>
            <a:pPr marL="91440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Bar chart</a:t>
            </a:r>
          </a:p>
          <a:p>
            <a:pPr marL="91440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Other</a:t>
            </a:r>
          </a:p>
          <a:p>
            <a:pPr marL="91440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I have no idea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TPQuestion"/>
          <p:cNvSpPr>
            <a:spLocks noGrp="1"/>
          </p:cNvSpPr>
          <p:nvPr>
            <p:ph type="title" idx="4294967295"/>
          </p:nvPr>
        </p:nvSpPr>
        <p:spPr>
          <a:xfrm>
            <a:off x="-16412" y="93785"/>
            <a:ext cx="8153400" cy="990600"/>
          </a:xfrm>
        </p:spPr>
        <p:txBody>
          <a:bodyPr anchor="ctr">
            <a:normAutofit fontScale="90000"/>
          </a:bodyPr>
          <a:lstStyle/>
          <a:p>
            <a:pPr marL="400050" indent="0">
              <a:lnSpc>
                <a:spcPct val="90000"/>
              </a:lnSpc>
              <a:spcBef>
                <a:spcPts val="0"/>
              </a:spcBef>
            </a:pP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This is a 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04800"/>
            <a:ext cx="8021782" cy="2846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990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Histogram vs. Bar Chart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85000" lnSpcReduction="20000"/>
          </a:bodyPr>
          <a:lstStyle/>
          <a:p>
            <a:pPr marL="0" indent="-5143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500" dirty="0"/>
              <a:t>A bar chart is for categorical data, and the x-axis has no numeric scale</a:t>
            </a:r>
          </a:p>
          <a:p>
            <a:pPr marL="0" indent="-5143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500" dirty="0"/>
              <a:t>A histogram is for quantitative data, and the x-axis is numeric</a:t>
            </a:r>
          </a:p>
          <a:p>
            <a:pPr marL="0" indent="-5143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500" dirty="0"/>
              <a:t>For a categorical variable, the number of bars equals the number of categories, and the number in each category is fixed</a:t>
            </a:r>
          </a:p>
          <a:p>
            <a:pPr marL="0" indent="-5143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500" dirty="0"/>
              <a:t>For a quantitative variable, the number of bars in a histogram is </a:t>
            </a:r>
            <a:r>
              <a:rPr lang="en-US" sz="3500" dirty="0">
                <a:hlinkClick r:id="rId4"/>
              </a:rPr>
              <a:t>up to you</a:t>
            </a:r>
            <a:r>
              <a:rPr lang="en-US" sz="3500" dirty="0"/>
              <a:t> (or your software), and the appearance can differ with different number of bars</a:t>
            </a: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873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00200"/>
            <a:ext cx="892458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Shape</a:t>
            </a:r>
          </a:p>
        </p:txBody>
      </p:sp>
      <p:sp>
        <p:nvSpPr>
          <p:cNvPr id="7" name="Up Arrow Callout 6"/>
          <p:cNvSpPr/>
          <p:nvPr/>
        </p:nvSpPr>
        <p:spPr>
          <a:xfrm>
            <a:off x="457200" y="5029200"/>
            <a:ext cx="2667000" cy="83820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Symmetric</a:t>
            </a:r>
          </a:p>
        </p:txBody>
      </p:sp>
      <p:sp>
        <p:nvSpPr>
          <p:cNvPr id="8" name="Up Arrow Callout 7"/>
          <p:cNvSpPr/>
          <p:nvPr/>
        </p:nvSpPr>
        <p:spPr>
          <a:xfrm>
            <a:off x="6400800" y="5029200"/>
            <a:ext cx="2667000" cy="83820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Left-Skewed</a:t>
            </a:r>
          </a:p>
        </p:txBody>
      </p:sp>
      <p:sp>
        <p:nvSpPr>
          <p:cNvPr id="9" name="Up Arrow Callout 8"/>
          <p:cNvSpPr/>
          <p:nvPr/>
        </p:nvSpPr>
        <p:spPr>
          <a:xfrm>
            <a:off x="3429000" y="5029200"/>
            <a:ext cx="2667000" cy="83820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Right-Skewed</a:t>
            </a:r>
          </a:p>
        </p:txBody>
      </p:sp>
      <p:sp>
        <p:nvSpPr>
          <p:cNvPr id="11" name="Down Arrow Callout 10"/>
          <p:cNvSpPr/>
          <p:nvPr/>
        </p:nvSpPr>
        <p:spPr>
          <a:xfrm>
            <a:off x="4800600" y="2667000"/>
            <a:ext cx="914400" cy="1295400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Long right tail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734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POLLINGCYCLE" val="2"/>
  <p:tag name="INCLUDENONRESPONDERS" val="False"/>
  <p:tag name="CORRECTPOINTVALUE" val="100"/>
  <p:tag name="ZEROBASED" val="False"/>
  <p:tag name="FIBDISPLAYRESULTS" val="True"/>
  <p:tag name="PRRESPONSE1" val="10"/>
  <p:tag name="PRRESPONSE5" val="6"/>
  <p:tag name="PRRESPONSE9" val="2"/>
  <p:tag name="USESECONDARYMONITOR" val="Tru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GRIDFONTSIZE" val="12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False"/>
  <p:tag name="PRRESPONSE4" val="7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True"/>
  <p:tag name="BACKUPMAINTENANCE" val="7"/>
  <p:tag name="BUBBLEVALUEFORMAT" val="0.0"/>
  <p:tag name="CHARTCOLORS" val="0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0"/>
  <p:tag name="RACEANIMATIONSPEED" val="3"/>
  <p:tag name="NUMRESPONSES" val="1"/>
  <p:tag name="CUSTOMCELLBACKCOLOR4" val="-8355712"/>
  <p:tag name="PRRESPONSE7" val="4"/>
  <p:tag name="FIBINCLUDEOTHER" val="True"/>
  <p:tag name="DELIMITERS" val="3.1"/>
  <p:tag name="TPSTANDARDS" val=""/>
  <p:tag name="TASKPANEKEY" val="c125cd9c-5b16-4258-9672-5336d63a62b9"/>
  <p:tag name="EXPANDSHOWBAR" val="False"/>
  <p:tag name="TPPRESENTATIONGUID" val="86e6a82d-388c-40d6-90e3-7a7cdda86ca6"/>
  <p:tag name="WASPOLLED" val="F33EA392D528412781A350DBC47BF9C9"/>
  <p:tag name="TPVERSION" val="6"/>
  <p:tag name="TPFULLVERSION" val="7.4.0.111"/>
  <p:tag name="PPTVERSION" val="14"/>
  <p:tag name="TPOS" val="2"/>
  <p:tag name="TPLASTSAVEVERSION" val="6.2 P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TEXTLENGTH" val="40"/>
  <p:tag name="FONTSIZE" val="32"/>
  <p:tag name="BULLETTYPE" val="ppBulletArabicPeriod"/>
  <p:tag name="ANSWERTEXT" val="Histogram&#10;Bar chart&#10;Other&#10;I have no idea"/>
  <p:tag name="OLDNUMANSWERS" val="4"/>
  <p:tag name="ZEROBASED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SLIDEGUID" val="C3858C6B547845E98CDB9C3D7983F092"/>
  <p:tag name="SLIDEID" val="C3858C6B547845E98CDB9C3D7983F092"/>
  <p:tag name="SLIDEORDER" val="1"/>
  <p:tag name="SLIDETYPE" val="Q"/>
  <p:tag name="DEMOGRAPHIC" val="False"/>
  <p:tag name="SPEEDSCORING" val="False"/>
  <p:tag name="CORRECTPOINTVALUE" val="100"/>
  <p:tag name="INCORRECTPOINTVALUE" val="0"/>
  <p:tag name="ZEROBASED" val="False"/>
  <p:tag name="QUESTIONALIAS" val="A distribution is left-skewed.  Which measure of center would you expect to be higher?"/>
  <p:tag name="VALUEFORMAT" val="0%"/>
  <p:tag name="ANSWERSALIAS" val=" Mean|smicln| Median"/>
  <p:tag name="DELIMITERS" val="3.1"/>
  <p:tag name="TOTALRESPONSES" val="0"/>
  <p:tag name="RESPONSESGATHERED" val="False"/>
  <p:tag name="ANONYMOUSTEMP" val="False"/>
  <p:tag name="VALUES" val="Incorrect|smicln|Correct"/>
  <p:tag name="TYPE" val="MultiChoiceSlide"/>
  <p:tag name="TPQUESTIONXML" val="﻿&lt;?xml version=&quot;1.0&quot; encoding=&quot;utf-8&quot;?&gt;&#10;&lt;questionlist&gt;&#10;    &lt;properties&gt;&#10;        &lt;guid&gt;4836A49493534718B04E64E8C2ACF95C&lt;/guid&gt;&#10;        &lt;description /&gt;&#10;        &lt;date&gt;5/31/2017 11:37:36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EA58AC67C2E488DB000CA81A6952C48&lt;/guid&gt;&#10;            &lt;repollguid&gt;7E91FE5924EE4D6496BD96DC9F33296C&lt;/repollguid&gt;&#10;            &lt;sourceid&gt;47B1512C8D4748DEB1F8C34B5FC108D1&lt;/sourceid&gt;&#10;            &lt;questiontext&gt;A distribution is left-skewed.  Which measure of center would you expect to be higher?&lt;/questiontext&gt;&#10;            &lt;showresults&gt;True&lt;/showresults&gt;&#10;            &lt;responsegrid&gt;0&lt;/responsegrid&gt;&#10;            &lt;countdowntimer&gt;False&lt;/countdowntimer&gt;&#10;            &lt;correctvalue&gt;100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2181F42EEB924DB099B8F1819890CD4E&lt;/guid&gt;&#10;                    &lt;answertext&gt; Mean &lt;/answertext&gt;&#10;                    &lt;valuetype&gt;-1&lt;/valuetype&gt;&#10;                &lt;/answer&gt;&#10;                &lt;answer&gt;&#10;                    &lt;guid&gt;A1BD6B1681844335B2A54F8F8F9D8559&lt;/guid&gt;&#10;                    &lt;answertext&gt; Median&lt;/answertext&gt;&#10;                    &lt;valuetype&gt;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2"/>
  <p:tag name="TEXTLENGTH" val="13"/>
  <p:tag name="FONTSIZE" val="29"/>
  <p:tag name="BULLETTYPE" val="ppBulletArabicPeriod"/>
  <p:tag name="ANSWERTEXT" val=" Mean&#10; Median"/>
  <p:tag name="ZEROBAS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D26E13692FFB4B7FADA34BAEE17DEC4A&lt;/guid&gt;&#10;        &lt;description /&gt;&#10;        &lt;date&gt;5/31/2017 11:38:09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9B76C8715974B0C9B5069EE3E0BCF65&lt;/guid&gt;&#10;            &lt;repollguid&gt;0DF95E4FF9F545DB8EA1DF37225C727F&lt;/repollguid&gt;&#10;            &lt;sourceid&gt;F909C15EB52C4FE5BD4CFFC3FAE7D974&lt;/sourceid&gt;&#10;            &lt;questiontext&gt;The distribution of 2010-11 NHL Salaries is shown, in millions of dollars.   The distribution is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97DA926C23C840DF992D976DA4889CFA&lt;/guid&gt;&#10;                    &lt;answertext&gt;Symmetric&lt;/answertext&gt;&#10;                    &lt;valuetype&gt;0&lt;/valuetype&gt;&#10;                &lt;/answer&gt;&#10;                &lt;answer&gt;&#10;                    &lt;guid&gt;40A0C6EB47954B3DAC81FB7AFC40A3E8&lt;/guid&gt;&#10;                    &lt;answertext&gt;Skewed right&lt;/answertext&gt;&#10;                    &lt;valuetype&gt;0&lt;/valuetype&gt;&#10;                &lt;/answer&gt;&#10;                &lt;answer&gt;&#10;                    &lt;guid&gt;CF6C7B87A3FF43ED841B40579B1FC48F&lt;/guid&gt;&#10;                    &lt;answertext&gt;Skewed left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86D325F7838F43A186CBD2A89D4BD9F0&lt;/guid&gt;&#10;        &lt;description /&gt;&#10;        &lt;date&gt;5/31/2017 11:38:53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C20C6785B024671BB9CB88788CA85CD&lt;/guid&gt;&#10;            &lt;repollguid&gt;3809EBAA1E5E418E8717E7C3675BABD6&lt;/repollguid&gt;&#10;            &lt;sourceid&gt;FD4E5338C6E048DCAB1F87C31E09BBDC&lt;/sourceid&gt;&#10;            &lt;questiontext&gt;The distribution of 2010-11 NHL Salaries is shown. Which is larger, the mean or the median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F611C2E97163475A97EA19AD765F550A&lt;/guid&gt;&#10;                    &lt;answertext&gt;The mean&lt;/answertext&gt;&#10;                    &lt;valuetype&gt;0&lt;/valuetype&gt;&#10;                &lt;/answer&gt;&#10;                &lt;answer&gt;&#10;                    &lt;guid&gt;131C92D488F24F11B696E48470FBE122&lt;/guid&gt;&#10;                    &lt;answertext&gt;The median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8D5BCC768E264D28BC902F68F1CA0CF1&lt;/guid&gt;&#10;        &lt;description /&gt;&#10;        &lt;date&gt;5/31/2017 11:39:30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EE6A38B31D694B37BE2E8133D3B8234D&lt;/guid&gt;&#10;            &lt;repollguid&gt;41466A39CBEE4276BEE38CA08205AA88&lt;/repollguid&gt;&#10;            &lt;sourceid&gt;EED7BBD59F8E43969E64BEFE255492B0&lt;/sourceid&gt;&#10;            &lt;questiontext&gt;The mean is approximately (in millions of dollars)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7757CD24475C4F2AB1B003FA5DD8F755&lt;/guid&gt;&#10;                    &lt;answertext&gt;0.46 &lt;/answertext&gt;&#10;                    &lt;valuetype&gt;0&lt;/valuetype&gt;&#10;                &lt;/answer&gt;&#10;                &lt;answer&gt;&#10;                    &lt;guid&gt;384116C924CC4F82B0F6721A135C9C4C&lt;/guid&gt;&#10;                    &lt;answertext&gt;1.25 &lt;/answertext&gt;&#10;                    &lt;valuetype&gt;0&lt;/valuetype&gt;&#10;                &lt;/answer&gt;&#10;                &lt;answer&gt;&#10;                    &lt;guid&gt;4BA4EC6F1CF74072B67130AE16E04E70&lt;/guid&gt;&#10;                    &lt;answertext&gt;2.21 &lt;/answertext&gt;&#10;                    &lt;valuetype&gt;0&lt;/valuetype&gt;&#10;                &lt;/answer&gt;&#10;                &lt;answer&gt;&#10;                    &lt;guid&gt;56A9CD3C4ABF41E6A6FA504D62400426&lt;/guid&gt;&#10;                    &lt;answertext&gt;4.35 &lt;/answertext&gt;&#10;                    &lt;valuetype&gt;0&lt;/valuetype&gt;&#10;                &lt;/answer&gt;&#10;                &lt;answer&gt;&#10;                    &lt;guid&gt;F03F4527EE694F299631CFB8C651C6B0&lt;/guid&gt;&#10;                    &lt;answertext&gt;5.0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2DB0A6BEAD0940CFA7F3F2BB8165B025&lt;/guid&gt;&#10;        &lt;description /&gt;&#10;        &lt;date&gt;5/31/2017 11:40:19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3A271E2CF46E4ABBA3A6481DC9FE39AE&lt;/guid&gt;&#10;            &lt;repollguid&gt;8D82509A77604059A0FF85DB3AACB0B0&lt;/repollguid&gt;&#10;            &lt;sourceid&gt;B5B16DD539494C59A188DEA1099C3981&lt;/sourceid&gt;&#10;            &lt;questiontext&gt;The median is approximately (in millions of dollars)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EEDBA8BC45B045439CF763AC75E986F0&lt;/guid&gt;&#10;                    &lt;answertext&gt;0.46 &lt;/answertext&gt;&#10;                    &lt;valuetype&gt;0&lt;/valuetype&gt;&#10;                &lt;/answer&gt;&#10;                &lt;answer&gt;&#10;                    &lt;guid&gt;C855B6B476FA45CA83C4DD5E0ED96FE0&lt;/guid&gt;&#10;                    &lt;answertext&gt;1.25 &lt;/answertext&gt;&#10;                    &lt;valuetype&gt;0&lt;/valuetype&gt;&#10;                &lt;/answer&gt;&#10;                &lt;answer&gt;&#10;                    &lt;guid&gt;5FF87604915441DFBE968E510AC8433A&lt;/guid&gt;&#10;                    &lt;answertext&gt;2.21 &lt;/answertext&gt;&#10;                    &lt;valuetype&gt;0&lt;/valuetype&gt;&#10;                &lt;/answer&gt;&#10;                &lt;answer&gt;&#10;                    &lt;guid&gt;20BEC57C31A141DFB9F9829CBDC88BFE&lt;/guid&gt;&#10;                    &lt;answertext&gt;4.35 &lt;/answertext&gt;&#10;                    &lt;valuetype&gt;0&lt;/valuetype&gt;&#10;                &lt;/answer&gt;&#10;                &lt;answer&gt;&#10;                    &lt;guid&gt;8958A884DBDC418AA086541246F5F3C1&lt;/guid&gt;&#10;                    &lt;answertext&gt;5.0&lt;/answertext&gt;&#10;                    &lt;valuetype&gt;0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  <p:tag name="SLIDEGUID" val="5A5D3B51A88042DBA25232D1415FBDF7"/>
  <p:tag name="SLIDEID" val="5A5D3B51A88042DBA25232D1415FBDF7"/>
  <p:tag name="SLIDEORDER" val="1"/>
  <p:tag name="SLIDETYPE" val="Q"/>
  <p:tag name="DEMOGRAPHIC" val="False"/>
  <p:tag name="SPEEDSCORING" val="False"/>
  <p:tag name="CORRECTPOINTVALUE" val="100"/>
  <p:tag name="INCORRECTPOINTVALUE" val="0"/>
  <p:tag name="ZEROBASED" val="False"/>
  <p:tag name="VALUEFORMAT" val="0%"/>
  <p:tag name="ANSWERSALIAS" val="Histogram|smicln|Bar chart|smicln|Other|smicln|I have no idea"/>
  <p:tag name="QUESTIONALIAS" val="         This is a "/>
  <p:tag name="TOTALRESPONSES" val="0"/>
  <p:tag name="RESPONSESGATHERED" val="False"/>
  <p:tag name="ANONYMOUSTEMP" val="False"/>
  <p:tag name="VALUES" val="Correct|smicln|Incorrect|smicln|Incorrect|smicln|Incorrect"/>
  <p:tag name="TYPE" val="MultiChoiceSlide"/>
  <p:tag name="TPQUESTIONXML" val="﻿&lt;?xml version=&quot;1.0&quot; encoding=&quot;utf-8&quot;?&gt;&#10;&lt;questionlist&gt;&#10;    &lt;properties&gt;&#10;        &lt;guid&gt;B5EBAE3371574B26B5DF23C963FB2050&lt;/guid&gt;&#10;        &lt;description /&gt;&#10;        &lt;date&gt;5/31/2017 11:37:35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78E95D4545E84116B009F5F5D1B2438B&lt;/guid&gt;&#10;            &lt;repollguid&gt;876693DB1FB9401EA900112562FAD569&lt;/repollguid&gt;&#10;            &lt;sourceid&gt;AE2DE4871AA74F9990280B3DCCC87079&lt;/sourceid&gt;&#10;            &lt;questiontext&gt;This is a &lt;/questiontext&gt;&#10;            &lt;showresults&gt;True&lt;/showresults&gt;&#10;            &lt;responsegrid&gt;0&lt;/responsegrid&gt;&#10;            &lt;countdowntimer&gt;False&lt;/countdowntimer&gt;&#10;            &lt;correctvalue&gt;100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1BC944F3881F4E11A170961461309E46&lt;/guid&gt;&#10;                    &lt;answertext&gt;Histogram &lt;/answertext&gt;&#10;                    &lt;valuetype&gt;1&lt;/valuetype&gt;&#10;                &lt;/answer&gt;&#10;                &lt;answer&gt;&#10;                    &lt;guid&gt;782405F52C5F415BA1142B233F76BD03&lt;/guid&gt;&#10;                    &lt;answertext&gt;Bar chart &lt;/answertext&gt;&#10;                    &lt;valuetype&gt;-1&lt;/valuetype&gt;&#10;                &lt;/answer&gt;&#10;                &lt;answer&gt;&#10;                    &lt;guid&gt;F8BFC7518AE2467D9BBDB14891DE38E3&lt;/guid&gt;&#10;                    &lt;answertext&gt;Other &lt;/answertext&gt;&#10;                    &lt;valuetype&gt;-1&lt;/valuetype&gt;&#10;                &lt;/answer&gt;&#10;                &lt;answer&gt;&#10;                    &lt;guid&gt;E2A15535BC474FE0A9B97D5D4B645A37&lt;/guid&gt;&#10;                    &lt;answertext&gt;I have no idea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4"/>
  <p:tag name="TEXTLENGTH" val="40"/>
  <p:tag name="FONTSIZE" val="32"/>
  <p:tag name="BULLETTYPE" val="ppBulletArabicPeriod"/>
  <p:tag name="ANSWERTEXT" val="Histogram&#10;Bar chart&#10;Other&#10;I have no idea"/>
  <p:tag name="ZEROBASED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  <p:tag name="SLIDEGUID" val="F49C03BF817C4AAFB44B0028E2EB1F68"/>
  <p:tag name="SLIDEID" val="F49C03BF817C4AAFB44B0028E2EB1F68"/>
  <p:tag name="SLIDEORDER" val="1"/>
  <p:tag name="SLIDETYPE" val="Q"/>
  <p:tag name="DEMOGRAPHIC" val="False"/>
  <p:tag name="SPEEDSCORING" val="False"/>
  <p:tag name="CORRECTPOINTVALUE" val="100"/>
  <p:tag name="INCORRECTPOINTVALUE" val="0"/>
  <p:tag name="ZEROBASED" val="False"/>
  <p:tag name="VALUEFORMAT" val="0%"/>
  <p:tag name="ANSWERSALIAS" val="Histogram|smicln|Bar chart|smicln|Other|smicln|I have no idea"/>
  <p:tag name="QUESTIONALIAS" val="           This is a "/>
  <p:tag name="TOTALRESPONSES" val="0"/>
  <p:tag name="VALUES" val="Incorrect|smicln|Correct|smicln|Incorrect|smicln|Incorrect"/>
  <p:tag name="RESPONSESGATHERED" val="False"/>
  <p:tag name="ANONYMOUSTEMP" val="False"/>
  <p:tag name="TYPE" val="MultiChoiceSlide"/>
  <p:tag name="TPQUESTIONXML" val="﻿&lt;?xml version=&quot;1.0&quot; encoding=&quot;utf-8&quot;?&gt;&#10;&lt;questionlist&gt;&#10;    &lt;properties&gt;&#10;        &lt;guid&gt;5536EB361DCE4E6C855A60BDD0CBE6C7&lt;/guid&gt;&#10;        &lt;description /&gt;&#10;        &lt;date&gt;5/31/2017 11:37:36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F641749AECC4BAFAAC5E14065CA9CAB&lt;/guid&gt;&#10;            &lt;repollguid&gt;60F56E9A5B5C4E36BAD6D682EA66A579&lt;/repollguid&gt;&#10;            &lt;sourceid&gt;DEA3B3F9F59B4999B8A26265AF45D58A&lt;/sourceid&gt;&#10;            &lt;questiontext&gt;This is a &lt;/questiontext&gt;&#10;            &lt;showresults&gt;True&lt;/showresults&gt;&#10;            &lt;responsegrid&gt;0&lt;/responsegrid&gt;&#10;            &lt;countdowntimer&gt;False&lt;/countdowntimer&gt;&#10;            &lt;correctvalue&gt;100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1D45FBD2CB65423E8C18CF53F0C5734F&lt;/guid&gt;&#10;                    &lt;answertext&gt;Histogram &lt;/answertext&gt;&#10;                    &lt;valuetype&gt;-1&lt;/valuetype&gt;&#10;                &lt;/answer&gt;&#10;                &lt;answer&gt;&#10;                    &lt;guid&gt;7CF2A01FCC7948EDBE1E0B0F13C38D94&lt;/guid&gt;&#10;                    &lt;answertext&gt;Bar chart &lt;/answertext&gt;&#10;                    &lt;valuetype&gt;1&lt;/valuetype&gt;&#10;                &lt;/answer&gt;&#10;                &lt;answer&gt;&#10;                    &lt;guid&gt;395670FEDD3C4899BA68E219609651CC&lt;/guid&gt;&#10;                    &lt;answertext&gt;Other &lt;/answertext&gt;&#10;                    &lt;valuetype&gt;-1&lt;/valuetype&gt;&#10;                &lt;/answer&gt;&#10;                &lt;answer&gt;&#10;                    &lt;guid&gt;E1D9DEACE085419F90034550D3917359&lt;/guid&gt;&#10;                    &lt;answertext&gt;I have no idea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  <p:tag name="HASRESULTS" val="False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5553</TotalTime>
  <Words>966</Words>
  <Application>Microsoft Office PowerPoint</Application>
  <PresentationFormat>On-screen Show (4:3)</PresentationFormat>
  <Paragraphs>219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Cambria Math</vt:lpstr>
      <vt:lpstr>Segoe Print</vt:lpstr>
      <vt:lpstr>Tw Cen MT</vt:lpstr>
      <vt:lpstr>Wingdings</vt:lpstr>
      <vt:lpstr>Wingdings 2</vt:lpstr>
      <vt:lpstr>Median</vt:lpstr>
      <vt:lpstr>PowerPoint Presentation</vt:lpstr>
      <vt:lpstr>Hollywood Movies2011</vt:lpstr>
      <vt:lpstr>One Quantitative Variable </vt:lpstr>
      <vt:lpstr>Dotplot</vt:lpstr>
      <vt:lpstr>Histogram</vt:lpstr>
      <vt:lpstr>         This is a </vt:lpstr>
      <vt:lpstr>           This is a </vt:lpstr>
      <vt:lpstr>Histogram vs. Bar Chart</vt:lpstr>
      <vt:lpstr>Shape</vt:lpstr>
      <vt:lpstr>Demonstration: Measures of Center</vt:lpstr>
      <vt:lpstr>Notation</vt:lpstr>
      <vt:lpstr>Mean</vt:lpstr>
      <vt:lpstr>Median</vt:lpstr>
      <vt:lpstr>PowerPoint Presentation</vt:lpstr>
      <vt:lpstr>A distribution is left-skewed.  Which measure of center would you expect to be higher?</vt:lpstr>
      <vt:lpstr>Skewness</vt:lpstr>
      <vt:lpstr>The distribution of 2010-11 NHL Salaries is shown, in millions of dollars.   The distribution is: </vt:lpstr>
      <vt:lpstr>The distribution of 2010-11 NHL Salaries is shown.  Which is larger, the mean or the median?</vt:lpstr>
      <vt:lpstr>The mean is approximately (in millions of dollars)</vt:lpstr>
      <vt:lpstr>The median is approximately (in millions of dollars)</vt:lpstr>
      <vt:lpstr>Outlier</vt:lpstr>
      <vt:lpstr>PowerPoint Presentation</vt:lpstr>
      <vt:lpstr>Resistance</vt:lpstr>
      <vt:lpstr>Resistance</vt:lpstr>
      <vt:lpstr>Outliers</vt:lpstr>
      <vt:lpstr>Example: Normal Body Temperature</vt:lpstr>
      <vt:lpstr>Example: Normal Body Temperature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Leed</dc:creator>
  <cp:lastModifiedBy>Mohammad</cp:lastModifiedBy>
  <cp:revision>88</cp:revision>
  <cp:lastPrinted>2015-06-02T20:32:33Z</cp:lastPrinted>
  <dcterms:created xsi:type="dcterms:W3CDTF">2012-11-28T18:46:12Z</dcterms:created>
  <dcterms:modified xsi:type="dcterms:W3CDTF">2021-09-02T18:51:18Z</dcterms:modified>
</cp:coreProperties>
</file>