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7"/>
  </p:notesMasterIdLst>
  <p:sldIdLst>
    <p:sldId id="516" r:id="rId8"/>
    <p:sldId id="531" r:id="rId9"/>
    <p:sldId id="589" r:id="rId10"/>
    <p:sldId id="590" r:id="rId11"/>
    <p:sldId id="549" r:id="rId12"/>
    <p:sldId id="533" r:id="rId13"/>
    <p:sldId id="599" r:id="rId14"/>
    <p:sldId id="600" r:id="rId15"/>
    <p:sldId id="611" r:id="rId16"/>
    <p:sldId id="602" r:id="rId17"/>
    <p:sldId id="603" r:id="rId18"/>
    <p:sldId id="604" r:id="rId19"/>
    <p:sldId id="605" r:id="rId20"/>
    <p:sldId id="591" r:id="rId21"/>
    <p:sldId id="606" r:id="rId22"/>
    <p:sldId id="607" r:id="rId23"/>
    <p:sldId id="608" r:id="rId24"/>
    <p:sldId id="609" r:id="rId25"/>
    <p:sldId id="610" r:id="rId26"/>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BF"/>
    <a:srgbClr val="931B21"/>
    <a:srgbClr val="C9F2C9"/>
    <a:srgbClr val="00007F"/>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8" autoAdjust="0"/>
    <p:restoredTop sz="90653" autoAdjust="0"/>
  </p:normalViewPr>
  <p:slideViewPr>
    <p:cSldViewPr>
      <p:cViewPr varScale="1">
        <p:scale>
          <a:sx n="85" d="100"/>
          <a:sy n="85" d="100"/>
        </p:scale>
        <p:origin x="1720" y="160"/>
      </p:cViewPr>
      <p:guideLst>
        <p:guide orient="horz" pos="2160"/>
        <p:guide pos="2880"/>
      </p:guideLst>
    </p:cSldViewPr>
  </p:slideViewPr>
  <p:outlineViewPr>
    <p:cViewPr>
      <p:scale>
        <a:sx n="33" d="100"/>
        <a:sy n="33" d="100"/>
      </p:scale>
      <p:origin x="0" y="-193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1/8/23</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71415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6</a:t>
            </a:fld>
            <a:endParaRPr lang="en-US"/>
          </a:p>
        </p:txBody>
      </p:sp>
    </p:spTree>
    <p:extLst>
      <p:ext uri="{BB962C8B-B14F-4D97-AF65-F5344CB8AC3E}">
        <p14:creationId xmlns:p14="http://schemas.microsoft.com/office/powerpoint/2010/main" val="2785589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7</a:t>
            </a:fld>
            <a:endParaRPr lang="en-US"/>
          </a:p>
        </p:txBody>
      </p:sp>
    </p:spTree>
    <p:extLst>
      <p:ext uri="{BB962C8B-B14F-4D97-AF65-F5344CB8AC3E}">
        <p14:creationId xmlns:p14="http://schemas.microsoft.com/office/powerpoint/2010/main" val="196795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9</a:t>
            </a:fld>
            <a:endParaRPr lang="en-US"/>
          </a:p>
        </p:txBody>
      </p:sp>
    </p:spTree>
    <p:extLst>
      <p:ext uri="{BB962C8B-B14F-4D97-AF65-F5344CB8AC3E}">
        <p14:creationId xmlns:p14="http://schemas.microsoft.com/office/powerpoint/2010/main" val="3329372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11</a:t>
            </a:fld>
            <a:endParaRPr lang="en-US"/>
          </a:p>
        </p:txBody>
      </p:sp>
    </p:spTree>
    <p:extLst>
      <p:ext uri="{BB962C8B-B14F-4D97-AF65-F5344CB8AC3E}">
        <p14:creationId xmlns:p14="http://schemas.microsoft.com/office/powerpoint/2010/main" val="3652489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12</a:t>
            </a:fld>
            <a:endParaRPr lang="en-US"/>
          </a:p>
        </p:txBody>
      </p:sp>
    </p:spTree>
    <p:extLst>
      <p:ext uri="{BB962C8B-B14F-4D97-AF65-F5344CB8AC3E}">
        <p14:creationId xmlns:p14="http://schemas.microsoft.com/office/powerpoint/2010/main" val="176213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13</a:t>
            </a:fld>
            <a:endParaRPr lang="en-US"/>
          </a:p>
        </p:txBody>
      </p:sp>
    </p:spTree>
    <p:extLst>
      <p:ext uri="{BB962C8B-B14F-4D97-AF65-F5344CB8AC3E}">
        <p14:creationId xmlns:p14="http://schemas.microsoft.com/office/powerpoint/2010/main" val="4192311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14</a:t>
            </a:fld>
            <a:endParaRPr lang="en-US"/>
          </a:p>
        </p:txBody>
      </p:sp>
    </p:spTree>
    <p:extLst>
      <p:ext uri="{BB962C8B-B14F-4D97-AF65-F5344CB8AC3E}">
        <p14:creationId xmlns:p14="http://schemas.microsoft.com/office/powerpoint/2010/main" val="251252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Plotting y versus x should look like a sine curve… y = 0 when x = 0, y is maximized</a:t>
            </a:r>
            <a:r>
              <a:rPr lang="en-US" baseline="0" dirty="0"/>
              <a:t> when x = 45, </a:t>
            </a:r>
            <a:r>
              <a:rPr lang="en-US" dirty="0"/>
              <a:t>y = 0</a:t>
            </a:r>
            <a:r>
              <a:rPr lang="en-US" baseline="0" dirty="0"/>
              <a:t> when x = 90, y is negative when x is between 90 and 180, y = 0 when x = 180, … (draw this on the board)</a:t>
            </a:r>
          </a:p>
          <a:p>
            <a:pPr marL="171450" indent="-171450">
              <a:buFontTx/>
              <a:buChar char="-"/>
            </a:pPr>
            <a:r>
              <a:rPr lang="en-US" baseline="0" dirty="0"/>
              <a:t>positive and negative associations cancel out, so r = 0</a:t>
            </a:r>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16</a:t>
            </a:fld>
            <a:endParaRPr lang="en-US"/>
          </a:p>
        </p:txBody>
      </p:sp>
    </p:spTree>
    <p:extLst>
      <p:ext uri="{BB962C8B-B14F-4D97-AF65-F5344CB8AC3E}">
        <p14:creationId xmlns:p14="http://schemas.microsoft.com/office/powerpoint/2010/main" val="423142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9" name="TextBox 8">
            <a:extLst>
              <a:ext uri="{FF2B5EF4-FFF2-40B4-BE49-F238E27FC236}">
                <a16:creationId xmlns:a16="http://schemas.microsoft.com/office/drawing/2014/main" id="{49DDD65C-6413-4272-ABDF-9CFFFF91E1AF}"/>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0" name="Slide Number Placeholder 5">
            <a:extLst>
              <a:ext uri="{FF2B5EF4-FFF2-40B4-BE49-F238E27FC236}">
                <a16:creationId xmlns:a16="http://schemas.microsoft.com/office/drawing/2014/main" id="{436D1D20-8F78-4584-A680-A28DF3F42A18}"/>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4" name="TextBox 13">
            <a:extLst>
              <a:ext uri="{FF2B5EF4-FFF2-40B4-BE49-F238E27FC236}">
                <a16:creationId xmlns:a16="http://schemas.microsoft.com/office/drawing/2014/main" id="{83DFF6C6-5875-4D67-95EB-8AC4DC407481}"/>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1"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432560"/>
            <a:ext cx="8534400" cy="481584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7" name="TextBox 6">
            <a:extLst>
              <a:ext uri="{FF2B5EF4-FFF2-40B4-BE49-F238E27FC236}">
                <a16:creationId xmlns:a16="http://schemas.microsoft.com/office/drawing/2014/main" id="{A8F937C3-956F-4CC4-8FC5-323A0AD2DB2A}"/>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a:extLst>
              <a:ext uri="{FF2B5EF4-FFF2-40B4-BE49-F238E27FC236}">
                <a16:creationId xmlns:a16="http://schemas.microsoft.com/office/drawing/2014/main" id="{E0232249-97CD-47EC-98D5-1A338927E228}"/>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9" name="TextBox 8">
            <a:extLst>
              <a:ext uri="{FF2B5EF4-FFF2-40B4-BE49-F238E27FC236}">
                <a16:creationId xmlns:a16="http://schemas.microsoft.com/office/drawing/2014/main" id="{E14305BC-75B7-445F-9EFE-7000A48BA3CD}"/>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7601804" cy="975360"/>
          </a:xfrm>
          <a:prstGeom prst="rect">
            <a:avLst/>
          </a:prstGeom>
        </p:spPr>
        <p:txBody>
          <a:bodyPr>
            <a:normAutofit/>
          </a:bodyPr>
          <a:lstStyle>
            <a:lvl1pPr>
              <a:defRPr sz="4000" b="1"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7" name="Contents">
            <a:extLst>
              <a:ext uri="{FF2B5EF4-FFF2-40B4-BE49-F238E27FC236}">
                <a16:creationId xmlns:a16="http://schemas.microsoft.com/office/drawing/2014/main" id="{58915091-4A42-4875-A059-BBDD6BF07A27}"/>
              </a:ext>
            </a:extLst>
          </p:cNvPr>
          <p:cNvSpPr>
            <a:spLocks noGrp="1"/>
          </p:cNvSpPr>
          <p:nvPr>
            <p:ph sz="quarter" idx="12" hasCustomPrompt="1"/>
          </p:nvPr>
        </p:nvSpPr>
        <p:spPr>
          <a:xfrm>
            <a:off x="304800" y="25908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8" name="Contents">
            <a:extLst>
              <a:ext uri="{FF2B5EF4-FFF2-40B4-BE49-F238E27FC236}">
                <a16:creationId xmlns:a16="http://schemas.microsoft.com/office/drawing/2014/main" id="{DD869B20-6187-44DD-851F-F57626EC470A}"/>
              </a:ext>
            </a:extLst>
          </p:cNvPr>
          <p:cNvSpPr>
            <a:spLocks noGrp="1"/>
          </p:cNvSpPr>
          <p:nvPr>
            <p:ph sz="quarter" idx="13" hasCustomPrompt="1"/>
          </p:nvPr>
        </p:nvSpPr>
        <p:spPr>
          <a:xfrm>
            <a:off x="304800" y="3429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9" name="Contents">
            <a:extLst>
              <a:ext uri="{FF2B5EF4-FFF2-40B4-BE49-F238E27FC236}">
                <a16:creationId xmlns:a16="http://schemas.microsoft.com/office/drawing/2014/main" id="{3CE635A8-496B-4B1E-80AC-81D28A59E921}"/>
              </a:ext>
            </a:extLst>
          </p:cNvPr>
          <p:cNvSpPr>
            <a:spLocks noGrp="1"/>
          </p:cNvSpPr>
          <p:nvPr>
            <p:ph sz="quarter" idx="14" hasCustomPrompt="1"/>
          </p:nvPr>
        </p:nvSpPr>
        <p:spPr>
          <a:xfrm>
            <a:off x="304800" y="4267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0" name="Contents">
            <a:extLst>
              <a:ext uri="{FF2B5EF4-FFF2-40B4-BE49-F238E27FC236}">
                <a16:creationId xmlns:a16="http://schemas.microsoft.com/office/drawing/2014/main" id="{0304BEA9-2F94-4766-820C-5B7D571F8859}"/>
              </a:ext>
            </a:extLst>
          </p:cNvPr>
          <p:cNvSpPr>
            <a:spLocks noGrp="1"/>
          </p:cNvSpPr>
          <p:nvPr>
            <p:ph sz="quarter" idx="15" hasCustomPrompt="1"/>
          </p:nvPr>
        </p:nvSpPr>
        <p:spPr>
          <a:xfrm>
            <a:off x="304800" y="5105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4" name="Contents">
            <a:extLst>
              <a:ext uri="{FF2B5EF4-FFF2-40B4-BE49-F238E27FC236}">
                <a16:creationId xmlns:a16="http://schemas.microsoft.com/office/drawing/2014/main" id="{2D63A0E9-1EC4-4B06-9710-8B8E696F3C43}"/>
              </a:ext>
            </a:extLst>
          </p:cNvPr>
          <p:cNvSpPr>
            <a:spLocks noGrp="1"/>
          </p:cNvSpPr>
          <p:nvPr>
            <p:ph sz="quarter" idx="16" hasCustomPrompt="1"/>
          </p:nvPr>
        </p:nvSpPr>
        <p:spPr>
          <a:xfrm>
            <a:off x="304800" y="5486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5" name="Contents">
            <a:extLst>
              <a:ext uri="{FF2B5EF4-FFF2-40B4-BE49-F238E27FC236}">
                <a16:creationId xmlns:a16="http://schemas.microsoft.com/office/drawing/2014/main" id="{58F0E0E1-4D7E-4510-A7A1-8F8900AF2A41}"/>
              </a:ext>
            </a:extLst>
          </p:cNvPr>
          <p:cNvSpPr>
            <a:spLocks noGrp="1"/>
          </p:cNvSpPr>
          <p:nvPr>
            <p:ph sz="quarter" idx="17" hasCustomPrompt="1"/>
          </p:nvPr>
        </p:nvSpPr>
        <p:spPr>
          <a:xfrm>
            <a:off x="304800" y="5791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7" name="Contents">
            <a:extLst>
              <a:ext uri="{FF2B5EF4-FFF2-40B4-BE49-F238E27FC236}">
                <a16:creationId xmlns:a16="http://schemas.microsoft.com/office/drawing/2014/main" id="{1A2BA70E-A1B5-40D1-808C-ABD9ABA861E6}"/>
              </a:ext>
            </a:extLst>
          </p:cNvPr>
          <p:cNvSpPr>
            <a:spLocks noGrp="1"/>
          </p:cNvSpPr>
          <p:nvPr>
            <p:ph sz="quarter" idx="19" hasCustomPrompt="1"/>
          </p:nvPr>
        </p:nvSpPr>
        <p:spPr>
          <a:xfrm>
            <a:off x="609600" y="6096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6" name="Contents">
            <a:extLst>
              <a:ext uri="{FF2B5EF4-FFF2-40B4-BE49-F238E27FC236}">
                <a16:creationId xmlns:a16="http://schemas.microsoft.com/office/drawing/2014/main" id="{0F83190F-4A7A-4F8A-A4E2-DD1417037E6C}"/>
              </a:ext>
            </a:extLst>
          </p:cNvPr>
          <p:cNvSpPr>
            <a:spLocks noGrp="1"/>
          </p:cNvSpPr>
          <p:nvPr>
            <p:ph sz="quarter" idx="18" hasCustomPrompt="1"/>
          </p:nvPr>
        </p:nvSpPr>
        <p:spPr>
          <a:xfrm>
            <a:off x="457200" y="5943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pic>
        <p:nvPicPr>
          <p:cNvPr id="18" name="Picture 2" descr="http://t3.gstatic.com/images?q=tbn:ANd9GcTYmiLh9B_aVjviHh1xZIewSwIAVBJM6GGUwjQGMknDgt1O3VWWMFpakkXX">
            <a:extLst>
              <a:ext uri="{FF2B5EF4-FFF2-40B4-BE49-F238E27FC236}">
                <a16:creationId xmlns:a16="http://schemas.microsoft.com/office/drawing/2014/main" id="{EB838F5C-40E8-4C96-80FD-F8FF99B1AB6B}"/>
              </a:ext>
            </a:extLst>
          </p:cNvPr>
          <p:cNvPicPr>
            <a:picLocks noChangeAspect="1" noChangeArrowheads="1"/>
          </p:cNvPicPr>
          <p:nvPr userDrawn="1"/>
        </p:nvPicPr>
        <p:blipFill>
          <a:blip r:embed="rId2" cstate="print"/>
          <a:srcRect t="17160" b="8480"/>
          <a:stretch>
            <a:fillRect/>
          </a:stretch>
        </p:blipFill>
        <p:spPr bwMode="auto">
          <a:xfrm>
            <a:off x="0" y="457200"/>
            <a:ext cx="1066800" cy="990600"/>
          </a:xfrm>
          <a:prstGeom prst="rect">
            <a:avLst/>
          </a:prstGeom>
          <a:noFill/>
        </p:spPr>
      </p:pic>
      <p:sp>
        <p:nvSpPr>
          <p:cNvPr id="19" name="TextBox 18">
            <a:extLst>
              <a:ext uri="{FF2B5EF4-FFF2-40B4-BE49-F238E27FC236}">
                <a16:creationId xmlns:a16="http://schemas.microsoft.com/office/drawing/2014/main" id="{BDB1EE7D-2A20-4F28-ACBC-299214241195}"/>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20" name="Slide Number Placeholder 5">
            <a:extLst>
              <a:ext uri="{FF2B5EF4-FFF2-40B4-BE49-F238E27FC236}">
                <a16:creationId xmlns:a16="http://schemas.microsoft.com/office/drawing/2014/main" id="{D7295EDA-9452-4273-8CF9-08877D2CF775}"/>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21" name="TextBox 20">
            <a:extLst>
              <a:ext uri="{FF2B5EF4-FFF2-40B4-BE49-F238E27FC236}">
                <a16:creationId xmlns:a16="http://schemas.microsoft.com/office/drawing/2014/main" id="{C28FF08D-26E0-4D0A-AB43-DC3205F8276E}"/>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Tree>
    <p:extLst>
      <p:ext uri="{BB962C8B-B14F-4D97-AF65-F5344CB8AC3E}">
        <p14:creationId xmlns:p14="http://schemas.microsoft.com/office/powerpoint/2010/main" val="2211656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1"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7DA1D617-0F71-40E9-81F6-01606A3E7BC1}"/>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a:extLst>
              <a:ext uri="{FF2B5EF4-FFF2-40B4-BE49-F238E27FC236}">
                <a16:creationId xmlns:a16="http://schemas.microsoft.com/office/drawing/2014/main" id="{3271C472-96DE-4077-9BAF-30F2628721D7}"/>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9" name="TextBox 8">
            <a:extLst>
              <a:ext uri="{FF2B5EF4-FFF2-40B4-BE49-F238E27FC236}">
                <a16:creationId xmlns:a16="http://schemas.microsoft.com/office/drawing/2014/main" id="{AD5649AA-91C0-498E-AAAB-471F507AFF60}"/>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Tree>
    <p:extLst>
      <p:ext uri="{BB962C8B-B14F-4D97-AF65-F5344CB8AC3E}">
        <p14:creationId xmlns:p14="http://schemas.microsoft.com/office/powerpoint/2010/main" val="944676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plus image, figure title, caption, and source">
    <p:spTree>
      <p:nvGrpSpPr>
        <p:cNvPr id="1" name=""/>
        <p:cNvGrpSpPr/>
        <p:nvPr/>
      </p:nvGrpSpPr>
      <p:grpSpPr>
        <a:xfrm>
          <a:off x="0" y="0"/>
          <a:ext cx="0" cy="0"/>
          <a:chOff x="0" y="0"/>
          <a:chExt cx="0" cy="0"/>
        </a:xfrm>
      </p:grpSpPr>
      <p:sp>
        <p:nvSpPr>
          <p:cNvPr id="6" name="Picture Placeholder 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7" name="Figure title"/>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4" name="Title 3"/>
          <p:cNvSpPr>
            <a:spLocks noGrp="1"/>
          </p:cNvSpPr>
          <p:nvPr>
            <p:ph type="title"/>
          </p:nvPr>
        </p:nvSpPr>
        <p:spPr>
          <a:xfrm>
            <a:off x="281354" y="457200"/>
            <a:ext cx="8534400" cy="1141412"/>
          </a:xfrm>
        </p:spPr>
        <p:txBody>
          <a:bodyPr>
            <a:normAutofit/>
          </a:bodyPr>
          <a:lstStyle>
            <a:lvl1pPr>
              <a:defRPr sz="4000" b="1"/>
            </a:lvl1pPr>
          </a:lstStyle>
          <a:p>
            <a:r>
              <a:rPr lang="en-US" dirty="0"/>
              <a:t>Click to edit Master title style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TextBox 14">
            <a:extLst>
              <a:ext uri="{FF2B5EF4-FFF2-40B4-BE49-F238E27FC236}">
                <a16:creationId xmlns:a16="http://schemas.microsoft.com/office/drawing/2014/main" id="{1C8A7731-A3BF-449C-9A48-E439F72DF230}"/>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6" name="Slide Number Placeholder 5">
            <a:extLst>
              <a:ext uri="{FF2B5EF4-FFF2-40B4-BE49-F238E27FC236}">
                <a16:creationId xmlns:a16="http://schemas.microsoft.com/office/drawing/2014/main" id="{D63AFA8B-4D48-4CA3-963B-FFA4C16C8127}"/>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7" name="TextBox 16">
            <a:extLst>
              <a:ext uri="{FF2B5EF4-FFF2-40B4-BE49-F238E27FC236}">
                <a16:creationId xmlns:a16="http://schemas.microsoft.com/office/drawing/2014/main" id="{00475DEB-5CDC-4E3E-87A7-E4C4EA8DF4F6}"/>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
        <p:nvSpPr>
          <p:cNvPr id="8" name="Content Placeholder 7">
            <a:extLst>
              <a:ext uri="{FF2B5EF4-FFF2-40B4-BE49-F238E27FC236}">
                <a16:creationId xmlns:a16="http://schemas.microsoft.com/office/drawing/2014/main" id="{DB7ED94B-4BA6-4E42-8030-5B46E43719C7}"/>
              </a:ext>
            </a:extLst>
          </p:cNvPr>
          <p:cNvSpPr>
            <a:spLocks noGrp="1"/>
          </p:cNvSpPr>
          <p:nvPr>
            <p:ph sz="quarter" idx="25"/>
          </p:nvPr>
        </p:nvSpPr>
        <p:spPr>
          <a:xfrm>
            <a:off x="5562600" y="6092825"/>
            <a:ext cx="3200400" cy="7651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77037E50-8CDB-4C84-8BDA-0DBA2EBED1FD}"/>
              </a:ext>
            </a:extLst>
          </p:cNvPr>
          <p:cNvSpPr>
            <a:spLocks noGrp="1"/>
          </p:cNvSpPr>
          <p:nvPr>
            <p:ph sz="quarter" idx="26"/>
          </p:nvPr>
        </p:nvSpPr>
        <p:spPr>
          <a:xfrm>
            <a:off x="7848600" y="6248400"/>
            <a:ext cx="1600200" cy="381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53C9ED54-075B-4D43-9845-6E9833F41666}"/>
              </a:ext>
            </a:extLst>
          </p:cNvPr>
          <p:cNvSpPr>
            <a:spLocks noGrp="1"/>
          </p:cNvSpPr>
          <p:nvPr>
            <p:ph sz="quarter" idx="27"/>
          </p:nvPr>
        </p:nvSpPr>
        <p:spPr>
          <a:xfrm>
            <a:off x="8534400" y="6696075"/>
            <a:ext cx="1401763" cy="5429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594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Title plus image, figure title, caption, and source">
    <p:spTree>
      <p:nvGrpSpPr>
        <p:cNvPr id="1" name=""/>
        <p:cNvGrpSpPr/>
        <p:nvPr/>
      </p:nvGrpSpPr>
      <p:grpSpPr>
        <a:xfrm>
          <a:off x="0" y="0"/>
          <a:ext cx="0" cy="0"/>
          <a:chOff x="0" y="0"/>
          <a:chExt cx="0" cy="0"/>
        </a:xfrm>
      </p:grpSpPr>
      <p:sp>
        <p:nvSpPr>
          <p:cNvPr id="6" name="Picture Placeholder 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7" name="Figure title"/>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4" name="Title 3"/>
          <p:cNvSpPr>
            <a:spLocks noGrp="1"/>
          </p:cNvSpPr>
          <p:nvPr>
            <p:ph type="title"/>
          </p:nvPr>
        </p:nvSpPr>
        <p:spPr>
          <a:xfrm>
            <a:off x="1219200" y="457200"/>
            <a:ext cx="7596554" cy="1141412"/>
          </a:xfrm>
        </p:spPr>
        <p:txBody>
          <a:bodyPr>
            <a:normAutofit/>
          </a:bodyPr>
          <a:lstStyle>
            <a:lvl1pPr>
              <a:defRPr sz="4000" b="1"/>
            </a:lvl1pPr>
          </a:lstStyle>
          <a:p>
            <a:r>
              <a:rPr lang="en-US" dirty="0"/>
              <a:t>Click to edit Master title style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TextBox 14">
            <a:extLst>
              <a:ext uri="{FF2B5EF4-FFF2-40B4-BE49-F238E27FC236}">
                <a16:creationId xmlns:a16="http://schemas.microsoft.com/office/drawing/2014/main" id="{1C8A7731-A3BF-449C-9A48-E439F72DF230}"/>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6" name="Slide Number Placeholder 5">
            <a:extLst>
              <a:ext uri="{FF2B5EF4-FFF2-40B4-BE49-F238E27FC236}">
                <a16:creationId xmlns:a16="http://schemas.microsoft.com/office/drawing/2014/main" id="{D63AFA8B-4D48-4CA3-963B-FFA4C16C8127}"/>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7" name="TextBox 16">
            <a:extLst>
              <a:ext uri="{FF2B5EF4-FFF2-40B4-BE49-F238E27FC236}">
                <a16:creationId xmlns:a16="http://schemas.microsoft.com/office/drawing/2014/main" id="{00475DEB-5CDC-4E3E-87A7-E4C4EA8DF4F6}"/>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pic>
        <p:nvPicPr>
          <p:cNvPr id="18" name="Picture 2" descr="http://www.isaac-online.org/cgi-bin/symbol.cgi/committeediscuss">
            <a:extLst>
              <a:ext uri="{FF2B5EF4-FFF2-40B4-BE49-F238E27FC236}">
                <a16:creationId xmlns:a16="http://schemas.microsoft.com/office/drawing/2014/main" id="{4821C695-8BD9-48DD-9D3E-C9B9CD18D516}"/>
              </a:ext>
            </a:extLst>
          </p:cNvPr>
          <p:cNvPicPr>
            <a:picLocks noChangeAspect="1" noChangeArrowheads="1"/>
          </p:cNvPicPr>
          <p:nvPr userDrawn="1"/>
        </p:nvPicPr>
        <p:blipFill>
          <a:blip r:embed="rId2" cstate="print"/>
          <a:srcRect/>
          <a:stretch>
            <a:fillRect/>
          </a:stretch>
        </p:blipFill>
        <p:spPr bwMode="auto">
          <a:xfrm>
            <a:off x="0" y="457200"/>
            <a:ext cx="1117598" cy="609600"/>
          </a:xfrm>
          <a:prstGeom prst="rect">
            <a:avLst/>
          </a:prstGeom>
          <a:noFill/>
        </p:spPr>
      </p:pic>
      <p:sp>
        <p:nvSpPr>
          <p:cNvPr id="8" name="Content Placeholder 7">
            <a:extLst>
              <a:ext uri="{FF2B5EF4-FFF2-40B4-BE49-F238E27FC236}">
                <a16:creationId xmlns:a16="http://schemas.microsoft.com/office/drawing/2014/main" id="{B28E2E89-5763-4629-9F71-FA1C5780F6AF}"/>
              </a:ext>
            </a:extLst>
          </p:cNvPr>
          <p:cNvSpPr>
            <a:spLocks noGrp="1"/>
          </p:cNvSpPr>
          <p:nvPr>
            <p:ph sz="quarter" idx="25"/>
          </p:nvPr>
        </p:nvSpPr>
        <p:spPr>
          <a:xfrm>
            <a:off x="914400" y="6248400"/>
            <a:ext cx="3475038" cy="4302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8AC0F6B9-685D-4DC8-8585-43817126CE46}"/>
              </a:ext>
            </a:extLst>
          </p:cNvPr>
          <p:cNvSpPr>
            <a:spLocks noGrp="1"/>
          </p:cNvSpPr>
          <p:nvPr>
            <p:ph sz="quarter" idx="26"/>
          </p:nvPr>
        </p:nvSpPr>
        <p:spPr>
          <a:xfrm>
            <a:off x="5486400" y="6275388"/>
            <a:ext cx="31242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64213AD2-B02D-424F-A535-D4695924EEEE}"/>
              </a:ext>
            </a:extLst>
          </p:cNvPr>
          <p:cNvSpPr>
            <a:spLocks noGrp="1"/>
          </p:cNvSpPr>
          <p:nvPr>
            <p:ph sz="quarter" idx="27"/>
          </p:nvPr>
        </p:nvSpPr>
        <p:spPr>
          <a:xfrm>
            <a:off x="7848600" y="6400800"/>
            <a:ext cx="1752600" cy="889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9322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
        <p:nvSpPr>
          <p:cNvPr id="7" name="Content Placeholder 6">
            <a:extLst>
              <a:ext uri="{FF2B5EF4-FFF2-40B4-BE49-F238E27FC236}">
                <a16:creationId xmlns:a16="http://schemas.microsoft.com/office/drawing/2014/main" id="{A8E16CB0-EE5F-4E27-8BA4-3886BC40BFB0}"/>
              </a:ext>
            </a:extLst>
          </p:cNvPr>
          <p:cNvSpPr>
            <a:spLocks noGrp="1"/>
          </p:cNvSpPr>
          <p:nvPr>
            <p:ph sz="quarter" idx="25"/>
          </p:nvPr>
        </p:nvSpPr>
        <p:spPr>
          <a:xfrm>
            <a:off x="0" y="5257800"/>
            <a:ext cx="914400" cy="914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0EAFADDD-2E54-420D-B154-DDAED02BE6EB}"/>
              </a:ext>
            </a:extLst>
          </p:cNvPr>
          <p:cNvSpPr>
            <a:spLocks noGrp="1"/>
          </p:cNvSpPr>
          <p:nvPr>
            <p:ph sz="quarter" idx="26"/>
          </p:nvPr>
        </p:nvSpPr>
        <p:spPr>
          <a:xfrm>
            <a:off x="8382000" y="5334000"/>
            <a:ext cx="914400" cy="914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4" name="TextBox 3">
            <a:extLst>
              <a:ext uri="{FF2B5EF4-FFF2-40B4-BE49-F238E27FC236}">
                <a16:creationId xmlns:a16="http://schemas.microsoft.com/office/drawing/2014/main" id="{CD2966B6-B3AD-42F7-B342-1C96B9780DBC}"/>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5" name="Slide Number Placeholder 5">
            <a:extLst>
              <a:ext uri="{FF2B5EF4-FFF2-40B4-BE49-F238E27FC236}">
                <a16:creationId xmlns:a16="http://schemas.microsoft.com/office/drawing/2014/main" id="{4FD34471-6C36-4B69-86F4-D8C98CE76F07}"/>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7" name="TextBox 6">
            <a:extLst>
              <a:ext uri="{FF2B5EF4-FFF2-40B4-BE49-F238E27FC236}">
                <a16:creationId xmlns:a16="http://schemas.microsoft.com/office/drawing/2014/main" id="{6F5FC0BA-2519-44E5-88E4-A6C96229618D}"/>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4" r:id="rId13"/>
    <p:sldLayoutId id="2147483973" r:id="rId14"/>
    <p:sldLayoutId id="2147483952"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istics.net/stat/correlations/"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400" b="1" dirty="0">
                <a:solidFill>
                  <a:schemeClr val="accent1"/>
                </a:solidFill>
                <a:latin typeface="Times New Roman" panose="02020603050405020304" pitchFamily="18" charset="0"/>
                <a:cs typeface="Times New Roman" panose="02020603050405020304" pitchFamily="18" charset="0"/>
              </a:rPr>
              <a:t>Section 2.5</a:t>
            </a:r>
            <a:endParaRPr lang="en-US" sz="4200" b="1" dirty="0">
              <a:solidFill>
                <a:schemeClr val="accent1"/>
              </a:solidFill>
              <a:latin typeface="Times New Roman" panose="02020603050405020304" pitchFamily="18" charset="0"/>
              <a:cs typeface="Times New Roman" panose="02020603050405020304" pitchFamily="18" charset="0"/>
            </a:endParaRPr>
          </a:p>
        </p:txBody>
      </p:sp>
      <p:sp>
        <p:nvSpPr>
          <p:cNvPr id="5" name="CN"/>
          <p:cNvSpPr>
            <a:spLocks noGrp="1"/>
          </p:cNvSpPr>
          <p:nvPr>
            <p:ph sz="quarter" idx="19"/>
          </p:nvPr>
        </p:nvSpPr>
        <p:spPr>
          <a:xfrm>
            <a:off x="152400" y="1905000"/>
            <a:ext cx="8839200" cy="1068324"/>
          </a:xfrm>
        </p:spPr>
        <p:txBody>
          <a:bodyPr anchor="ctr"/>
          <a:lstStyle/>
          <a:p>
            <a:r>
              <a:rPr lang="en-US" b="0" dirty="0">
                <a:solidFill>
                  <a:schemeClr val="tx1"/>
                </a:solidFill>
                <a:latin typeface="Times New Roman" panose="02020603050405020304" pitchFamily="18" charset="0"/>
                <a:cs typeface="Times New Roman" panose="02020603050405020304" pitchFamily="18" charset="0"/>
              </a:rPr>
              <a:t>Two Quantitative Variables: Scatterplot and Correlation</a:t>
            </a:r>
            <a:endParaRPr lang="en-US" sz="1200" b="0" dirty="0">
              <a:solidFill>
                <a:schemeClr val="tx1"/>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sz="quarter" idx="24"/>
          </p:nvPr>
        </p:nvSpPr>
        <p:spPr/>
        <p:txBody>
          <a:bodyPr/>
          <a:lstStyle/>
          <a:p>
            <a:r>
              <a:rPr lang="en-IN" sz="1200" dirty="0">
                <a:solidFill>
                  <a:schemeClr val="bg1"/>
                </a:solidFill>
                <a:latin typeface="Times New Roman" panose="02020603050405020304" pitchFamily="18" charset="0"/>
                <a:cs typeface="Times New Roman" panose="02020603050405020304" pitchFamily="18" charset="0"/>
              </a:rPr>
              <a:t>This slide deck contains animations. Please disable animations if they cause issues with your device.</a:t>
            </a:r>
          </a:p>
        </p:txBody>
      </p:sp>
    </p:spTree>
    <p:extLst>
      <p:ext uri="{BB962C8B-B14F-4D97-AF65-F5344CB8AC3E}">
        <p14:creationId xmlns:p14="http://schemas.microsoft.com/office/powerpoint/2010/main" val="18598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326F44-411C-47FF-81EF-FA16C1483C3A}"/>
              </a:ext>
            </a:extLst>
          </p:cNvPr>
          <p:cNvSpPr>
            <a:spLocks noGrp="1"/>
          </p:cNvSpPr>
          <p:nvPr>
            <p:ph type="title"/>
          </p:nvPr>
        </p:nvSpPr>
        <p:spPr/>
        <p:txBody>
          <a:bodyPr>
            <a:normAutofit/>
          </a:bodyPr>
          <a:lstStyle/>
          <a:p>
            <a:r>
              <a:rPr lang="en-US" sz="4000" b="1" dirty="0"/>
              <a:t>Correlation (What Does It Tell Us?)</a:t>
            </a:r>
            <a:endParaRPr lang="en-US" sz="4000" dirty="0"/>
          </a:p>
        </p:txBody>
      </p:sp>
      <p:sp>
        <p:nvSpPr>
          <p:cNvPr id="6" name="Content Placeholder 5">
            <a:extLst>
              <a:ext uri="{FF2B5EF4-FFF2-40B4-BE49-F238E27FC236}">
                <a16:creationId xmlns:a16="http://schemas.microsoft.com/office/drawing/2014/main" id="{D705012A-6061-449D-91F5-A59090BE3A55}"/>
              </a:ext>
            </a:extLst>
          </p:cNvPr>
          <p:cNvSpPr>
            <a:spLocks noGrp="1"/>
          </p:cNvSpPr>
          <p:nvPr>
            <p:ph sz="quarter" idx="10"/>
          </p:nvPr>
        </p:nvSpPr>
        <p:spPr/>
        <p:txBody>
          <a:bodyPr/>
          <a:lstStyle/>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−1 ≤ </a:t>
            </a:r>
            <a:r>
              <a:rPr lang="en-US" sz="2600" i="1" dirty="0">
                <a:latin typeface="Times New Roman" panose="02020603050405020304" pitchFamily="18" charset="0"/>
                <a:cs typeface="Times New Roman" panose="02020603050405020304" pitchFamily="18" charset="0"/>
              </a:rPr>
              <a:t>r</a:t>
            </a:r>
            <a:r>
              <a:rPr lang="en-US" sz="2600" dirty="0">
                <a:latin typeface="Times New Roman" panose="02020603050405020304" pitchFamily="18" charset="0"/>
                <a:cs typeface="Times New Roman" panose="02020603050405020304" pitchFamily="18" charset="0"/>
              </a:rPr>
              <a:t> ≤ 1</a:t>
            </a:r>
          </a:p>
          <a:p>
            <a:pPr marL="514350" indent="-514350">
              <a:spcAft>
                <a:spcPts val="0"/>
              </a:spcAft>
              <a:buFont typeface="+mj-lt"/>
              <a:buAutoNum type="arabicPeriod"/>
            </a:pPr>
            <a:r>
              <a:rPr lang="en-US" sz="2600" dirty="0">
                <a:latin typeface="Times New Roman" panose="02020603050405020304" pitchFamily="18" charset="0"/>
                <a:cs typeface="Times New Roman" panose="02020603050405020304" pitchFamily="18" charset="0"/>
              </a:rPr>
              <a:t>The sign indicates the direction of association</a:t>
            </a:r>
          </a:p>
          <a:p>
            <a:pPr lvl="1">
              <a:spcAft>
                <a:spcPts val="0"/>
              </a:spcAft>
              <a:buSzPct val="100000"/>
              <a:buFont typeface="+mj-lt"/>
              <a:buAutoNum type="arabicPeriod"/>
            </a:pPr>
            <a:r>
              <a:rPr lang="en-US" sz="2400" dirty="0">
                <a:latin typeface="Times New Roman" panose="02020603050405020304" pitchFamily="18" charset="0"/>
                <a:cs typeface="Times New Roman" panose="02020603050405020304" pitchFamily="18" charset="0"/>
              </a:rPr>
              <a:t>positive association: </a:t>
            </a: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&gt; 0</a:t>
            </a:r>
          </a:p>
          <a:p>
            <a:pPr lvl="1">
              <a:spcAft>
                <a:spcPts val="0"/>
              </a:spcAft>
              <a:buSzPct val="100000"/>
              <a:buFont typeface="+mj-lt"/>
              <a:buAutoNum type="arabicPeriod"/>
            </a:pPr>
            <a:r>
              <a:rPr lang="en-US" sz="2400" dirty="0">
                <a:latin typeface="Times New Roman" panose="02020603050405020304" pitchFamily="18" charset="0"/>
                <a:cs typeface="Times New Roman" panose="02020603050405020304" pitchFamily="18" charset="0"/>
              </a:rPr>
              <a:t>negative association: </a:t>
            </a: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&lt; 0</a:t>
            </a:r>
          </a:p>
          <a:p>
            <a:pPr lvl="1">
              <a:buSzPct val="100000"/>
              <a:buFont typeface="+mj-lt"/>
              <a:buAutoNum type="arabicPeriod"/>
            </a:pPr>
            <a:r>
              <a:rPr lang="en-US" sz="2400" dirty="0">
                <a:latin typeface="Times New Roman" panose="02020603050405020304" pitchFamily="18" charset="0"/>
                <a:cs typeface="Times New Roman" panose="02020603050405020304" pitchFamily="18" charset="0"/>
              </a:rPr>
              <a:t>no linear association: </a:t>
            </a: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a:rPr>
              <a:t></a:t>
            </a:r>
            <a:r>
              <a:rPr lang="en-US" sz="2400" dirty="0">
                <a:latin typeface="Times New Roman" panose="02020603050405020304" pitchFamily="18" charset="0"/>
                <a:cs typeface="Times New Roman" panose="02020603050405020304" pitchFamily="18" charset="0"/>
              </a:rPr>
              <a:t> 0</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The closer </a:t>
            </a:r>
            <a:r>
              <a:rPr lang="en-US" sz="2600" i="1" dirty="0">
                <a:latin typeface="Times New Roman" panose="02020603050405020304" pitchFamily="18" charset="0"/>
                <a:cs typeface="Times New Roman" panose="02020603050405020304" pitchFamily="18" charset="0"/>
              </a:rPr>
              <a:t>r</a:t>
            </a:r>
            <a:r>
              <a:rPr lang="en-US" sz="2600" dirty="0">
                <a:latin typeface="Times New Roman" panose="02020603050405020304" pitchFamily="18" charset="0"/>
                <a:cs typeface="Times New Roman" panose="02020603050405020304" pitchFamily="18" charset="0"/>
              </a:rPr>
              <a:t> is to ±1, the stronger the linear association</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r</a:t>
            </a:r>
            <a:r>
              <a:rPr lang="en-US" sz="2600" dirty="0">
                <a:latin typeface="Times New Roman" panose="02020603050405020304" pitchFamily="18" charset="0"/>
                <a:cs typeface="Times New Roman" panose="02020603050405020304" pitchFamily="18" charset="0"/>
              </a:rPr>
              <a:t> has no units and does not depend on the units of measurement</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The correlation between </a:t>
            </a:r>
            <a:r>
              <a:rPr lang="en-US" sz="2600" i="1" dirty="0">
                <a:latin typeface="Times New Roman" panose="02020603050405020304" pitchFamily="18" charset="0"/>
                <a:cs typeface="Times New Roman" panose="02020603050405020304" pitchFamily="18" charset="0"/>
              </a:rPr>
              <a:t>X </a:t>
            </a:r>
            <a:r>
              <a:rPr lang="en-US" sz="2600" dirty="0">
                <a:latin typeface="Times New Roman" panose="02020603050405020304" pitchFamily="18" charset="0"/>
                <a:cs typeface="Times New Roman" panose="02020603050405020304" pitchFamily="18" charset="0"/>
              </a:rPr>
              <a:t>and </a:t>
            </a:r>
            <a:r>
              <a:rPr lang="en-US" sz="2600" i="1" dirty="0">
                <a:latin typeface="Times New Roman" panose="02020603050405020304" pitchFamily="18" charset="0"/>
                <a:cs typeface="Times New Roman" panose="02020603050405020304" pitchFamily="18" charset="0"/>
              </a:rPr>
              <a:t>Y</a:t>
            </a:r>
            <a:r>
              <a:rPr lang="en-US" sz="2600" dirty="0">
                <a:latin typeface="Times New Roman" panose="02020603050405020304" pitchFamily="18" charset="0"/>
                <a:cs typeface="Times New Roman" panose="02020603050405020304" pitchFamily="18" charset="0"/>
              </a:rPr>
              <a:t> is the same as the correlation between </a:t>
            </a:r>
            <a:r>
              <a:rPr lang="en-US" sz="2600" i="1" dirty="0">
                <a:latin typeface="Times New Roman" panose="02020603050405020304" pitchFamily="18" charset="0"/>
                <a:cs typeface="Times New Roman" panose="02020603050405020304" pitchFamily="18" charset="0"/>
              </a:rPr>
              <a:t>Y</a:t>
            </a:r>
            <a:r>
              <a:rPr lang="en-US" sz="2600" dirty="0">
                <a:latin typeface="Times New Roman" panose="02020603050405020304" pitchFamily="18" charset="0"/>
                <a:cs typeface="Times New Roman" panose="02020603050405020304" pitchFamily="18" charset="0"/>
              </a:rPr>
              <a:t> and </a:t>
            </a:r>
            <a:r>
              <a:rPr lang="en-US" sz="2600" i="1" dirty="0">
                <a:latin typeface="Times New Roman" panose="02020603050405020304" pitchFamily="18" charset="0"/>
                <a:cs typeface="Times New Roman" panose="02020603050405020304" pitchFamily="18" charset="0"/>
              </a:rPr>
              <a:t>X</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30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E864-92BB-4963-8777-4FB125C02EDA}"/>
              </a:ext>
            </a:extLst>
          </p:cNvPr>
          <p:cNvSpPr>
            <a:spLocks noGrp="1"/>
          </p:cNvSpPr>
          <p:nvPr>
            <p:ph type="title"/>
          </p:nvPr>
        </p:nvSpPr>
        <p:spPr/>
        <p:txBody>
          <a:bodyPr>
            <a:normAutofit/>
          </a:bodyPr>
          <a:lstStyle/>
          <a:p>
            <a:r>
              <a:rPr lang="en-US" sz="4000" b="1" dirty="0"/>
              <a:t>Correlation Guessing Game</a:t>
            </a:r>
            <a:endParaRPr lang="en-US" sz="4000" dirty="0"/>
          </a:p>
        </p:txBody>
      </p:sp>
      <p:sp>
        <p:nvSpPr>
          <p:cNvPr id="5" name="Content Placeholder 4">
            <a:extLst>
              <a:ext uri="{FF2B5EF4-FFF2-40B4-BE49-F238E27FC236}">
                <a16:creationId xmlns:a16="http://schemas.microsoft.com/office/drawing/2014/main" id="{17E510EB-AF18-4291-BBCE-3F5E805F7D76}"/>
              </a:ext>
            </a:extLst>
          </p:cNvPr>
          <p:cNvSpPr>
            <a:spLocks noGrp="1"/>
          </p:cNvSpPr>
          <p:nvPr>
            <p:ph sz="quarter" idx="15"/>
          </p:nvPr>
        </p:nvSpPr>
        <p:spPr>
          <a:xfrm>
            <a:off x="380060" y="1692275"/>
            <a:ext cx="5182540" cy="425450"/>
          </a:xfrm>
        </p:spPr>
        <p:txBody>
          <a:bodyPr/>
          <a:lstStyle/>
          <a:p>
            <a:r>
              <a:rPr lang="en-US" sz="2800" dirty="0">
                <a:solidFill>
                  <a:srgbClr val="0000BF"/>
                </a:solidFill>
                <a:hlinkClick r:id="rId3">
                  <a:extLst>
                    <a:ext uri="{A12FA001-AC4F-418D-AE19-62706E023703}">
                      <ahyp:hlinkClr xmlns:ahyp="http://schemas.microsoft.com/office/drawing/2018/hyperlinkcolor" val="tx"/>
                    </a:ext>
                  </a:extLst>
                </a:hlinkClick>
              </a:rPr>
              <a:t>http://istics.net/stat/correlations/</a:t>
            </a:r>
            <a:endParaRPr lang="en-US" sz="2800" dirty="0">
              <a:solidFill>
                <a:srgbClr val="0000BF"/>
              </a:solidFill>
            </a:endParaRPr>
          </a:p>
        </p:txBody>
      </p:sp>
      <p:pic>
        <p:nvPicPr>
          <p:cNvPr id="22" name="Picture Placeholder 21" descr="A four scatterplots depict the association between two variables of car and their correlations. In the top left scatterplot, the dots are plotted in a decreasing trend from left to right. The dots are closely plotted with an outlier at the bottom right end. &#10;In the top right scatterplot, the dots are plotted in an increasing trend from left to right. The dots are closely plotted on the bottom left and the space between the dots is spread widely while moving to the right. An outlier is located at the right end.&#10;In the bottom left scatterplot, the dots are plotted in a decreasing trend from left to right. The dots are closely plotted in the middle and the space between the dots is spread widely on both ends. Two outliers are plotted; one at the top left end and one at the bottom right end.&#10;In the bottom right scatterplot, the dots are plotted in an increasing trend from left to right. The dots are equally spaced throughout the trend.&#10;To the right of each scatterplot, four options are given: 0.72, 0.61, negative 0.92, and negative 0.96.&#10;Below the plots, the text reads: Match the correlations with the plots. A button labeled Answers is displayed at the bottom right end.">
            <a:extLst>
              <a:ext uri="{FF2B5EF4-FFF2-40B4-BE49-F238E27FC236}">
                <a16:creationId xmlns:a16="http://schemas.microsoft.com/office/drawing/2014/main" id="{AE0B3DE0-880A-42D0-B1AF-715151C83B73}"/>
              </a:ext>
            </a:extLst>
          </p:cNvPr>
          <p:cNvPicPr>
            <a:picLocks noGrp="1" noChangeAspect="1"/>
          </p:cNvPicPr>
          <p:nvPr>
            <p:ph type="pic" sz="quarter" idx="19"/>
          </p:nvPr>
        </p:nvPicPr>
        <p:blipFill>
          <a:blip r:embed="rId4"/>
          <a:stretch>
            <a:fillRect/>
          </a:stretch>
        </p:blipFill>
        <p:spPr>
          <a:xfrm>
            <a:off x="381000" y="2370184"/>
            <a:ext cx="5193134" cy="3802016"/>
          </a:xfrm>
          <a:prstGeom prst="rect">
            <a:avLst/>
          </a:prstGeom>
        </p:spPr>
      </p:pic>
      <p:sp>
        <p:nvSpPr>
          <p:cNvPr id="8" name="Content Placeholder 7">
            <a:extLst>
              <a:ext uri="{FF2B5EF4-FFF2-40B4-BE49-F238E27FC236}">
                <a16:creationId xmlns:a16="http://schemas.microsoft.com/office/drawing/2014/main" id="{84C0FD22-7130-4E27-9930-72D5745704E4}"/>
              </a:ext>
            </a:extLst>
          </p:cNvPr>
          <p:cNvSpPr>
            <a:spLocks noGrp="1"/>
          </p:cNvSpPr>
          <p:nvPr>
            <p:ph sz="quarter" idx="18"/>
          </p:nvPr>
        </p:nvSpPr>
        <p:spPr>
          <a:xfrm>
            <a:off x="5906899" y="2971800"/>
            <a:ext cx="2921025" cy="2029392"/>
          </a:xfrm>
        </p:spPr>
        <p:txBody>
          <a:bodyPr/>
          <a:lstStyle/>
          <a:p>
            <a:pPr marL="0" indent="0">
              <a:buNone/>
            </a:pPr>
            <a:r>
              <a:rPr lang="en-US" sz="2800" i="1" dirty="0"/>
              <a:t>Highest scorer in the class gets an extra point on the first exam!</a:t>
            </a:r>
          </a:p>
        </p:txBody>
      </p:sp>
    </p:spTree>
    <p:extLst>
      <p:ext uri="{BB962C8B-B14F-4D97-AF65-F5344CB8AC3E}">
        <p14:creationId xmlns:p14="http://schemas.microsoft.com/office/powerpoint/2010/main" val="410061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0F7B77-AC4C-4E49-96DB-F668232ACA4E}"/>
              </a:ext>
            </a:extLst>
          </p:cNvPr>
          <p:cNvSpPr>
            <a:spLocks noGrp="1"/>
          </p:cNvSpPr>
          <p:nvPr>
            <p:ph type="title"/>
          </p:nvPr>
        </p:nvSpPr>
        <p:spPr/>
        <p:txBody>
          <a:bodyPr>
            <a:normAutofit/>
          </a:bodyPr>
          <a:lstStyle/>
          <a:p>
            <a:r>
              <a:rPr lang="en-US" sz="4000" b="1" dirty="0"/>
              <a:t>Correlation (NFL Teams)</a:t>
            </a:r>
            <a:endParaRPr lang="en-US" sz="4000" dirty="0"/>
          </a:p>
        </p:txBody>
      </p:sp>
      <p:pic>
        <p:nvPicPr>
          <p:cNvPr id="7" name="Picture Placeholder 6" descr="A scatterplot titled N F L Teams depicts the relationship between Malevolence rating of Uniform and z-score for penalty yards. The horizontal axis is labeled Malevolence Rating of Uniform and has markings from 3.0 to 5.0 in increments of 0.5. The vertical axis is labeled z-score for Penalty Yards and has markings from negative 1.5 to 1.0 in increments of 0.5. The dots are scattered almost throughout the plot. The dots range between 2.8 and 5 on the horizontal axis and between negative 1.6 and 1.1 on the vertical axis. The space between the dots are equally spaced. Two outliers are plotted at (2.8, negative 1.6) and (5.2, 1.2). All values are approximated.">
            <a:extLst>
              <a:ext uri="{FF2B5EF4-FFF2-40B4-BE49-F238E27FC236}">
                <a16:creationId xmlns:a16="http://schemas.microsoft.com/office/drawing/2014/main" id="{E2BC477F-A86C-47B9-8DB2-2D585D475789}"/>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2067339" y="1557410"/>
            <a:ext cx="4982467" cy="4575034"/>
          </a:xfrm>
          <a:prstGeom prst="rect">
            <a:avLst/>
          </a:prstGeom>
        </p:spPr>
      </p:pic>
    </p:spTree>
    <p:extLst>
      <p:ext uri="{BB962C8B-B14F-4D97-AF65-F5344CB8AC3E}">
        <p14:creationId xmlns:p14="http://schemas.microsoft.com/office/powerpoint/2010/main" val="1916996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0F7B77-AC4C-4E49-96DB-F668232ACA4E}"/>
              </a:ext>
            </a:extLst>
          </p:cNvPr>
          <p:cNvSpPr>
            <a:spLocks noGrp="1"/>
          </p:cNvSpPr>
          <p:nvPr>
            <p:ph type="title"/>
          </p:nvPr>
        </p:nvSpPr>
        <p:spPr/>
        <p:txBody>
          <a:bodyPr>
            <a:normAutofit/>
          </a:bodyPr>
          <a:lstStyle/>
          <a:p>
            <a:r>
              <a:rPr lang="en-US" sz="4000" b="1" dirty="0"/>
              <a:t>Correlation (Who are the Outliers?)</a:t>
            </a:r>
            <a:endParaRPr lang="en-US" sz="4000" dirty="0"/>
          </a:p>
        </p:txBody>
      </p:sp>
      <p:pic>
        <p:nvPicPr>
          <p:cNvPr id="7" name="Picture Placeholder 6" descr="A scatterplot titled N F L Teams depicts the relationship between Malevolence rating of Uniform and z-score for penalty yards. The horizontal axis is labeled Malevolence Rating of Uniform and has markings from 3.0 to 5.0 in increments of 0.5. The vertical axis is labeled z-score for Penalty Yards and has markings from negative 1.5 to 1.0 in increments of 0.5. The dots are scattered almost throughout the plot. The dots range between 2.8 and 5 on the horizontal axis and between negative 1.6 and 1.1 on the vertical axis. The space between the dots are equally spaced. Two outliers are plotted at (2.8, negative 1.6) and (5.2, 1.2). A shield icon with the text “Raiders” is displayed at the top right of the graph. A dolphin icon is located nearly at (2.8, negative 1.6). All values are approximated. The correlation coefficient reads, r equals 0.43.">
            <a:extLst>
              <a:ext uri="{FF2B5EF4-FFF2-40B4-BE49-F238E27FC236}">
                <a16:creationId xmlns:a16="http://schemas.microsoft.com/office/drawing/2014/main" id="{D16E6B13-A338-442A-8EFE-C108DCD7B51A}"/>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2024311" y="1487485"/>
            <a:ext cx="5095379" cy="4668311"/>
          </a:xfrm>
          <a:prstGeom prst="rect">
            <a:avLst/>
          </a:prstGeom>
        </p:spPr>
      </p:pic>
    </p:spTree>
    <p:extLst>
      <p:ext uri="{BB962C8B-B14F-4D97-AF65-F5344CB8AC3E}">
        <p14:creationId xmlns:p14="http://schemas.microsoft.com/office/powerpoint/2010/main" val="159062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p:txBody>
          <a:bodyPr>
            <a:normAutofit/>
          </a:bodyPr>
          <a:lstStyle/>
          <a:p>
            <a:r>
              <a:rPr lang="en-US" b="1" dirty="0"/>
              <a:t>Correlation (Outliers Removed)</a:t>
            </a:r>
          </a:p>
        </p:txBody>
      </p:sp>
      <p:pic>
        <p:nvPicPr>
          <p:cNvPr id="18" name="Picture Placeholder 17" descr="A scatterplot depicts the relationship between Malevolence rating of Uniform and z-score for penalty yards. The horizontal axis is labeled Malevolence Rating of Uniform and has markings from 3.0 to 5.0 in increments of 0.5. The vertical axis is labeled z-score for Penalty Yards and has markings from negative 0.8 to 0.4 in increments of 0.4. The dots are scattered throughout the plot. The dots range between 2.8 and 5.0 on the horizontal axis and between negative 0.8 and 0.6 on the vertical axis. The space between the dots are equally spaced. All values are approximated. The correlation coefficient reads, r equals 0.08.">
            <a:extLst>
              <a:ext uri="{FF2B5EF4-FFF2-40B4-BE49-F238E27FC236}">
                <a16:creationId xmlns:a16="http://schemas.microsoft.com/office/drawing/2014/main" id="{63D88F74-EB0E-45FA-A644-AF1C5FD3FBEF}"/>
              </a:ext>
            </a:extLst>
          </p:cNvPr>
          <p:cNvPicPr>
            <a:picLocks noGrp="1" noChangeAspect="1"/>
          </p:cNvPicPr>
          <p:nvPr>
            <p:ph type="pic" sz="quarter" idx="19"/>
          </p:nvPr>
        </p:nvPicPr>
        <p:blipFill rotWithShape="1">
          <a:blip r:embed="rId3"/>
          <a:stretch/>
        </p:blipFill>
        <p:spPr>
          <a:xfrm>
            <a:off x="2271946" y="1336585"/>
            <a:ext cx="4600108" cy="4378415"/>
          </a:xfrm>
          <a:prstGeom prst="rect">
            <a:avLst/>
          </a:prstGeom>
        </p:spPr>
      </p:pic>
      <p:sp>
        <p:nvSpPr>
          <p:cNvPr id="5" name="Content Placeholder 4">
            <a:extLst>
              <a:ext uri="{FF2B5EF4-FFF2-40B4-BE49-F238E27FC236}">
                <a16:creationId xmlns:a16="http://schemas.microsoft.com/office/drawing/2014/main" id="{69021E71-D3D6-4ED3-B4B9-7F70956E0277}"/>
              </a:ext>
            </a:extLst>
          </p:cNvPr>
          <p:cNvSpPr>
            <a:spLocks noGrp="1"/>
          </p:cNvSpPr>
          <p:nvPr>
            <p:ph sz="quarter" idx="18"/>
          </p:nvPr>
        </p:nvSpPr>
        <p:spPr>
          <a:xfrm>
            <a:off x="457200" y="5806745"/>
            <a:ext cx="8334022" cy="441655"/>
          </a:xfrm>
        </p:spPr>
        <p:txBody>
          <a:bodyPr/>
          <a:lstStyle/>
          <a:p>
            <a:pPr marL="0" indent="0" algn="ctr">
              <a:buNone/>
            </a:pPr>
            <a:r>
              <a:rPr lang="en-US" sz="2400" dirty="0"/>
              <a:t>Same plot, but with Dolphins and Raiders (outliers) removed</a:t>
            </a:r>
          </a:p>
        </p:txBody>
      </p:sp>
    </p:spTree>
    <p:extLst>
      <p:ext uri="{BB962C8B-B14F-4D97-AF65-F5344CB8AC3E}">
        <p14:creationId xmlns:p14="http://schemas.microsoft.com/office/powerpoint/2010/main" val="217803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1D900F-AA20-4EF6-B467-38912EB6E200}"/>
              </a:ext>
            </a:extLst>
          </p:cNvPr>
          <p:cNvSpPr>
            <a:spLocks noGrp="1"/>
          </p:cNvSpPr>
          <p:nvPr>
            <p:ph type="title"/>
          </p:nvPr>
        </p:nvSpPr>
        <p:spPr>
          <a:xfrm>
            <a:off x="1295400" y="457200"/>
            <a:ext cx="7520354" cy="1141412"/>
          </a:xfrm>
        </p:spPr>
        <p:txBody>
          <a:bodyPr/>
          <a:lstStyle/>
          <a:p>
            <a:r>
              <a:rPr lang="en-US" b="1" dirty="0"/>
              <a:t>Correlation Cautions (Outliers)</a:t>
            </a:r>
            <a:endParaRPr lang="en-US" dirty="0"/>
          </a:p>
        </p:txBody>
      </p:sp>
      <p:sp>
        <p:nvSpPr>
          <p:cNvPr id="6" name="Content Placeholder 5">
            <a:extLst>
              <a:ext uri="{FF2B5EF4-FFF2-40B4-BE49-F238E27FC236}">
                <a16:creationId xmlns:a16="http://schemas.microsoft.com/office/drawing/2014/main" id="{3659A237-68A0-4FA2-98C6-04AEE4A899DE}"/>
              </a:ext>
            </a:extLst>
          </p:cNvPr>
          <p:cNvSpPr>
            <a:spLocks noGrp="1"/>
          </p:cNvSpPr>
          <p:nvPr>
            <p:ph sz="quarter" idx="18"/>
          </p:nvPr>
        </p:nvSpPr>
        <p:spPr>
          <a:xfrm>
            <a:off x="457200" y="1905000"/>
            <a:ext cx="8334022" cy="1041400"/>
          </a:xfrm>
        </p:spPr>
        <p:txBody>
          <a:bodyPr/>
          <a:lstStyle/>
          <a:p>
            <a:pPr marL="514350" indent="-514350">
              <a:buFont typeface="+mj-lt"/>
              <a:buAutoNum type="arabicPeriod"/>
            </a:pPr>
            <a:r>
              <a:rPr lang="en-US" sz="2800" dirty="0"/>
              <a:t>Correlation can be heavily affected by outliers.  Always plot your data!</a:t>
            </a:r>
          </a:p>
        </p:txBody>
      </p:sp>
      <p:pic>
        <p:nvPicPr>
          <p:cNvPr id="16" name="Picture Placeholder 15">
            <a:extLst>
              <a:ext uri="{FF2B5EF4-FFF2-40B4-BE49-F238E27FC236}">
                <a16:creationId xmlns:a16="http://schemas.microsoft.com/office/drawing/2014/main" id="{EB1AE4DC-E8CB-4C9A-B7ED-D6EF524C767F}"/>
              </a:ext>
              <a:ext uri="{C183D7F6-B498-43B3-948B-1728B52AA6E4}">
                <adec:decorative xmlns:adec="http://schemas.microsoft.com/office/drawing/2017/decorative" val="1"/>
              </a:ext>
            </a:extLst>
          </p:cNvPr>
          <p:cNvPicPr>
            <a:picLocks noGrp="1" noChangeAspect="1"/>
          </p:cNvPicPr>
          <p:nvPr>
            <p:ph type="pic" sz="quarter" idx="19"/>
          </p:nvPr>
        </p:nvPicPr>
        <p:blipFill rotWithShape="1">
          <a:blip r:embed="rId2"/>
          <a:stretch/>
        </p:blipFill>
        <p:spPr>
          <a:xfrm>
            <a:off x="0" y="457200"/>
            <a:ext cx="1213209" cy="1066892"/>
          </a:xfrm>
          <a:prstGeom prst="rect">
            <a:avLst/>
          </a:prstGeom>
        </p:spPr>
      </p:pic>
    </p:spTree>
    <p:extLst>
      <p:ext uri="{BB962C8B-B14F-4D97-AF65-F5344CB8AC3E}">
        <p14:creationId xmlns:p14="http://schemas.microsoft.com/office/powerpoint/2010/main" val="131145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7E98FB-A899-43A6-BF0C-F5BA25944E0B}"/>
              </a:ext>
            </a:extLst>
          </p:cNvPr>
          <p:cNvSpPr>
            <a:spLocks noGrp="1"/>
          </p:cNvSpPr>
          <p:nvPr>
            <p:ph type="title"/>
          </p:nvPr>
        </p:nvSpPr>
        <p:spPr/>
        <p:txBody>
          <a:bodyPr/>
          <a:lstStyle/>
          <a:p>
            <a:r>
              <a:rPr lang="en-US" dirty="0"/>
              <a:t>Human Cannonball</a:t>
            </a:r>
          </a:p>
        </p:txBody>
      </p:sp>
      <p:pic>
        <p:nvPicPr>
          <p:cNvPr id="22" name="Content Placeholder 21" descr="A graph titled “Plot Y versus X” displays a path of a human cannonball. A cannon is at the left, from which a dotted curve moves up and down and reaches toward the right end, where a rectangle is placed. The horizontal distance between the cannon and the rectangle is Y. The angle formed between the horizontal line and the end point of cannon is X.">
            <a:extLst>
              <a:ext uri="{FF2B5EF4-FFF2-40B4-BE49-F238E27FC236}">
                <a16:creationId xmlns:a16="http://schemas.microsoft.com/office/drawing/2014/main" id="{25E9321F-12C5-434E-A76B-2CEEB04272AB}"/>
              </a:ext>
            </a:extLst>
          </p:cNvPr>
          <p:cNvPicPr>
            <a:picLocks noGrp="1" noChangeAspect="1"/>
          </p:cNvPicPr>
          <p:nvPr>
            <p:ph sz="quarter" idx="16"/>
          </p:nvPr>
        </p:nvPicPr>
        <p:blipFill>
          <a:blip r:embed="rId3"/>
          <a:stretch>
            <a:fillRect/>
          </a:stretch>
        </p:blipFill>
        <p:spPr>
          <a:xfrm>
            <a:off x="566581" y="1447800"/>
            <a:ext cx="8010838" cy="3164098"/>
          </a:xfrm>
          <a:prstGeom prst="rect">
            <a:avLst/>
          </a:prstGeom>
        </p:spPr>
      </p:pic>
      <p:sp>
        <p:nvSpPr>
          <p:cNvPr id="6" name="Content Placeholder 5">
            <a:extLst>
              <a:ext uri="{FF2B5EF4-FFF2-40B4-BE49-F238E27FC236}">
                <a16:creationId xmlns:a16="http://schemas.microsoft.com/office/drawing/2014/main" id="{04B35C2C-44D5-4817-8664-1E591F9AD25A}"/>
              </a:ext>
            </a:extLst>
          </p:cNvPr>
          <p:cNvSpPr>
            <a:spLocks noGrp="1"/>
          </p:cNvSpPr>
          <p:nvPr>
            <p:ph sz="quarter" idx="18"/>
          </p:nvPr>
        </p:nvSpPr>
        <p:spPr>
          <a:xfrm>
            <a:off x="6553200" y="1420812"/>
            <a:ext cx="2087032" cy="557213"/>
          </a:xfrm>
        </p:spPr>
        <p:txBody>
          <a:bodyPr/>
          <a:lstStyle/>
          <a:p>
            <a:pPr marL="0" indent="0">
              <a:buNone/>
            </a:pPr>
            <a:r>
              <a:rPr lang="en-US" sz="2800" dirty="0">
                <a:solidFill>
                  <a:schemeClr val="tx1"/>
                </a:solidFill>
              </a:rPr>
              <a:t>Plot Y vs. X</a:t>
            </a:r>
          </a:p>
        </p:txBody>
      </p:sp>
      <p:pic>
        <p:nvPicPr>
          <p:cNvPr id="15" name="Picture 2">
            <a:extLst>
              <a:ext uri="{FF2B5EF4-FFF2-40B4-BE49-F238E27FC236}">
                <a16:creationId xmlns:a16="http://schemas.microsoft.com/office/drawing/2014/main" id="{32F75697-5FDD-46E4-B7A8-045F98B60D74}"/>
              </a:ext>
              <a:ext uri="{C183D7F6-B498-43B3-948B-1728B52AA6E4}">
                <adec:decorative xmlns:adec="http://schemas.microsoft.com/office/drawing/2017/decorative" val="1"/>
              </a:ext>
            </a:extLst>
          </p:cNvPr>
          <p:cNvPicPr>
            <a:picLocks noGrp="1" noChangeAspect="1" noChangeArrowheads="1"/>
          </p:cNvPicPr>
          <p:nvPr>
            <p:ph type="pic" sz="quarter" idx="19"/>
          </p:nvPr>
        </p:nvPicPr>
        <p:blipFill>
          <a:blip r:embed="rId4" cstate="print">
            <a:extLst>
              <a:ext uri="{28A0092B-C50C-407E-A947-70E740481C1C}">
                <a14:useLocalDpi xmlns:a14="http://schemas.microsoft.com/office/drawing/2010/main" val="0"/>
              </a:ext>
            </a:extLst>
          </a:blip>
          <a:stretch>
            <a:fillRect/>
          </a:stretch>
        </p:blipFill>
        <p:spPr bwMode="auto">
          <a:xfrm>
            <a:off x="8304415" y="457200"/>
            <a:ext cx="839585" cy="818804"/>
          </a:xfrm>
          <a:prstGeom prst="rect">
            <a:avLst/>
          </a:prstGeom>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A697672A-3C50-480A-BEF5-A4A6D3DABB6D}"/>
              </a:ext>
            </a:extLst>
          </p:cNvPr>
          <p:cNvSpPr>
            <a:spLocks noGrp="1"/>
          </p:cNvSpPr>
          <p:nvPr>
            <p:ph sz="quarter" idx="21"/>
          </p:nvPr>
        </p:nvSpPr>
        <p:spPr>
          <a:xfrm>
            <a:off x="579968" y="4648200"/>
            <a:ext cx="4068232" cy="1524000"/>
          </a:xfrm>
        </p:spPr>
        <p:txBody>
          <a:bodyPr/>
          <a:lstStyle/>
          <a:p>
            <a:pPr marL="0" indent="0">
              <a:buNone/>
            </a:pPr>
            <a:r>
              <a:rPr lang="en-US" sz="2800" dirty="0"/>
              <a:t>What is the correlation between X and Y?</a:t>
            </a:r>
          </a:p>
          <a:p>
            <a:pPr marL="0" indent="0" algn="ctr">
              <a:buNone/>
            </a:pPr>
            <a:r>
              <a:rPr lang="en-US" sz="3600" dirty="0"/>
              <a:t>r </a:t>
            </a:r>
            <a:r>
              <a:rPr lang="en-US" sz="3600" dirty="0">
                <a:sym typeface="Symbol"/>
              </a:rPr>
              <a:t> 0</a:t>
            </a:r>
            <a:endParaRPr lang="en-US" sz="3600" dirty="0"/>
          </a:p>
        </p:txBody>
      </p:sp>
      <p:sp>
        <p:nvSpPr>
          <p:cNvPr id="12" name="Content Placeholder 11">
            <a:extLst>
              <a:ext uri="{FF2B5EF4-FFF2-40B4-BE49-F238E27FC236}">
                <a16:creationId xmlns:a16="http://schemas.microsoft.com/office/drawing/2014/main" id="{AAEFB33E-C9ED-4163-B140-FC122F4261F9}"/>
              </a:ext>
            </a:extLst>
          </p:cNvPr>
          <p:cNvSpPr>
            <a:spLocks noGrp="1"/>
          </p:cNvSpPr>
          <p:nvPr>
            <p:ph sz="quarter" idx="25"/>
          </p:nvPr>
        </p:nvSpPr>
        <p:spPr>
          <a:xfrm>
            <a:off x="5104014" y="4648200"/>
            <a:ext cx="3711739" cy="1524000"/>
          </a:xfrm>
        </p:spPr>
        <p:txBody>
          <a:bodyPr/>
          <a:lstStyle/>
          <a:p>
            <a:pPr marL="0" indent="0">
              <a:lnSpc>
                <a:spcPct val="100000"/>
              </a:lnSpc>
              <a:spcAft>
                <a:spcPts val="1200"/>
              </a:spcAft>
              <a:buNone/>
            </a:pPr>
            <a:r>
              <a:rPr lang="en-US" sz="2800" dirty="0"/>
              <a:t>Are X and Y associated?</a:t>
            </a:r>
          </a:p>
          <a:p>
            <a:pPr marL="0" indent="0">
              <a:lnSpc>
                <a:spcPct val="100000"/>
              </a:lnSpc>
              <a:spcAft>
                <a:spcPts val="1200"/>
              </a:spcAft>
              <a:buNone/>
            </a:pPr>
            <a:r>
              <a:rPr lang="en-US" sz="3600" dirty="0"/>
              <a:t>Yes!</a:t>
            </a:r>
          </a:p>
        </p:txBody>
      </p:sp>
    </p:spTree>
    <p:extLst>
      <p:ext uri="{BB962C8B-B14F-4D97-AF65-F5344CB8AC3E}">
        <p14:creationId xmlns:p14="http://schemas.microsoft.com/office/powerpoint/2010/main" val="394582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1D900F-AA20-4EF6-B467-38912EB6E200}"/>
              </a:ext>
            </a:extLst>
          </p:cNvPr>
          <p:cNvSpPr>
            <a:spLocks noGrp="1"/>
          </p:cNvSpPr>
          <p:nvPr>
            <p:ph type="title"/>
          </p:nvPr>
        </p:nvSpPr>
        <p:spPr>
          <a:xfrm>
            <a:off x="1295400" y="457200"/>
            <a:ext cx="7520354" cy="1141412"/>
          </a:xfrm>
        </p:spPr>
        <p:txBody>
          <a:bodyPr/>
          <a:lstStyle/>
          <a:p>
            <a:r>
              <a:rPr lang="en-US" b="1" dirty="0"/>
              <a:t>Correlation Cautions (</a:t>
            </a:r>
            <a:r>
              <a:rPr lang="en-US" sz="4000" i="1" dirty="0"/>
              <a:t>r </a:t>
            </a:r>
            <a:r>
              <a:rPr lang="en-US" sz="4000" dirty="0"/>
              <a:t>= 0) </a:t>
            </a:r>
            <a:endParaRPr lang="en-US" dirty="0"/>
          </a:p>
        </p:txBody>
      </p:sp>
      <p:sp>
        <p:nvSpPr>
          <p:cNvPr id="6" name="Content Placeholder 5">
            <a:extLst>
              <a:ext uri="{FF2B5EF4-FFF2-40B4-BE49-F238E27FC236}">
                <a16:creationId xmlns:a16="http://schemas.microsoft.com/office/drawing/2014/main" id="{3659A237-68A0-4FA2-98C6-04AEE4A899DE}"/>
              </a:ext>
            </a:extLst>
          </p:cNvPr>
          <p:cNvSpPr>
            <a:spLocks noGrp="1"/>
          </p:cNvSpPr>
          <p:nvPr>
            <p:ph sz="quarter" idx="18"/>
          </p:nvPr>
        </p:nvSpPr>
        <p:spPr>
          <a:xfrm>
            <a:off x="457200" y="1905000"/>
            <a:ext cx="8334022" cy="2133600"/>
          </a:xfrm>
        </p:spPr>
        <p:txBody>
          <a:bodyPr/>
          <a:lstStyle/>
          <a:p>
            <a:pPr marL="514350" indent="-514350">
              <a:spcBef>
                <a:spcPts val="0"/>
              </a:spcBef>
              <a:buFont typeface="+mj-lt"/>
              <a:buAutoNum type="arabicPeriod"/>
            </a:pPr>
            <a:r>
              <a:rPr lang="en-US" sz="2800" dirty="0"/>
              <a:t>Correlation can be heavily affected by outliers.  Always plot your data!</a:t>
            </a:r>
          </a:p>
          <a:p>
            <a:pPr marL="514350" indent="-514350">
              <a:spcBef>
                <a:spcPts val="0"/>
              </a:spcBef>
              <a:buFont typeface="+mj-lt"/>
              <a:buAutoNum type="arabicPeriod"/>
            </a:pPr>
            <a:r>
              <a:rPr lang="en-US" sz="2800" dirty="0"/>
              <a:t> </a:t>
            </a:r>
            <a:r>
              <a:rPr lang="en-US" sz="2800" i="1" dirty="0"/>
              <a:t>r </a:t>
            </a:r>
            <a:r>
              <a:rPr lang="en-US" sz="2800" dirty="0"/>
              <a:t>= 0 means no </a:t>
            </a:r>
            <a:r>
              <a:rPr lang="en-US" sz="2800" i="1" dirty="0"/>
              <a:t>linear</a:t>
            </a:r>
            <a:r>
              <a:rPr lang="en-US" sz="2800" dirty="0"/>
              <a:t> association. The variables could still be otherwise associated. Always plot your data!</a:t>
            </a:r>
          </a:p>
        </p:txBody>
      </p:sp>
      <p:pic>
        <p:nvPicPr>
          <p:cNvPr id="16" name="Picture Placeholder 15">
            <a:extLst>
              <a:ext uri="{FF2B5EF4-FFF2-40B4-BE49-F238E27FC236}">
                <a16:creationId xmlns:a16="http://schemas.microsoft.com/office/drawing/2014/main" id="{EB1AE4DC-E8CB-4C9A-B7ED-D6EF524C767F}"/>
              </a:ext>
              <a:ext uri="{C183D7F6-B498-43B3-948B-1728B52AA6E4}">
                <adec:decorative xmlns:adec="http://schemas.microsoft.com/office/drawing/2017/decorative" val="1"/>
              </a:ext>
            </a:extLst>
          </p:cNvPr>
          <p:cNvPicPr>
            <a:picLocks noGrp="1" noChangeAspect="1"/>
          </p:cNvPicPr>
          <p:nvPr>
            <p:ph type="pic" sz="quarter" idx="19"/>
          </p:nvPr>
        </p:nvPicPr>
        <p:blipFill rotWithShape="1">
          <a:blip r:embed="rId2"/>
          <a:stretch/>
        </p:blipFill>
        <p:spPr>
          <a:xfrm>
            <a:off x="0" y="457200"/>
            <a:ext cx="1213209" cy="1066892"/>
          </a:xfrm>
          <a:prstGeom prst="rect">
            <a:avLst/>
          </a:prstGeom>
        </p:spPr>
      </p:pic>
    </p:spTree>
    <p:extLst>
      <p:ext uri="{BB962C8B-B14F-4D97-AF65-F5344CB8AC3E}">
        <p14:creationId xmlns:p14="http://schemas.microsoft.com/office/powerpoint/2010/main" val="195303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1286EA-D733-418D-BBD6-E2FCD584E3AA}"/>
              </a:ext>
            </a:extLst>
          </p:cNvPr>
          <p:cNvSpPr>
            <a:spLocks noGrp="1"/>
          </p:cNvSpPr>
          <p:nvPr>
            <p:ph type="title"/>
          </p:nvPr>
        </p:nvSpPr>
        <p:spPr/>
        <p:txBody>
          <a:bodyPr>
            <a:normAutofit/>
          </a:bodyPr>
          <a:lstStyle/>
          <a:p>
            <a:r>
              <a:rPr lang="en-US" dirty="0"/>
              <a:t>TVs and Life Expectancy</a:t>
            </a:r>
          </a:p>
        </p:txBody>
      </p:sp>
      <p:pic>
        <p:nvPicPr>
          <p:cNvPr id="15" name="Picture Placeholder 14" descr="A scatterplot describes the relationship between TVs and the life expectancy. The horizontal axis is labeled TVs per 1000 people and ranges from 0 to 1000 in increments of 200. The vertical axis is labeled Life expectancy and has markings from 40 to 80 in increments of 10. A regression line is drawn from left to right such that a few dots lie above the line, a couple of dots lie on the line, and a few dots lie below the line. The line starts at (0, 57) and ends at (80, 82). The text “r equals 0.74” is superimposed on the graph. Each dot is represented and plotted as follows: Angola (10, 38), South Africa (140, 44), Uganda (20, 52), Haiti (10, 53), Madagascar (18, 57), Cambodia (10, 59), Pakistan (130, 63), Yemen (280, 62), Russia (420, 68), Iraq (100, 69), Morocco (150, 70), Egypt (155, 70), Vietnam (160, 70), Sri Lanka (130, 73), China (300, 72), Mexico (280, 75), France (600, 80), United Kingdom (650, 76), Canada (700, 80), Australia (705, 80), Japan (710, 81), United States (850, 76).">
            <a:extLst>
              <a:ext uri="{FF2B5EF4-FFF2-40B4-BE49-F238E27FC236}">
                <a16:creationId xmlns:a16="http://schemas.microsoft.com/office/drawing/2014/main" id="{DA1BD272-6A79-43E6-BA2B-0CF09DC0B422}"/>
              </a:ext>
            </a:extLst>
          </p:cNvPr>
          <p:cNvPicPr>
            <a:picLocks noGrp="1"/>
          </p:cNvPicPr>
          <p:nvPr>
            <p:ph type="pic" sz="quarter" idx="19"/>
          </p:nvPr>
        </p:nvPicPr>
        <p:blipFill rotWithShape="1">
          <a:blip r:embed="rId2" cstate="print"/>
          <a:srcRect t="11918"/>
          <a:stretch/>
        </p:blipFill>
        <p:spPr bwMode="auto">
          <a:xfrm>
            <a:off x="976313" y="1600200"/>
            <a:ext cx="7191375" cy="4505325"/>
          </a:xfrm>
          <a:prstGeom prst="rect">
            <a:avLst/>
          </a:prstGeom>
        </p:spPr>
      </p:pic>
    </p:spTree>
    <p:extLst>
      <p:ext uri="{BB962C8B-B14F-4D97-AF65-F5344CB8AC3E}">
        <p14:creationId xmlns:p14="http://schemas.microsoft.com/office/powerpoint/2010/main" val="365535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1D900F-AA20-4EF6-B467-38912EB6E200}"/>
              </a:ext>
            </a:extLst>
          </p:cNvPr>
          <p:cNvSpPr>
            <a:spLocks noGrp="1"/>
          </p:cNvSpPr>
          <p:nvPr>
            <p:ph type="title"/>
          </p:nvPr>
        </p:nvSpPr>
        <p:spPr>
          <a:xfrm>
            <a:off x="1295400" y="457200"/>
            <a:ext cx="7520354" cy="1141412"/>
          </a:xfrm>
        </p:spPr>
        <p:txBody>
          <a:bodyPr>
            <a:normAutofit fontScale="90000"/>
          </a:bodyPr>
          <a:lstStyle/>
          <a:p>
            <a:r>
              <a:rPr lang="en-US" b="1" dirty="0"/>
              <a:t>Correlation Cautions </a:t>
            </a:r>
            <a:br>
              <a:rPr lang="en-US" b="1" dirty="0"/>
            </a:br>
            <a:r>
              <a:rPr lang="en-US" b="1" dirty="0"/>
              <a:t>(and Causation)</a:t>
            </a:r>
            <a:endParaRPr lang="en-US" dirty="0"/>
          </a:p>
        </p:txBody>
      </p:sp>
      <p:sp>
        <p:nvSpPr>
          <p:cNvPr id="6" name="Content Placeholder 5">
            <a:extLst>
              <a:ext uri="{FF2B5EF4-FFF2-40B4-BE49-F238E27FC236}">
                <a16:creationId xmlns:a16="http://schemas.microsoft.com/office/drawing/2014/main" id="{3659A237-68A0-4FA2-98C6-04AEE4A899DE}"/>
              </a:ext>
            </a:extLst>
          </p:cNvPr>
          <p:cNvSpPr>
            <a:spLocks noGrp="1"/>
          </p:cNvSpPr>
          <p:nvPr>
            <p:ph sz="quarter" idx="18"/>
          </p:nvPr>
        </p:nvSpPr>
        <p:spPr>
          <a:xfrm>
            <a:off x="457200" y="1905000"/>
            <a:ext cx="8334022" cy="3124200"/>
          </a:xfrm>
        </p:spPr>
        <p:txBody>
          <a:bodyPr/>
          <a:lstStyle/>
          <a:p>
            <a:pPr marL="514350" indent="-514350">
              <a:spcBef>
                <a:spcPts val="0"/>
              </a:spcBef>
              <a:buFont typeface="+mj-lt"/>
              <a:buAutoNum type="arabicPeriod"/>
            </a:pPr>
            <a:r>
              <a:rPr lang="en-US" sz="2800" dirty="0"/>
              <a:t>Correlation can be heavily affected by outliers.  Always plot your data!</a:t>
            </a:r>
          </a:p>
          <a:p>
            <a:pPr marL="514350" indent="-514350">
              <a:spcBef>
                <a:spcPts val="0"/>
              </a:spcBef>
              <a:buFont typeface="+mj-lt"/>
              <a:buAutoNum type="arabicPeriod"/>
            </a:pPr>
            <a:r>
              <a:rPr lang="en-US" sz="2800" dirty="0"/>
              <a:t> </a:t>
            </a:r>
            <a:r>
              <a:rPr lang="en-US" sz="2800" i="1" dirty="0"/>
              <a:t>r </a:t>
            </a:r>
            <a:r>
              <a:rPr lang="en-US" sz="2800" dirty="0"/>
              <a:t>= 0 means no </a:t>
            </a:r>
            <a:r>
              <a:rPr lang="en-US" sz="2800" i="1" dirty="0"/>
              <a:t>linear</a:t>
            </a:r>
            <a:r>
              <a:rPr lang="en-US" sz="2800" dirty="0"/>
              <a:t> association. The variables could still be otherwise associated. Always plot your data!</a:t>
            </a:r>
          </a:p>
          <a:p>
            <a:pPr marL="514350" indent="-514350">
              <a:spcBef>
                <a:spcPts val="0"/>
              </a:spcBef>
              <a:buFont typeface="+mj-lt"/>
              <a:buAutoNum type="arabicPeriod"/>
            </a:pPr>
            <a:r>
              <a:rPr lang="en-US" sz="2800" dirty="0"/>
              <a:t>Correlation does not imply causation!</a:t>
            </a:r>
          </a:p>
        </p:txBody>
      </p:sp>
      <p:pic>
        <p:nvPicPr>
          <p:cNvPr id="16" name="Picture Placeholder 15">
            <a:extLst>
              <a:ext uri="{FF2B5EF4-FFF2-40B4-BE49-F238E27FC236}">
                <a16:creationId xmlns:a16="http://schemas.microsoft.com/office/drawing/2014/main" id="{EB1AE4DC-E8CB-4C9A-B7ED-D6EF524C767F}"/>
              </a:ext>
              <a:ext uri="{C183D7F6-B498-43B3-948B-1728B52AA6E4}">
                <adec:decorative xmlns:adec="http://schemas.microsoft.com/office/drawing/2017/decorative" val="1"/>
              </a:ext>
            </a:extLst>
          </p:cNvPr>
          <p:cNvPicPr>
            <a:picLocks noGrp="1" noChangeAspect="1"/>
          </p:cNvPicPr>
          <p:nvPr>
            <p:ph type="pic" sz="quarter" idx="19"/>
          </p:nvPr>
        </p:nvPicPr>
        <p:blipFill rotWithShape="1">
          <a:blip r:embed="rId2"/>
          <a:stretch/>
        </p:blipFill>
        <p:spPr>
          <a:xfrm>
            <a:off x="0" y="457200"/>
            <a:ext cx="1213209" cy="1066892"/>
          </a:xfrm>
          <a:prstGeom prst="rect">
            <a:avLst/>
          </a:prstGeom>
        </p:spPr>
      </p:pic>
    </p:spTree>
    <p:extLst>
      <p:ext uri="{BB962C8B-B14F-4D97-AF65-F5344CB8AC3E}">
        <p14:creationId xmlns:p14="http://schemas.microsoft.com/office/powerpoint/2010/main" val="113576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p:txBody>
          <a:bodyPr>
            <a:normAutofit/>
          </a:bodyPr>
          <a:lstStyle/>
          <a:p>
            <a:r>
              <a:rPr lang="en-US" sz="4000" b="1" dirty="0"/>
              <a:t>Outline</a:t>
            </a:r>
          </a:p>
        </p:txBody>
      </p:sp>
      <p:sp>
        <p:nvSpPr>
          <p:cNvPr id="12" name="Content Placeholder 11">
            <a:extLst>
              <a:ext uri="{FF2B5EF4-FFF2-40B4-BE49-F238E27FC236}">
                <a16:creationId xmlns:a16="http://schemas.microsoft.com/office/drawing/2014/main" id="{D04229AA-8CF8-46BF-85CC-21E6BC8577EB}"/>
              </a:ext>
            </a:extLst>
          </p:cNvPr>
          <p:cNvSpPr>
            <a:spLocks noGrp="1"/>
          </p:cNvSpPr>
          <p:nvPr>
            <p:ph sz="quarter" idx="10"/>
          </p:nvPr>
        </p:nvSpPr>
        <p:spPr/>
        <p:txBody>
          <a:bodyPr/>
          <a:lstStyle/>
          <a:p>
            <a:r>
              <a:rPr lang="en-US" dirty="0"/>
              <a:t>Two quantitative variables</a:t>
            </a:r>
          </a:p>
          <a:p>
            <a:pPr lvl="1"/>
            <a:r>
              <a:rPr lang="en-US" dirty="0"/>
              <a:t>Visualization: scatterplot</a:t>
            </a:r>
          </a:p>
          <a:p>
            <a:pPr lvl="1"/>
            <a:r>
              <a:rPr lang="en-US" dirty="0"/>
              <a:t>Summary statistic: correlation</a:t>
            </a:r>
          </a:p>
        </p:txBody>
      </p:sp>
    </p:spTree>
    <p:extLst>
      <p:ext uri="{BB962C8B-B14F-4D97-AF65-F5344CB8AC3E}">
        <p14:creationId xmlns:p14="http://schemas.microsoft.com/office/powerpoint/2010/main" val="103383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7823-033A-4F09-960A-9DDC51416BED}"/>
              </a:ext>
            </a:extLst>
          </p:cNvPr>
          <p:cNvSpPr>
            <a:spLocks noGrp="1"/>
          </p:cNvSpPr>
          <p:nvPr>
            <p:ph type="title"/>
          </p:nvPr>
        </p:nvSpPr>
        <p:spPr/>
        <p:txBody>
          <a:bodyPr>
            <a:normAutofit/>
          </a:bodyPr>
          <a:lstStyle/>
          <a:p>
            <a:r>
              <a:rPr lang="en-US" sz="4000" b="1" dirty="0"/>
              <a:t>Direction of Association</a:t>
            </a:r>
            <a:endParaRPr lang="en-US" sz="4000" dirty="0"/>
          </a:p>
        </p:txBody>
      </p:sp>
      <p:sp>
        <p:nvSpPr>
          <p:cNvPr id="3" name="Content Placeholder 2">
            <a:extLst>
              <a:ext uri="{FF2B5EF4-FFF2-40B4-BE49-F238E27FC236}">
                <a16:creationId xmlns:a16="http://schemas.microsoft.com/office/drawing/2014/main" id="{967CDBCA-D430-4E69-B528-B2A08E2B6242}"/>
              </a:ext>
            </a:extLst>
          </p:cNvPr>
          <p:cNvSpPr>
            <a:spLocks noGrp="1"/>
          </p:cNvSpPr>
          <p:nvPr>
            <p:ph sz="quarter" idx="10"/>
          </p:nvPr>
        </p:nvSpPr>
        <p:spPr/>
        <p:txBody>
          <a:bodyPr/>
          <a:lstStyle/>
          <a:p>
            <a:pPr>
              <a:spcBef>
                <a:spcPts val="0"/>
              </a:spcBef>
            </a:pPr>
            <a:r>
              <a:rPr lang="en-US" dirty="0"/>
              <a:t>A </a:t>
            </a:r>
            <a:r>
              <a:rPr lang="en-US" b="1" i="1" dirty="0">
                <a:solidFill>
                  <a:schemeClr val="accent2"/>
                </a:solidFill>
              </a:rPr>
              <a:t>positive association</a:t>
            </a:r>
            <a:r>
              <a:rPr lang="en-US" dirty="0">
                <a:solidFill>
                  <a:schemeClr val="accent2"/>
                </a:solidFill>
              </a:rPr>
              <a:t> </a:t>
            </a:r>
            <a:r>
              <a:rPr lang="en-US" dirty="0"/>
              <a:t>means that values of one variable tend to be higher when values of the other variable are higher</a:t>
            </a:r>
          </a:p>
          <a:p>
            <a:pPr>
              <a:spcBef>
                <a:spcPts val="0"/>
              </a:spcBef>
            </a:pPr>
            <a:r>
              <a:rPr lang="en-US" dirty="0"/>
              <a:t>A </a:t>
            </a:r>
            <a:r>
              <a:rPr lang="en-US" b="1" i="1" dirty="0">
                <a:solidFill>
                  <a:schemeClr val="accent2"/>
                </a:solidFill>
              </a:rPr>
              <a:t>negative association</a:t>
            </a:r>
            <a:r>
              <a:rPr lang="en-US" dirty="0">
                <a:solidFill>
                  <a:schemeClr val="accent2"/>
                </a:solidFill>
              </a:rPr>
              <a:t> </a:t>
            </a:r>
            <a:r>
              <a:rPr lang="en-US" dirty="0"/>
              <a:t>means that values of one variable tend to be lower when values of the other variable are higher</a:t>
            </a:r>
          </a:p>
          <a:p>
            <a:pPr>
              <a:spcBef>
                <a:spcPts val="0"/>
              </a:spcBef>
            </a:pPr>
            <a:r>
              <a:rPr lang="en-US" dirty="0"/>
              <a:t>Two variables are </a:t>
            </a:r>
            <a:r>
              <a:rPr lang="en-US" b="1" i="1" dirty="0">
                <a:solidFill>
                  <a:schemeClr val="accent2"/>
                </a:solidFill>
              </a:rPr>
              <a:t>not associated </a:t>
            </a:r>
            <a:r>
              <a:rPr lang="en-US" dirty="0"/>
              <a:t>if knowing the value of one variable does not give you any information about the value of the other variable</a:t>
            </a:r>
          </a:p>
        </p:txBody>
      </p:sp>
    </p:spTree>
    <p:extLst>
      <p:ext uri="{BB962C8B-B14F-4D97-AF65-F5344CB8AC3E}">
        <p14:creationId xmlns:p14="http://schemas.microsoft.com/office/powerpoint/2010/main" val="64159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A092-4BE6-4C3A-AA9E-94E0350BD304}"/>
              </a:ext>
            </a:extLst>
          </p:cNvPr>
          <p:cNvSpPr>
            <a:spLocks noGrp="1"/>
          </p:cNvSpPr>
          <p:nvPr>
            <p:ph type="title"/>
          </p:nvPr>
        </p:nvSpPr>
        <p:spPr/>
        <p:txBody>
          <a:bodyPr>
            <a:normAutofit fontScale="90000"/>
          </a:bodyPr>
          <a:lstStyle/>
          <a:p>
            <a:r>
              <a:rPr lang="en-US" sz="4000" b="1" dirty="0"/>
              <a:t>Cars Data (Variables and Relationships)</a:t>
            </a:r>
          </a:p>
        </p:txBody>
      </p:sp>
      <p:sp>
        <p:nvSpPr>
          <p:cNvPr id="5" name="Content Placeholder 4">
            <a:extLst>
              <a:ext uri="{FF2B5EF4-FFF2-40B4-BE49-F238E27FC236}">
                <a16:creationId xmlns:a16="http://schemas.microsoft.com/office/drawing/2014/main" id="{F9E63221-E2F5-4B5C-9217-3DCC63D15EF6}"/>
              </a:ext>
            </a:extLst>
          </p:cNvPr>
          <p:cNvSpPr>
            <a:spLocks noGrp="1"/>
          </p:cNvSpPr>
          <p:nvPr>
            <p:ph sz="quarter" idx="10"/>
          </p:nvPr>
        </p:nvSpPr>
        <p:spPr>
          <a:xfrm>
            <a:off x="304800" y="1371600"/>
            <a:ext cx="8534400" cy="4876800"/>
          </a:xfrm>
        </p:spPr>
        <p:txBody>
          <a:bodyPr/>
          <a:lstStyle/>
          <a:p>
            <a:pPr>
              <a:spcBef>
                <a:spcPts val="0"/>
              </a:spcBef>
            </a:pPr>
            <a:r>
              <a:rPr lang="en-US" sz="2400" dirty="0"/>
              <a:t>Quantitative Variables:</a:t>
            </a:r>
          </a:p>
          <a:p>
            <a:pPr lvl="1">
              <a:spcBef>
                <a:spcPts val="0"/>
              </a:spcBef>
            </a:pPr>
            <a:r>
              <a:rPr lang="en-US" sz="2200" dirty="0"/>
              <a:t>Weight (pounds)</a:t>
            </a:r>
          </a:p>
          <a:p>
            <a:pPr lvl="1">
              <a:spcBef>
                <a:spcPts val="0"/>
              </a:spcBef>
            </a:pPr>
            <a:r>
              <a:rPr lang="en-US" sz="2200" dirty="0"/>
              <a:t>City MPG</a:t>
            </a:r>
          </a:p>
          <a:p>
            <a:pPr lvl="1">
              <a:spcBef>
                <a:spcPts val="0"/>
              </a:spcBef>
            </a:pPr>
            <a:r>
              <a:rPr lang="en-US" sz="2200" dirty="0"/>
              <a:t>Fuel capacity (gallons)</a:t>
            </a:r>
          </a:p>
          <a:p>
            <a:pPr lvl="1">
              <a:spcBef>
                <a:spcPts val="0"/>
              </a:spcBef>
            </a:pPr>
            <a:r>
              <a:rPr lang="en-US" sz="2200" dirty="0"/>
              <a:t>Page number (in Consumer Reports)</a:t>
            </a:r>
          </a:p>
          <a:p>
            <a:pPr lvl="1">
              <a:spcBef>
                <a:spcPts val="0"/>
              </a:spcBef>
            </a:pPr>
            <a:r>
              <a:rPr lang="en-US" sz="2200" dirty="0"/>
              <a:t>Time to go ¼ mile (in seconds)</a:t>
            </a:r>
          </a:p>
          <a:p>
            <a:pPr lvl="1">
              <a:spcBef>
                <a:spcPts val="0"/>
              </a:spcBef>
            </a:pPr>
            <a:r>
              <a:rPr lang="en-US" sz="2200" dirty="0"/>
              <a:t>Acceleration time from 0 to 60 mph</a:t>
            </a:r>
          </a:p>
          <a:p>
            <a:pPr>
              <a:spcBef>
                <a:spcPts val="0"/>
              </a:spcBef>
            </a:pPr>
            <a:r>
              <a:rPr lang="en-US" sz="2400" dirty="0"/>
              <a:t>Relationships</a:t>
            </a:r>
          </a:p>
          <a:p>
            <a:pPr lvl="1">
              <a:spcBef>
                <a:spcPts val="0"/>
              </a:spcBef>
            </a:pPr>
            <a:r>
              <a:rPr lang="en-US" sz="2200" dirty="0"/>
              <a:t>Weight vs. </a:t>
            </a:r>
            <a:r>
              <a:rPr lang="en-US" sz="2200" dirty="0" err="1"/>
              <a:t>CityMPG</a:t>
            </a:r>
            <a:r>
              <a:rPr lang="en-US" sz="2200" dirty="0"/>
              <a:t> </a:t>
            </a:r>
          </a:p>
          <a:p>
            <a:pPr lvl="1">
              <a:spcBef>
                <a:spcPts val="0"/>
              </a:spcBef>
            </a:pPr>
            <a:r>
              <a:rPr lang="en-US" sz="2200" dirty="0"/>
              <a:t>Weight vs. </a:t>
            </a:r>
            <a:r>
              <a:rPr lang="en-US" sz="2200" dirty="0" err="1"/>
              <a:t>FuelCapacity</a:t>
            </a:r>
            <a:endParaRPr lang="en-US" sz="2200" dirty="0"/>
          </a:p>
          <a:p>
            <a:pPr lvl="1">
              <a:spcBef>
                <a:spcPts val="0"/>
              </a:spcBef>
            </a:pPr>
            <a:r>
              <a:rPr lang="en-US" sz="2200" dirty="0" err="1"/>
              <a:t>PageNum</a:t>
            </a:r>
            <a:r>
              <a:rPr lang="en-US" sz="2200" dirty="0"/>
              <a:t> vs. Fuel Capacity</a:t>
            </a:r>
          </a:p>
          <a:p>
            <a:pPr lvl="1">
              <a:spcBef>
                <a:spcPts val="0"/>
              </a:spcBef>
            </a:pPr>
            <a:r>
              <a:rPr lang="en-US" sz="2200" dirty="0"/>
              <a:t>Weight vs. </a:t>
            </a:r>
            <a:r>
              <a:rPr lang="en-US" sz="2200" dirty="0" err="1"/>
              <a:t>QtrMile</a:t>
            </a:r>
            <a:r>
              <a:rPr lang="en-US" sz="2200" dirty="0"/>
              <a:t> </a:t>
            </a:r>
          </a:p>
          <a:p>
            <a:pPr lvl="1">
              <a:spcBef>
                <a:spcPts val="0"/>
              </a:spcBef>
            </a:pPr>
            <a:r>
              <a:rPr lang="en-US" sz="2200" dirty="0"/>
              <a:t>Acc060 vs. </a:t>
            </a:r>
            <a:r>
              <a:rPr lang="en-US" sz="2200" dirty="0" err="1"/>
              <a:t>QtrMile</a:t>
            </a:r>
            <a:r>
              <a:rPr lang="en-US" sz="2200" dirty="0"/>
              <a:t> </a:t>
            </a:r>
          </a:p>
          <a:p>
            <a:pPr lvl="1">
              <a:spcBef>
                <a:spcPts val="0"/>
              </a:spcBef>
            </a:pPr>
            <a:r>
              <a:rPr lang="en-US" sz="2200" dirty="0" err="1"/>
              <a:t>CityMPG</a:t>
            </a:r>
            <a:r>
              <a:rPr lang="en-US" sz="2200" dirty="0"/>
              <a:t> vs. </a:t>
            </a:r>
            <a:r>
              <a:rPr lang="en-US" sz="2200" dirty="0" err="1"/>
              <a:t>QtrMile</a:t>
            </a:r>
            <a:endParaRPr lang="en-US" sz="2200" dirty="0"/>
          </a:p>
        </p:txBody>
      </p:sp>
    </p:spTree>
    <p:extLst>
      <p:ext uri="{BB962C8B-B14F-4D97-AF65-F5344CB8AC3E}">
        <p14:creationId xmlns:p14="http://schemas.microsoft.com/office/powerpoint/2010/main" val="154571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a:xfrm>
            <a:off x="1143000" y="457200"/>
            <a:ext cx="7672754" cy="1141412"/>
          </a:xfrm>
        </p:spPr>
        <p:txBody>
          <a:bodyPr>
            <a:normAutofit fontScale="90000"/>
          </a:bodyPr>
          <a:lstStyle/>
          <a:p>
            <a:r>
              <a:rPr lang="en-US" sz="4000" b="1" dirty="0"/>
              <a:t>Cars Data (Strength and Direction)</a:t>
            </a:r>
            <a:endParaRPr lang="en-US" sz="3200" b="1" dirty="0"/>
          </a:p>
        </p:txBody>
      </p:sp>
      <p:pic>
        <p:nvPicPr>
          <p:cNvPr id="21" name="Picture 2">
            <a:extLst>
              <a:ext uri="{FF2B5EF4-FFF2-40B4-BE49-F238E27FC236}">
                <a16:creationId xmlns:a16="http://schemas.microsoft.com/office/drawing/2014/main" id="{B6E613DB-6892-42F5-8D62-7A0F2770FE58}"/>
              </a:ext>
              <a:ext uri="{C183D7F6-B498-43B3-948B-1728B52AA6E4}">
                <adec:decorative xmlns:adec="http://schemas.microsoft.com/office/drawing/2017/decorative" val="1"/>
              </a:ext>
            </a:extLst>
          </p:cNvPr>
          <p:cNvPicPr>
            <a:picLocks noGrp="1" noChangeAspect="1" noChangeArrowheads="1"/>
          </p:cNvPicPr>
          <p:nvPr>
            <p:ph type="pic" sz="quarter" idx="19"/>
          </p:nvPr>
        </p:nvPicPr>
        <p:blipFill>
          <a:blip r:embed="rId2" cstate="print">
            <a:extLst>
              <a:ext uri="{28A0092B-C50C-407E-A947-70E740481C1C}">
                <a14:useLocalDpi xmlns:a14="http://schemas.microsoft.com/office/drawing/2010/main" val="0"/>
              </a:ext>
            </a:extLst>
          </a:blip>
          <a:stretch>
            <a:fillRect/>
          </a:stretch>
        </p:blipFill>
        <p:spPr bwMode="auto">
          <a:xfrm>
            <a:off x="0" y="457200"/>
            <a:ext cx="839585" cy="818804"/>
          </a:xfrm>
          <a:prstGeom prst="rect">
            <a:avLst/>
          </a:prstGeom>
          <a:extLst>
            <a:ext uri="{909E8E84-426E-40DD-AFC4-6F175D3DCCD1}">
              <a14:hiddenFill xmlns:a14="http://schemas.microsoft.com/office/drawing/2010/main">
                <a:solidFill>
                  <a:srgbClr val="FFFFFF"/>
                </a:solidFill>
              </a14:hiddenFill>
            </a:ext>
          </a:extLst>
        </p:spPr>
      </p:pic>
      <p:sp>
        <p:nvSpPr>
          <p:cNvPr id="18" name="Content Placeholder 17">
            <a:extLst>
              <a:ext uri="{FF2B5EF4-FFF2-40B4-BE49-F238E27FC236}">
                <a16:creationId xmlns:a16="http://schemas.microsoft.com/office/drawing/2014/main" id="{F3F2A229-E12E-4A18-9C1F-9F90851EBF69}"/>
              </a:ext>
            </a:extLst>
          </p:cNvPr>
          <p:cNvSpPr>
            <a:spLocks noGrp="1"/>
          </p:cNvSpPr>
          <p:nvPr>
            <p:ph sz="quarter" idx="18"/>
          </p:nvPr>
        </p:nvSpPr>
        <p:spPr>
          <a:xfrm>
            <a:off x="579968" y="1371600"/>
            <a:ext cx="8334022" cy="3852863"/>
          </a:xfrm>
        </p:spPr>
        <p:txBody>
          <a:bodyPr/>
          <a:lstStyle/>
          <a:p>
            <a:pPr marL="457200" indent="-457200"/>
            <a:r>
              <a:rPr lang="en-US" dirty="0"/>
              <a:t>Make initial guesses for the strength and direction of association for each of the following:</a:t>
            </a:r>
          </a:p>
          <a:p>
            <a:pPr marL="971550" lvl="1" indent="-514350">
              <a:lnSpc>
                <a:spcPct val="100000"/>
              </a:lnSpc>
              <a:spcBef>
                <a:spcPts val="624"/>
              </a:spcBef>
              <a:spcAft>
                <a:spcPts val="0"/>
              </a:spcAft>
              <a:buClr>
                <a:schemeClr val="accent2"/>
              </a:buClr>
              <a:buFont typeface="+mj-lt"/>
              <a:buAutoNum type="arabicParenR"/>
            </a:pPr>
            <a:r>
              <a:rPr lang="en-US" sz="2600" dirty="0"/>
              <a:t>Weight vs. </a:t>
            </a:r>
            <a:r>
              <a:rPr lang="en-US" sz="2600" dirty="0" err="1"/>
              <a:t>CityMPG</a:t>
            </a:r>
            <a:endParaRPr lang="en-US" sz="2600" dirty="0"/>
          </a:p>
          <a:p>
            <a:pPr marL="971550" lvl="1" indent="-514350">
              <a:lnSpc>
                <a:spcPct val="100000"/>
              </a:lnSpc>
              <a:spcBef>
                <a:spcPts val="624"/>
              </a:spcBef>
              <a:spcAft>
                <a:spcPts val="0"/>
              </a:spcAft>
              <a:buClr>
                <a:schemeClr val="accent2"/>
              </a:buClr>
              <a:buFont typeface="+mj-lt"/>
              <a:buAutoNum type="arabicParenR"/>
            </a:pPr>
            <a:r>
              <a:rPr lang="en-US" sz="2600" dirty="0"/>
              <a:t>Weight vs. </a:t>
            </a:r>
            <a:r>
              <a:rPr lang="en-US" sz="2600" dirty="0" err="1"/>
              <a:t>FuelCapacity</a:t>
            </a:r>
            <a:endParaRPr lang="en-US" sz="2600" dirty="0"/>
          </a:p>
          <a:p>
            <a:pPr marL="971550" lvl="1" indent="-514350">
              <a:lnSpc>
                <a:spcPct val="100000"/>
              </a:lnSpc>
              <a:spcBef>
                <a:spcPts val="624"/>
              </a:spcBef>
              <a:spcAft>
                <a:spcPts val="0"/>
              </a:spcAft>
              <a:buClr>
                <a:schemeClr val="accent2"/>
              </a:buClr>
              <a:buFont typeface="+mj-lt"/>
              <a:buAutoNum type="arabicParenR"/>
            </a:pPr>
            <a:r>
              <a:rPr lang="en-US" sz="2600" dirty="0" err="1"/>
              <a:t>PageNum</a:t>
            </a:r>
            <a:r>
              <a:rPr lang="en-US" sz="2600" dirty="0"/>
              <a:t> vs. Fuel Capacity</a:t>
            </a:r>
          </a:p>
          <a:p>
            <a:pPr marL="971550" lvl="1" indent="-514350">
              <a:lnSpc>
                <a:spcPct val="100000"/>
              </a:lnSpc>
              <a:spcBef>
                <a:spcPts val="624"/>
              </a:spcBef>
              <a:spcAft>
                <a:spcPts val="0"/>
              </a:spcAft>
              <a:buClr>
                <a:schemeClr val="accent2"/>
              </a:buClr>
              <a:buFont typeface="+mj-lt"/>
              <a:buAutoNum type="arabicParenR"/>
            </a:pPr>
            <a:r>
              <a:rPr lang="en-US" sz="2600" dirty="0"/>
              <a:t>Weight vs. </a:t>
            </a:r>
            <a:r>
              <a:rPr lang="en-US" sz="2600" dirty="0" err="1"/>
              <a:t>QtrMile</a:t>
            </a:r>
            <a:endParaRPr lang="en-US" sz="2600" dirty="0"/>
          </a:p>
          <a:p>
            <a:pPr marL="971550" lvl="1" indent="-514350">
              <a:lnSpc>
                <a:spcPct val="100000"/>
              </a:lnSpc>
              <a:spcBef>
                <a:spcPts val="624"/>
              </a:spcBef>
              <a:spcAft>
                <a:spcPts val="0"/>
              </a:spcAft>
              <a:buClr>
                <a:schemeClr val="accent2"/>
              </a:buClr>
              <a:buFont typeface="+mj-lt"/>
              <a:buAutoNum type="arabicParenR"/>
            </a:pPr>
            <a:r>
              <a:rPr lang="en-US" sz="2600" dirty="0"/>
              <a:t>Acc060 vs. </a:t>
            </a:r>
            <a:r>
              <a:rPr lang="en-US" sz="2600" dirty="0" err="1"/>
              <a:t>QtrMile</a:t>
            </a:r>
            <a:endParaRPr lang="en-US" sz="2600" dirty="0"/>
          </a:p>
          <a:p>
            <a:pPr marL="971550" lvl="1" indent="-514350">
              <a:lnSpc>
                <a:spcPct val="100000"/>
              </a:lnSpc>
              <a:spcBef>
                <a:spcPts val="624"/>
              </a:spcBef>
              <a:spcAft>
                <a:spcPts val="0"/>
              </a:spcAft>
              <a:buClr>
                <a:schemeClr val="accent2"/>
              </a:buClr>
              <a:buFont typeface="+mj-lt"/>
              <a:buAutoNum type="arabicParenR"/>
            </a:pPr>
            <a:r>
              <a:rPr lang="en-US" sz="2600" dirty="0" err="1"/>
              <a:t>CityMPG</a:t>
            </a:r>
            <a:r>
              <a:rPr lang="en-US" sz="2600" dirty="0"/>
              <a:t> vs. </a:t>
            </a:r>
            <a:r>
              <a:rPr lang="en-US" sz="2600" dirty="0" err="1"/>
              <a:t>QtrMile</a:t>
            </a:r>
            <a:endParaRPr lang="en-US" sz="2600" dirty="0"/>
          </a:p>
        </p:txBody>
      </p:sp>
      <p:pic>
        <p:nvPicPr>
          <p:cNvPr id="22" name="Picture 2" descr="An illustration depicts the strength and direction of association of two variables. A double-headed displays the following association from left to right: Strong Negative, Moderate Negative, Weak Negative, No Association, Weak Positive, Moderate Positive, and Strong Positive.">
            <a:extLst>
              <a:ext uri="{FF2B5EF4-FFF2-40B4-BE49-F238E27FC236}">
                <a16:creationId xmlns:a16="http://schemas.microsoft.com/office/drawing/2014/main" id="{D42977E7-3CA1-43A1-A99E-541C1356FB5E}"/>
              </a:ext>
            </a:extLst>
          </p:cNvPr>
          <p:cNvPicPr>
            <a:picLocks noGrp="1" noChangeAspect="1" noChangeArrowheads="1"/>
          </p:cNvPicPr>
          <p:nvPr>
            <p:ph type="pic" sz="quarter" idx="20"/>
          </p:nvPr>
        </p:nvPicPr>
        <p:blipFill>
          <a:blip r:embed="rId3">
            <a:extLst>
              <a:ext uri="{28A0092B-C50C-407E-A947-70E740481C1C}">
                <a14:useLocalDpi xmlns:a14="http://schemas.microsoft.com/office/drawing/2010/main" val="0"/>
              </a:ext>
            </a:extLst>
          </a:blip>
          <a:stretch>
            <a:fillRect/>
          </a:stretch>
        </p:blipFill>
        <p:spPr bwMode="auto">
          <a:xfrm>
            <a:off x="821343" y="5257800"/>
            <a:ext cx="7501314" cy="9664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91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p:txBody>
          <a:bodyPr>
            <a:normAutofit/>
          </a:bodyPr>
          <a:lstStyle/>
          <a:p>
            <a:r>
              <a:rPr lang="en-US" sz="4000" b="1" dirty="0"/>
              <a:t>Scatterplot</a:t>
            </a:r>
            <a:endParaRPr lang="en-US" b="1" dirty="0"/>
          </a:p>
        </p:txBody>
      </p:sp>
      <p:sp>
        <p:nvSpPr>
          <p:cNvPr id="7" name="Content Placeholder 6">
            <a:extLst>
              <a:ext uri="{FF2B5EF4-FFF2-40B4-BE49-F238E27FC236}">
                <a16:creationId xmlns:a16="http://schemas.microsoft.com/office/drawing/2014/main" id="{DFDF866C-DC89-4292-82D1-E00ADCF41879}"/>
              </a:ext>
            </a:extLst>
          </p:cNvPr>
          <p:cNvSpPr>
            <a:spLocks noGrp="1"/>
          </p:cNvSpPr>
          <p:nvPr>
            <p:ph sz="quarter" idx="18"/>
          </p:nvPr>
        </p:nvSpPr>
        <p:spPr>
          <a:xfrm>
            <a:off x="579968" y="1524000"/>
            <a:ext cx="8334022" cy="1041400"/>
          </a:xfrm>
        </p:spPr>
        <p:txBody>
          <a:bodyPr/>
          <a:lstStyle/>
          <a:p>
            <a:pPr marL="0" indent="0" algn="ctr">
              <a:buNone/>
            </a:pPr>
            <a:r>
              <a:rPr lang="en-US" sz="2800" dirty="0"/>
              <a:t>A </a:t>
            </a:r>
            <a:r>
              <a:rPr lang="en-US" sz="2800" b="1" i="1" dirty="0">
                <a:solidFill>
                  <a:schemeClr val="accent2"/>
                </a:solidFill>
              </a:rPr>
              <a:t>scatterplot</a:t>
            </a:r>
            <a:r>
              <a:rPr lang="en-US" sz="2800" dirty="0"/>
              <a:t> is the graph of the relationship between two quantitative variables</a:t>
            </a:r>
            <a:r>
              <a:rPr lang="en-US" dirty="0"/>
              <a:t>.</a:t>
            </a:r>
          </a:p>
        </p:txBody>
      </p:sp>
      <p:pic>
        <p:nvPicPr>
          <p:cNvPr id="18" name="Picture Placeholder 17" descr="A scatterplot depicts the relationship between Study hours and G P A. The horizontal axis is labeled study hours and ranges from 0 to 70 in increments of 10. The vertical axis is labeled G P A and has markings from 3.0 to 4.0 in increments of 0.5. The dots are scattered throughout the plot. The scattered dots range from 1 to 70 on the horizontal axis, and from 2.5 to 4.3 on the vertical axis. The concentration of the dots is more between 1 and 30 on the horizontal axis and between 3.0 and 4.0 on the vertical axis. A couple of outliers are located at (60, 3.8) and (70, 3.8). All values are approximated.">
            <a:extLst>
              <a:ext uri="{FF2B5EF4-FFF2-40B4-BE49-F238E27FC236}">
                <a16:creationId xmlns:a16="http://schemas.microsoft.com/office/drawing/2014/main" id="{7DCDC279-B415-45A2-B150-9A0094A3140E}"/>
              </a:ext>
            </a:extLst>
          </p:cNvPr>
          <p:cNvPicPr>
            <a:picLocks noGrp="1" noChangeAspect="1"/>
          </p:cNvPicPr>
          <p:nvPr>
            <p:ph type="pic" sz="quarter" idx="19"/>
          </p:nvPr>
        </p:nvPicPr>
        <p:blipFill rotWithShape="1">
          <a:blip r:embed="rId3"/>
          <a:stretch/>
        </p:blipFill>
        <p:spPr>
          <a:xfrm>
            <a:off x="2515808" y="2632064"/>
            <a:ext cx="4112385" cy="3463936"/>
          </a:xfrm>
          <a:prstGeom prst="rect">
            <a:avLst/>
          </a:prstGeom>
        </p:spPr>
      </p:pic>
    </p:spTree>
    <p:extLst>
      <p:ext uri="{BB962C8B-B14F-4D97-AF65-F5344CB8AC3E}">
        <p14:creationId xmlns:p14="http://schemas.microsoft.com/office/powerpoint/2010/main" val="140961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a:xfrm>
            <a:off x="1143000" y="457200"/>
            <a:ext cx="7672754" cy="1141412"/>
          </a:xfrm>
        </p:spPr>
        <p:txBody>
          <a:bodyPr>
            <a:normAutofit/>
          </a:bodyPr>
          <a:lstStyle/>
          <a:p>
            <a:r>
              <a:rPr lang="en-US" sz="4000" b="1" dirty="0"/>
              <a:t>Car Associations</a:t>
            </a:r>
            <a:endParaRPr lang="en-US" sz="3200" b="1" dirty="0"/>
          </a:p>
        </p:txBody>
      </p:sp>
      <p:pic>
        <p:nvPicPr>
          <p:cNvPr id="21" name="Picture 2">
            <a:extLst>
              <a:ext uri="{FF2B5EF4-FFF2-40B4-BE49-F238E27FC236}">
                <a16:creationId xmlns:a16="http://schemas.microsoft.com/office/drawing/2014/main" id="{B6E613DB-6892-42F5-8D62-7A0F2770FE58}"/>
              </a:ext>
              <a:ext uri="{C183D7F6-B498-43B3-948B-1728B52AA6E4}">
                <adec:decorative xmlns:adec="http://schemas.microsoft.com/office/drawing/2017/decorative" val="1"/>
              </a:ext>
            </a:extLst>
          </p:cNvPr>
          <p:cNvPicPr>
            <a:picLocks noGrp="1" noChangeAspect="1" noChangeArrowheads="1"/>
          </p:cNvPicPr>
          <p:nvPr>
            <p:ph type="pic" sz="quarter" idx="19"/>
          </p:nvPr>
        </p:nvPicPr>
        <p:blipFill rotWithShape="1">
          <a:blip r:embed="rId3" cstate="print">
            <a:extLst>
              <a:ext uri="{28A0092B-C50C-407E-A947-70E740481C1C}">
                <a14:useLocalDpi xmlns:a14="http://schemas.microsoft.com/office/drawing/2010/main" val="0"/>
              </a:ext>
            </a:extLst>
          </a:blip>
          <a:stretch/>
        </p:blipFill>
        <p:spPr bwMode="auto">
          <a:xfrm>
            <a:off x="0" y="457200"/>
            <a:ext cx="839585" cy="818804"/>
          </a:xfrm>
          <a:prstGeom prst="rect">
            <a:avLst/>
          </a:prstGeom>
          <a:extLst>
            <a:ext uri="{909E8E84-426E-40DD-AFC4-6F175D3DCCD1}">
              <a14:hiddenFill xmlns:a14="http://schemas.microsoft.com/office/drawing/2010/main">
                <a:solidFill>
                  <a:srgbClr val="FFFFFF"/>
                </a:solidFill>
              </a14:hiddenFill>
            </a:ext>
          </a:extLst>
        </p:spPr>
      </p:pic>
      <p:pic>
        <p:nvPicPr>
          <p:cNvPr id="6" name="Content Placeholder 5" descr="A six scatterplots depict the association between various variables of car. All the scatterplots are titled Cars 2015. Above the plots, there is a dropdown, in which the option, Scatter Plot is displayed. In the first scatterplot, the horizontal axis is labeled City M P G and has markings from 15 to 35 in increments of 5. The vertical axis is labeled Weight and has markings from 2000 to 6000 in increments of 500. The dots are plotted in a decreasing trend from left to right. The trend starts at (12, 6000) and ends at (37, 2000). The concentration of the dots is more between 16 and 28 on the horizontal axis and between 2500 and 5000 on the vertical axis. An outlier is plotted at (37, 2000). All values are approximated. &#10;In the second scatterplot, the horizontal axis is labeled Fuel Cap and has markings from 10 to 35 in increments of 5. The vertical axis is labeled Weight and has markings from 2000 to 6500 in increments of 500. The dots are plotted in an increasing trend from left to right. The trend starts at (9, 2000) and ends at (34, 6250). The concentration of the dots is more between 11 and 23 on the horizontal axis and between 2250 and 5000 on the vertical axis. A couple of outliers are plotted at (34, 6250) and (33, 5000). All values are approximated.&#10;In the third scatterplot, the horizontal axis is labeled Fuel Cap and has markings from 10 to 35 in increments of 5. The vertical axis is labeled Page Number and has markings from 100 to 220 in increments of 20. The dots are scattered throughout the plot. The dots range from 9 to 34 on the horizontal axis and from 100 to 220 on the vertical axis. The concentration of the dots is more between 12 and 22 on the horizontal axis and between 100 and 220 on the vertical axis. All values are approximated.&#10;In the fourth scatterplot, the horizontal axis is labeled Quarter Mile and has markings from 12 to 20 in increments of 1. The vertical axis is labeled Weight in thousands and has markings from 2 to 6 in increments of 1. The dots are plotted in a decreasing trend from left to right. The dots range from 12 to 19.5 and from 2 to 6.2. The concentration of the dots is more between 14 and 18.5 on the horizontal axis and between 2.4 and 5 on the vertical axis. All values are approximated.&#10;In the fifth scatterplot, the horizontal axis is labeled Quarter Mile and has markings from 12 to 20 in increments of 1. The vertical axis is labeled Acc 060 and has markings from 4 to 12 in increments of 2. The dots are plotted in an increasing trend from left to right. The trend starts at (12, 4) and ends at (19.5, 12.5). The dots are closely plotted each other. The concentration of the dots is more between 14 and 18.5 on the horizontal axis and between 5.5 and 11 on the vertical axis. All values are approximated.&#10;In the sixth scatterplot, the horizontal axis is labeled Quarter Mile and has markings from 12 to 20 in increments of 1. The vertical axis is labeled City M P G and has markings from 10 to 35 in increments of 5. The dots are plotted in an increasing trend from left to right. The dots range from 12.5 to 19.5 on the horizontal axis and from 12 to 37 on the vertical axis. The concentration of the dots is more between 13.5 and 18.5 on the horizontal axis and between 15 and 30 on the vertical axis. All values are approximated.">
            <a:extLst>
              <a:ext uri="{FF2B5EF4-FFF2-40B4-BE49-F238E27FC236}">
                <a16:creationId xmlns:a16="http://schemas.microsoft.com/office/drawing/2014/main" id="{E2650FCF-F05B-4861-B2BC-4F089520C60C}"/>
              </a:ext>
            </a:extLst>
          </p:cNvPr>
          <p:cNvPicPr>
            <a:picLocks noGrp="1" noChangeAspect="1"/>
          </p:cNvPicPr>
          <p:nvPr>
            <p:ph sz="quarter" idx="15"/>
          </p:nvPr>
        </p:nvPicPr>
        <p:blipFill>
          <a:blip r:embed="rId4">
            <a:extLst>
              <a:ext uri="{28A0092B-C50C-407E-A947-70E740481C1C}">
                <a14:useLocalDpi xmlns:a14="http://schemas.microsoft.com/office/drawing/2010/main" val="0"/>
              </a:ext>
            </a:extLst>
          </a:blip>
          <a:stretch>
            <a:fillRect/>
          </a:stretch>
        </p:blipFill>
        <p:spPr>
          <a:xfrm>
            <a:off x="693984" y="1219200"/>
            <a:ext cx="7756032" cy="4244980"/>
          </a:xfrm>
          <a:prstGeom prst="rect">
            <a:avLst/>
          </a:prstGeom>
        </p:spPr>
      </p:pic>
      <p:pic>
        <p:nvPicPr>
          <p:cNvPr id="22" name="Picture 2" descr="An illustration depicts the strength and direction of association of two variables. A double-headed displays the following association from left to right: Strong Negative, Moderate Negative, Weak Negative, No Association, Weak Positive, Moderate Positive, and Strong Positive.">
            <a:extLst>
              <a:ext uri="{FF2B5EF4-FFF2-40B4-BE49-F238E27FC236}">
                <a16:creationId xmlns:a16="http://schemas.microsoft.com/office/drawing/2014/main" id="{D42977E7-3CA1-43A1-A99E-541C1356FB5E}"/>
              </a:ext>
            </a:extLst>
          </p:cNvPr>
          <p:cNvPicPr>
            <a:picLocks noGrp="1" noChangeAspect="1" noChangeArrowheads="1"/>
          </p:cNvPicPr>
          <p:nvPr>
            <p:ph type="pic" sz="quarter" idx="20"/>
          </p:nvPr>
        </p:nvPicPr>
        <p:blipFill rotWithShape="1">
          <a:blip r:embed="rId5">
            <a:extLst>
              <a:ext uri="{28A0092B-C50C-407E-A947-70E740481C1C}">
                <a14:useLocalDpi xmlns:a14="http://schemas.microsoft.com/office/drawing/2010/main" val="0"/>
              </a:ext>
            </a:extLst>
          </a:blip>
          <a:stretch/>
        </p:blipFill>
        <p:spPr bwMode="auto">
          <a:xfrm>
            <a:off x="1162312" y="5410200"/>
            <a:ext cx="6819376" cy="8785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87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607A99B-92C5-4E75-BEBE-7CA67F67A5FB}"/>
              </a:ext>
            </a:extLst>
          </p:cNvPr>
          <p:cNvSpPr>
            <a:spLocks noGrp="1"/>
          </p:cNvSpPr>
          <p:nvPr>
            <p:ph type="title"/>
          </p:nvPr>
        </p:nvSpPr>
        <p:spPr/>
        <p:txBody>
          <a:bodyPr>
            <a:normAutofit/>
          </a:bodyPr>
          <a:lstStyle/>
          <a:p>
            <a:r>
              <a:rPr lang="en-US" sz="4000" b="1" dirty="0"/>
              <a:t>Correlation (Definition)</a:t>
            </a:r>
          </a:p>
        </p:txBody>
      </p:sp>
      <p:sp>
        <p:nvSpPr>
          <p:cNvPr id="16" name="Content Placeholder 15">
            <a:extLst>
              <a:ext uri="{FF2B5EF4-FFF2-40B4-BE49-F238E27FC236}">
                <a16:creationId xmlns:a16="http://schemas.microsoft.com/office/drawing/2014/main" id="{7305E904-BF3A-48A7-80DD-9898912D9594}"/>
              </a:ext>
            </a:extLst>
          </p:cNvPr>
          <p:cNvSpPr>
            <a:spLocks noGrp="1"/>
          </p:cNvSpPr>
          <p:nvPr>
            <p:ph sz="quarter" idx="10"/>
          </p:nvPr>
        </p:nvSpPr>
        <p:spPr>
          <a:xfrm>
            <a:off x="692728" y="1602347"/>
            <a:ext cx="7758545" cy="1521853"/>
          </a:xfrm>
          <a:ln w="19050">
            <a:solidFill>
              <a:srgbClr val="0000BF"/>
            </a:solidFill>
          </a:ln>
        </p:spPr>
        <p:txBody>
          <a:bodyPr/>
          <a:lstStyle/>
          <a:p>
            <a:pPr marL="0" indent="0" algn="ctr">
              <a:buNone/>
            </a:pPr>
            <a:r>
              <a:rPr lang="en-US" sz="2800" dirty="0"/>
              <a:t>The </a:t>
            </a:r>
            <a:r>
              <a:rPr lang="en-US" sz="2800" b="1" i="1" dirty="0">
                <a:solidFill>
                  <a:schemeClr val="accent2"/>
                </a:solidFill>
              </a:rPr>
              <a:t>correlation</a:t>
            </a:r>
            <a:r>
              <a:rPr lang="en-US" sz="2800" dirty="0"/>
              <a:t> is a measure of the strength and direction of linear association between two quantitative variables</a:t>
            </a:r>
          </a:p>
        </p:txBody>
      </p:sp>
      <p:sp>
        <p:nvSpPr>
          <p:cNvPr id="17" name="Content Placeholder 16">
            <a:extLst>
              <a:ext uri="{FF2B5EF4-FFF2-40B4-BE49-F238E27FC236}">
                <a16:creationId xmlns:a16="http://schemas.microsoft.com/office/drawing/2014/main" id="{1C1C4AA4-22DE-4CFC-9965-B475AA8FA328}"/>
              </a:ext>
            </a:extLst>
          </p:cNvPr>
          <p:cNvSpPr>
            <a:spLocks noGrp="1"/>
          </p:cNvSpPr>
          <p:nvPr>
            <p:ph sz="quarter" idx="11"/>
          </p:nvPr>
        </p:nvSpPr>
        <p:spPr>
          <a:xfrm>
            <a:off x="533400" y="3352800"/>
            <a:ext cx="8288338" cy="1143000"/>
          </a:xfrm>
        </p:spPr>
        <p:txBody>
          <a:bodyPr/>
          <a:lstStyle/>
          <a:p>
            <a:pPr>
              <a:buFont typeface="Arial" pitchFamily="34" charset="0"/>
              <a:buChar char="•"/>
            </a:pPr>
            <a:r>
              <a:rPr lang="en-US" sz="2800" dirty="0"/>
              <a:t>Sample correlation: </a:t>
            </a:r>
            <a:r>
              <a:rPr lang="en-US" sz="2800" i="1" dirty="0"/>
              <a:t>r</a:t>
            </a:r>
          </a:p>
          <a:p>
            <a:pPr>
              <a:buFont typeface="Arial" pitchFamily="34" charset="0"/>
              <a:buChar char="•"/>
            </a:pPr>
            <a:r>
              <a:rPr lang="en-US" sz="2800" dirty="0"/>
              <a:t>Population correlation: </a:t>
            </a:r>
            <a:r>
              <a:rPr lang="en-US" sz="2800" i="1" dirty="0">
                <a:sym typeface="Symbol"/>
              </a:rPr>
              <a:t> </a:t>
            </a:r>
            <a:r>
              <a:rPr lang="en-US" sz="2800" dirty="0">
                <a:sym typeface="Symbol"/>
              </a:rPr>
              <a:t>(“rho”)</a:t>
            </a:r>
            <a:endParaRPr lang="en-US" sz="2800" i="1" dirty="0"/>
          </a:p>
        </p:txBody>
      </p:sp>
    </p:spTree>
    <p:extLst>
      <p:ext uri="{BB962C8B-B14F-4D97-AF65-F5344CB8AC3E}">
        <p14:creationId xmlns:p14="http://schemas.microsoft.com/office/powerpoint/2010/main" val="13091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a:xfrm>
            <a:off x="1143000" y="457200"/>
            <a:ext cx="7672754" cy="1141412"/>
          </a:xfrm>
        </p:spPr>
        <p:txBody>
          <a:bodyPr>
            <a:normAutofit/>
          </a:bodyPr>
          <a:lstStyle/>
          <a:p>
            <a:r>
              <a:rPr lang="en-US" sz="4000" b="1" dirty="0"/>
              <a:t>Car Correlations</a:t>
            </a:r>
            <a:endParaRPr lang="en-US" sz="3200" b="1" dirty="0"/>
          </a:p>
        </p:txBody>
      </p:sp>
      <p:pic>
        <p:nvPicPr>
          <p:cNvPr id="21" name="Picture 2">
            <a:extLst>
              <a:ext uri="{FF2B5EF4-FFF2-40B4-BE49-F238E27FC236}">
                <a16:creationId xmlns:a16="http://schemas.microsoft.com/office/drawing/2014/main" id="{B6E613DB-6892-42F5-8D62-7A0F2770FE58}"/>
              </a:ext>
              <a:ext uri="{C183D7F6-B498-43B3-948B-1728B52AA6E4}">
                <adec:decorative xmlns:adec="http://schemas.microsoft.com/office/drawing/2017/decorative" val="1"/>
              </a:ext>
            </a:extLst>
          </p:cNvPr>
          <p:cNvPicPr>
            <a:picLocks noGrp="1" noChangeAspect="1" noChangeArrowheads="1"/>
          </p:cNvPicPr>
          <p:nvPr>
            <p:ph type="pic" sz="quarter" idx="19"/>
          </p:nvPr>
        </p:nvPicPr>
        <p:blipFill rotWithShape="1">
          <a:blip r:embed="rId3" cstate="print">
            <a:extLst>
              <a:ext uri="{28A0092B-C50C-407E-A947-70E740481C1C}">
                <a14:useLocalDpi xmlns:a14="http://schemas.microsoft.com/office/drawing/2010/main" val="0"/>
              </a:ext>
            </a:extLst>
          </a:blip>
          <a:stretch/>
        </p:blipFill>
        <p:spPr bwMode="auto">
          <a:xfrm>
            <a:off x="0" y="457200"/>
            <a:ext cx="839585" cy="818804"/>
          </a:xfrm>
          <a:prstGeom prst="rect">
            <a:avLst/>
          </a:prstGeom>
          <a:extLst>
            <a:ext uri="{909E8E84-426E-40DD-AFC4-6F175D3DCCD1}">
              <a14:hiddenFill xmlns:a14="http://schemas.microsoft.com/office/drawing/2010/main">
                <a:solidFill>
                  <a:srgbClr val="FFFFFF"/>
                </a:solidFill>
              </a14:hiddenFill>
            </a:ext>
          </a:extLst>
        </p:spPr>
      </p:pic>
      <p:pic>
        <p:nvPicPr>
          <p:cNvPr id="14" name="Content Placeholder 6" descr="A six scatterplots depict the association between various variables of car and correlations. All the scatterplots are titled Cars 2015. Above the plots, there is a dropdown, in which the option, Scatter Plot is displayed. In the first scatterplot, the horizontal axis is labeled City M P G and has markings from 15 to 35 in increments of 5. The vertical axis is labeled Weight and has markings from 2000 to 6000 in increments of 500. The dots are plotted in a decreasing trend from left to right. The trend starts at (12, 6000) and ends at (37, 2000). The concentration of the dots is more between 16 and 28 on the horizontal axis and between 2500 and 5000 on the vertical axis. An outlier is plotted at (37, 2000). All values are approximated. The correlation coefficient is negative 0.83.&#10;In the second scatterplot, the horizontal axis is labeled Fuel Cap and has markings from 10 to 35 in increments of 5. The vertical axis is labeled Weight and has markings from 2000 to 6500 in increments of 500. The dots are plotted in an increasing trend from left to right. The trend starts at (9, 2000) and ends at (34, 6250). The concentration of the dots is more between 11 and 23 on the horizontal axis and between 2250 and 5000 on the vertical axis. A couple of outliers are plotted at (34, 6250) and (33, 5000). All values are approximated. The correlation coefficient is 0.91.&#10;In the third scatterplot, the horizontal axis is labeled Fuel Cap and has markings from 10 to 35 in increments of 5. The vertical axis is labeled Page Number and has markings from 100 to 220 in increments of 20. The dots are scattered throughout the plot. The dots range from 9 to 34 on the horizontal axis and from 100 to 220 on the vertical axis. The concentration of the dots is more between 12 and 22 on the horizontal axis and between 100 and 220 on the vertical axis. All values are approximated. &#10;In the fourth scatterplot, the horizontal axis is labeled Quarter Mile and has markings from 12 to 20 in increments of 1. The vertical axis is labeled Weight in thousands and has markings from 2 to 6 in increments of 1. The dots are plotted in a decreasing trend from left to right. The dots range from 12 to 19.5 and from 2 to 6.2. The concentration of the dots is more between 14 and 18.5 on the horizontal axis and between 2.4 and 5 on the vertical axis. All values are approximated. The correlation coefficient is negative 0.39.&#10;In the fifth scatterplot, the horizontal axis is labeled Quarter Mile and has markings from 12 to 20 in increments of 1. The vertical axis is labeled Acc 060 and has markings from 4 to 12 in increments of 2. The dots are plotted in an increasing trend from left to right. The trend starts at (12, 4) and ends at (19.5, 12.5). The dots are closely plotted each other. The concentration of the dots is more between 14 and 18.5 on the horizontal axis and between 5.5 and 11 on the vertical axis. All values are approximated. The correlation coefficient is 0.99.&#10;In the sixth scatterplot, the horizontal axis is labeled Quarter Mile and has markings from 12 to 20 in increments of 1. The vertical axis is labeled City M P G and has markings from 10 to 35 in increments of 5. The dots are plotted in an increasing trend from left to right. The dots range from 12.5 to 19.5 on the horizontal axis and from 12 to 37 on the vertical axis. The concentration of the dots is more between 13.5 and 18.5 on the horizontal axis and between 15 and 30 on the vertical axis. All values are approximated. The correlation coefficient is 0.65.">
            <a:extLst>
              <a:ext uri="{FF2B5EF4-FFF2-40B4-BE49-F238E27FC236}">
                <a16:creationId xmlns:a16="http://schemas.microsoft.com/office/drawing/2014/main" id="{E8FB43FE-BD84-412E-B2CE-119AD8C814FA}"/>
              </a:ext>
            </a:extLst>
          </p:cNvPr>
          <p:cNvPicPr>
            <a:picLocks noGrp="1" noChangeAspect="1"/>
          </p:cNvPicPr>
          <p:nvPr>
            <p:ph sz="quarter" idx="18"/>
          </p:nvPr>
        </p:nvPicPr>
        <p:blipFill>
          <a:blip r:embed="rId4">
            <a:extLst>
              <a:ext uri="{28A0092B-C50C-407E-A947-70E740481C1C}">
                <a14:useLocalDpi xmlns:a14="http://schemas.microsoft.com/office/drawing/2010/main" val="0"/>
              </a:ext>
            </a:extLst>
          </a:blip>
          <a:stretch>
            <a:fillRect/>
          </a:stretch>
        </p:blipFill>
        <p:spPr>
          <a:xfrm>
            <a:off x="695820" y="1371600"/>
            <a:ext cx="7752360" cy="4241301"/>
          </a:xfrm>
          <a:prstGeom prst="rect">
            <a:avLst/>
          </a:prstGeom>
        </p:spPr>
      </p:pic>
      <p:sp>
        <p:nvSpPr>
          <p:cNvPr id="7" name="Content Placeholder 6">
            <a:extLst>
              <a:ext uri="{FF2B5EF4-FFF2-40B4-BE49-F238E27FC236}">
                <a16:creationId xmlns:a16="http://schemas.microsoft.com/office/drawing/2014/main" id="{D5EFAA93-FC63-4761-A3A5-C552803C1156}"/>
              </a:ext>
            </a:extLst>
          </p:cNvPr>
          <p:cNvSpPr>
            <a:spLocks noGrp="1"/>
          </p:cNvSpPr>
          <p:nvPr>
            <p:ph sz="quarter" idx="21"/>
          </p:nvPr>
        </p:nvSpPr>
        <p:spPr>
          <a:xfrm>
            <a:off x="1051984" y="5733148"/>
            <a:ext cx="7040032" cy="515252"/>
          </a:xfrm>
        </p:spPr>
        <p:txBody>
          <a:bodyPr/>
          <a:lstStyle/>
          <a:p>
            <a:pPr marL="0" indent="0" algn="ctr">
              <a:buNone/>
            </a:pPr>
            <a:r>
              <a:rPr lang="en-US" sz="2800" b="1" i="1" dirty="0">
                <a:solidFill>
                  <a:schemeClr val="accent2"/>
                </a:solidFill>
              </a:rPr>
              <a:t>What are the properties of correlation?</a:t>
            </a:r>
          </a:p>
        </p:txBody>
      </p:sp>
    </p:spTree>
    <p:extLst>
      <p:ext uri="{BB962C8B-B14F-4D97-AF65-F5344CB8AC3E}">
        <p14:creationId xmlns:p14="http://schemas.microsoft.com/office/powerpoint/2010/main" val="63088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642</Words>
  <Application>Microsoft Macintosh PowerPoint</Application>
  <PresentationFormat>On-screen Show (4:3)</PresentationFormat>
  <Paragraphs>86</Paragraphs>
  <Slides>19</Slides>
  <Notes>9</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19</vt:i4>
      </vt:variant>
    </vt:vector>
  </HeadingPairs>
  <TitlesOfParts>
    <vt:vector size="33"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Section 2.5</vt:lpstr>
      <vt:lpstr>Outline</vt:lpstr>
      <vt:lpstr>Direction of Association</vt:lpstr>
      <vt:lpstr>Cars Data (Variables and Relationships)</vt:lpstr>
      <vt:lpstr>Cars Data (Strength and Direction)</vt:lpstr>
      <vt:lpstr>Scatterplot</vt:lpstr>
      <vt:lpstr>Car Associations</vt:lpstr>
      <vt:lpstr>Correlation (Definition)</vt:lpstr>
      <vt:lpstr>Car Correlations</vt:lpstr>
      <vt:lpstr>Correlation (What Does It Tell Us?)</vt:lpstr>
      <vt:lpstr>Correlation Guessing Game</vt:lpstr>
      <vt:lpstr>Correlation (NFL Teams)</vt:lpstr>
      <vt:lpstr>Correlation (Who are the Outliers?)</vt:lpstr>
      <vt:lpstr>Correlation (Outliers Removed)</vt:lpstr>
      <vt:lpstr>Correlation Cautions (Outliers)</vt:lpstr>
      <vt:lpstr>Human Cannonball</vt:lpstr>
      <vt:lpstr>Correlation Cautions (r = 0) </vt:lpstr>
      <vt:lpstr>TVs and Life Expectancy</vt:lpstr>
      <vt:lpstr>Correlation Cautions  (and Causation)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4.1Introducing Hypothesis Tests</dc:title>
  <dc:creator/>
  <cp:lastModifiedBy/>
  <cp:revision>1</cp:revision>
  <dcterms:modified xsi:type="dcterms:W3CDTF">2023-01-08T18:04:54Z</dcterms:modified>
</cp:coreProperties>
</file>